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Lst>
  <p:notesMasterIdLst>
    <p:notesMasterId r:id="rId143"/>
  </p:notesMasterIdLst>
  <p:sldIdLst>
    <p:sldId id="257" r:id="rId3"/>
    <p:sldId id="258" r:id="rId4"/>
    <p:sldId id="259" r:id="rId5"/>
    <p:sldId id="260" r:id="rId6"/>
    <p:sldId id="261" r:id="rId7"/>
    <p:sldId id="264" r:id="rId8"/>
    <p:sldId id="265" r:id="rId9"/>
    <p:sldId id="379" r:id="rId10"/>
    <p:sldId id="266" r:id="rId11"/>
    <p:sldId id="380" r:id="rId12"/>
    <p:sldId id="381" r:id="rId13"/>
    <p:sldId id="267" r:id="rId14"/>
    <p:sldId id="268" r:id="rId15"/>
    <p:sldId id="269" r:id="rId16"/>
    <p:sldId id="270" r:id="rId17"/>
    <p:sldId id="409" r:id="rId18"/>
    <p:sldId id="271" r:id="rId19"/>
    <p:sldId id="402" r:id="rId20"/>
    <p:sldId id="391" r:id="rId21"/>
    <p:sldId id="390" r:id="rId22"/>
    <p:sldId id="396" r:id="rId23"/>
    <p:sldId id="397" r:id="rId24"/>
    <p:sldId id="398" r:id="rId25"/>
    <p:sldId id="399" r:id="rId26"/>
    <p:sldId id="400" r:id="rId27"/>
    <p:sldId id="401" r:id="rId28"/>
    <p:sldId id="395" r:id="rId29"/>
    <p:sldId id="404" r:id="rId30"/>
    <p:sldId id="274" r:id="rId31"/>
    <p:sldId id="275" r:id="rId32"/>
    <p:sldId id="276" r:id="rId33"/>
    <p:sldId id="277" r:id="rId34"/>
    <p:sldId id="278" r:id="rId35"/>
    <p:sldId id="279" r:id="rId36"/>
    <p:sldId id="280" r:id="rId37"/>
    <p:sldId id="281" r:id="rId38"/>
    <p:sldId id="282" r:id="rId39"/>
    <p:sldId id="403" r:id="rId40"/>
    <p:sldId id="283" r:id="rId41"/>
    <p:sldId id="287" r:id="rId42"/>
    <p:sldId id="284" r:id="rId43"/>
    <p:sldId id="285" r:id="rId44"/>
    <p:sldId id="286" r:id="rId45"/>
    <p:sldId id="289" r:id="rId46"/>
    <p:sldId id="290" r:id="rId47"/>
    <p:sldId id="291" r:id="rId48"/>
    <p:sldId id="293" r:id="rId49"/>
    <p:sldId id="294" r:id="rId50"/>
    <p:sldId id="295" r:id="rId51"/>
    <p:sldId id="296" r:id="rId52"/>
    <p:sldId id="297" r:id="rId53"/>
    <p:sldId id="416" r:id="rId54"/>
    <p:sldId id="417" r:id="rId55"/>
    <p:sldId id="299" r:id="rId56"/>
    <p:sldId id="300" r:id="rId57"/>
    <p:sldId id="301" r:id="rId58"/>
    <p:sldId id="302" r:id="rId59"/>
    <p:sldId id="303" r:id="rId60"/>
    <p:sldId id="406"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407" r:id="rId98"/>
    <p:sldId id="340" r:id="rId99"/>
    <p:sldId id="341" r:id="rId100"/>
    <p:sldId id="342" r:id="rId101"/>
    <p:sldId id="408" r:id="rId102"/>
    <p:sldId id="343" r:id="rId103"/>
    <p:sldId id="344" r:id="rId104"/>
    <p:sldId id="345" r:id="rId105"/>
    <p:sldId id="346" r:id="rId106"/>
    <p:sldId id="347" r:id="rId107"/>
    <p:sldId id="348" r:id="rId108"/>
    <p:sldId id="349" r:id="rId109"/>
    <p:sldId id="351" r:id="rId110"/>
    <p:sldId id="352" r:id="rId111"/>
    <p:sldId id="353" r:id="rId112"/>
    <p:sldId id="350" r:id="rId113"/>
    <p:sldId id="410" r:id="rId114"/>
    <p:sldId id="411" r:id="rId115"/>
    <p:sldId id="412" r:id="rId116"/>
    <p:sldId id="355" r:id="rId117"/>
    <p:sldId id="382" r:id="rId118"/>
    <p:sldId id="383" r:id="rId119"/>
    <p:sldId id="356" r:id="rId120"/>
    <p:sldId id="357" r:id="rId121"/>
    <p:sldId id="358" r:id="rId122"/>
    <p:sldId id="359" r:id="rId123"/>
    <p:sldId id="360" r:id="rId124"/>
    <p:sldId id="361" r:id="rId125"/>
    <p:sldId id="362" r:id="rId126"/>
    <p:sldId id="363" r:id="rId127"/>
    <p:sldId id="364" r:id="rId128"/>
    <p:sldId id="365" r:id="rId129"/>
    <p:sldId id="366" r:id="rId130"/>
    <p:sldId id="367" r:id="rId131"/>
    <p:sldId id="368" r:id="rId132"/>
    <p:sldId id="369" r:id="rId133"/>
    <p:sldId id="370" r:id="rId134"/>
    <p:sldId id="371" r:id="rId135"/>
    <p:sldId id="372" r:id="rId136"/>
    <p:sldId id="373" r:id="rId137"/>
    <p:sldId id="374" r:id="rId138"/>
    <p:sldId id="375" r:id="rId139"/>
    <p:sldId id="376" r:id="rId140"/>
    <p:sldId id="413" r:id="rId141"/>
    <p:sldId id="378" r:id="rId142"/>
  </p:sldIdLst>
  <p:sldSz cx="12192000" cy="6858000"/>
  <p:notesSz cx="6858000" cy="9144000"/>
  <p:custDataLst>
    <p:tags r:id="rId1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2"/>
    <p:restoredTop sz="84323"/>
  </p:normalViewPr>
  <p:slideViewPr>
    <p:cSldViewPr snapToGrid="0">
      <p:cViewPr varScale="1">
        <p:scale>
          <a:sx n="94" d="100"/>
          <a:sy n="94" d="100"/>
        </p:scale>
        <p:origin x="21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ags" Target="tags/tag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8T19:59:49.127"/>
    </inkml:context>
    <inkml:brush xml:id="br0">
      <inkml:brushProperty name="width" value="0.05292" units="cm"/>
      <inkml:brushProperty name="height" value="0.05292" units="cm"/>
      <inkml:brushProperty name="color" value="#FF0000"/>
    </inkml:brush>
  </inkml:definitions>
  <inkml:trace contextRef="#ctx0" brushRef="#br0">19113 16582 7425,'-9'11'-423,"5"-3"0,-7-6 0,0 3 264,1 1 256,5 1 262,-12-7-134,15 0-37,-6 0 39,8 0 551,0 0-653,8 0 1,3-3-10,8-3 1,0 2-125,1-9 0,-1 2 24,0-2 1,1-4 0,1 4-301,5-4 0,-3-2-291,9 0 1,-6 6 574,6 0 0,-8 0 0,4-6 0</inkml:trace>
  <inkml:trace contextRef="#ctx0" brushRef="#br0" timeOffset="1">19595 16235 7460,'0'-19'66,"2"6"1,4 0 0,7-4 0,4-5-124,3-3 0,-1-7 0,0 4 0,1-2 0,1-5 57,5-1 0,4-20 0,8-4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8T19:59:49.136"/>
    </inkml:context>
    <inkml:brush xml:id="br0">
      <inkml:brushProperty name="width" value="0.05292" units="cm"/>
      <inkml:brushProperty name="height" value="0.05292" units="cm"/>
      <inkml:brushProperty name="color" value="#FF0000"/>
    </inkml:brush>
  </inkml:definitions>
  <inkml:trace contextRef="#ctx0" brushRef="#br0">19402 16486 7569,'11'2'-1552,"-5"4"1550,-4-4 0,-2 5 0,2-12-91,5-1 90,-5 0-7,7 6-40,-9 0 22,0 0 0,-3 6-27,-3 0 60,4 1-14,-15 1 5,15-5 51,-7 14-8,0-15 56,7 6 41,-6 1 18,8-7 30,0 7 0,-2-9-98,-5 0 155,5 0-82,-7 8 44,9-6-146,0 7 1,0-11-15,0-5 1,7 3-16,-1-9 1,7 0 0,-4-6 23,1 0 0,3 0-19,7-1 1,-3 1-44,-4 0 1,4-3 52,-4-3 0,4 3-92,2-4 1,-2 5 83,-4 2 1,4-1-35,-4 1 1,-2 0 11,2 0 1,-9 6 3,2 0 37,5 0 4,-9-6-79,15 0 1,-12 1 41,7 6-30,-7 3 4,3 9-12,-8 0 67,0 0 1,-2 9-59,-4 3 56,4 6 0,-16 3 0,6 3 43,-6 1 0,-1 7-64,0-6 1,2 2-47,4-2 0,-4-5 52,4 5 0,-2-5-243,2-2 0,4 1-208,9-1 221,0-8 197,0-3 0,0 1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09346C-C348-6547-BB2B-D7A501CDC2CD}" type="datetimeFigureOut">
              <a:rPr lang="en-US" smtClean="0"/>
              <a:t>7/2/24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21B580-0F3D-234F-A9F3-85BC946257B3}" type="slidenum">
              <a:rPr lang="en-US" smtClean="0"/>
              <a:t>‹#›</a:t>
            </a:fld>
            <a:endParaRPr lang="en-US"/>
          </a:p>
        </p:txBody>
      </p:sp>
    </p:spTree>
    <p:extLst>
      <p:ext uri="{BB962C8B-B14F-4D97-AF65-F5344CB8AC3E}">
        <p14:creationId xmlns:p14="http://schemas.microsoft.com/office/powerpoint/2010/main" val="998530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Rectifier_(neural_networks)#cite_note-glorot2011-3" TargetMode="External"/><Relationship Id="rId3" Type="http://schemas.openxmlformats.org/officeDocument/2006/relationships/hyperlink" Target="https://en.wikipedia.org/w/index.php?title=Rectifier_(neural_networks)&amp;action=edit&amp;section=1" TargetMode="External"/><Relationship Id="rId7" Type="http://schemas.openxmlformats.org/officeDocument/2006/relationships/hyperlink" Target="https://en.wikipedia.org/wiki/Vanishing_gradient_problem" TargetMode="External"/><Relationship Id="rId12" Type="http://schemas.openxmlformats.org/officeDocument/2006/relationships/hyperlink" Target="https://en.wikipedia.org/wiki/Rectifier_(neural_networks)#cite_note-ReferenceA-13"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en.wikipedia.org/wiki/Wikipedia:Please_clarify" TargetMode="External"/><Relationship Id="rId11" Type="http://schemas.openxmlformats.org/officeDocument/2006/relationships/hyperlink" Target="https://en.wikipedia.org/wiki/BERT_(language_model)" TargetMode="External"/><Relationship Id="rId5" Type="http://schemas.openxmlformats.org/officeDocument/2006/relationships/hyperlink" Target="https://en.wikipedia.org/wiki/Tanh" TargetMode="External"/><Relationship Id="rId10" Type="http://schemas.openxmlformats.org/officeDocument/2006/relationships/hyperlink" Target="https://en.wikipedia.org/w/index.php?title=Rectifier_(neural_networks)&amp;action=edit&amp;section=4" TargetMode="External"/><Relationship Id="rId4" Type="http://schemas.openxmlformats.org/officeDocument/2006/relationships/hyperlink" Target="https://en.wikipedia.org/wiki/Antisymmetric_relation" TargetMode="External"/><Relationship Id="rId9" Type="http://schemas.openxmlformats.org/officeDocument/2006/relationships/hyperlink" Target="https://en.wikipedia.org/w/index.php?title=Rectifier_(neural_networks)&amp;action=edit&amp;section=2"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ReLU" TargetMode="External"/><Relationship Id="rId13" Type="http://schemas.openxmlformats.org/officeDocument/2006/relationships/hyperlink" Target="https://en.wikipedia.org/wiki/Artificial_neural_network" TargetMode="External"/><Relationship Id="rId3" Type="http://schemas.openxmlformats.org/officeDocument/2006/relationships/hyperlink" Target="https://en.wikipedia.org/wiki/Trainable_parameter" TargetMode="External"/><Relationship Id="rId7" Type="http://schemas.openxmlformats.org/officeDocument/2006/relationships/hyperlink" Target="https://en.wikipedia.org/wiki/Sigmoid_function" TargetMode="External"/><Relationship Id="rId12" Type="http://schemas.openxmlformats.org/officeDocument/2006/relationships/hyperlink" Target="https://en.wikipedia.org/wiki/Activation_function" TargetMode="External"/><Relationship Id="rId17" Type="http://schemas.openxmlformats.org/officeDocument/2006/relationships/hyperlink" Target="https://en.wikipedia.org/wiki/Swish_function#cite_note-Sefiks_2018-4" TargetMode="External"/><Relationship Id="rId2" Type="http://schemas.openxmlformats.org/officeDocument/2006/relationships/slide" Target="../slides/slide75.xml"/><Relationship Id="rId16" Type="http://schemas.openxmlformats.org/officeDocument/2006/relationships/hyperlink" Target="https://en.wikipedia.org/wiki/Backpropagation" TargetMode="External"/><Relationship Id="rId1" Type="http://schemas.openxmlformats.org/officeDocument/2006/relationships/notesMaster" Target="../notesMasters/notesMaster1.xml"/><Relationship Id="rId6" Type="http://schemas.openxmlformats.org/officeDocument/2006/relationships/hyperlink" Target="https://en.wikipedia.org/wiki/Swish_function#cite_note-Ramachandran-Zoph-Le_2017_v2-2" TargetMode="External"/><Relationship Id="rId11" Type="http://schemas.openxmlformats.org/officeDocument/2006/relationships/hyperlink" Target="https://en.wikipedia.org/wiki/Google" TargetMode="External"/><Relationship Id="rId5" Type="http://schemas.openxmlformats.org/officeDocument/2006/relationships/hyperlink" Target="https://en.wikipedia.org/wiki/Swish_function#cite_note-Elfwing-Uchibe-Doya_2017-3" TargetMode="External"/><Relationship Id="rId15" Type="http://schemas.openxmlformats.org/officeDocument/2006/relationships/hyperlink" Target="https://en.wikipedia.org/wiki/Vanishing_gradient_problem" TargetMode="External"/><Relationship Id="rId10" Type="http://schemas.openxmlformats.org/officeDocument/2006/relationships/hyperlink" Target="https://en.wikipedia.org/wiki/ImageNet" TargetMode="External"/><Relationship Id="rId4" Type="http://schemas.openxmlformats.org/officeDocument/2006/relationships/hyperlink" Target="https://en.wikipedia.org/wiki/Reinforcement_learning" TargetMode="External"/><Relationship Id="rId9" Type="http://schemas.openxmlformats.org/officeDocument/2006/relationships/hyperlink" Target="https://en.wikipedia.org/w/index.php?title=Swish_function&amp;action=edit&amp;section=1" TargetMode="External"/><Relationship Id="rId14" Type="http://schemas.openxmlformats.org/officeDocument/2006/relationships/hyperlink" Target="https://en.wikipedia.org/wiki/Swish_function#cite_note-Ramachandran-Zoph-Le_2017_v1-1"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D6F175-4865-435D-BB34-64C925A08DB9}"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96354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5F760A-A531-4690-9032-55872C47A15A}" type="slidenum">
              <a:rPr lang="en-US" smtClean="0"/>
              <a:t>63</a:t>
            </a:fld>
            <a:endParaRPr lang="en-US"/>
          </a:p>
        </p:txBody>
      </p:sp>
    </p:spTree>
    <p:extLst>
      <p:ext uri="{BB962C8B-B14F-4D97-AF65-F5344CB8AC3E}">
        <p14:creationId xmlns:p14="http://schemas.microsoft.com/office/powerpoint/2010/main" val="591685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5F760A-A531-4690-9032-55872C47A15A}" type="slidenum">
              <a:rPr lang="en-US" smtClean="0"/>
              <a:t>64</a:t>
            </a:fld>
            <a:endParaRPr lang="en-US"/>
          </a:p>
        </p:txBody>
      </p:sp>
    </p:spTree>
    <p:extLst>
      <p:ext uri="{BB962C8B-B14F-4D97-AF65-F5344CB8AC3E}">
        <p14:creationId xmlns:p14="http://schemas.microsoft.com/office/powerpoint/2010/main" val="2722624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Advantages[</a:t>
            </a:r>
            <a:r>
              <a:rPr lang="en-US" sz="1200" b="0" i="0" u="none" strike="noStrike" kern="1200" dirty="0">
                <a:solidFill>
                  <a:schemeClr val="tx1"/>
                </a:solidFill>
                <a:effectLst/>
                <a:latin typeface="+mn-lt"/>
                <a:ea typeface="+mn-ea"/>
                <a:cs typeface="+mn-cs"/>
                <a:hlinkClick r:id="rId3" tooltip="Edit section: Advantages"/>
              </a:rPr>
              <a:t>edit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Biological plausibility: One-sided, compared to the </a:t>
            </a:r>
            <a:r>
              <a:rPr lang="en-US" sz="1200" b="0" i="0" u="none" strike="noStrike" kern="1200" dirty="0">
                <a:solidFill>
                  <a:schemeClr val="tx1"/>
                </a:solidFill>
                <a:effectLst/>
                <a:latin typeface="+mn-lt"/>
                <a:ea typeface="+mn-ea"/>
                <a:cs typeface="+mn-cs"/>
                <a:hlinkClick r:id="rId4" tooltip="Antisymmetric relation"/>
              </a:rPr>
              <a:t>antisymmetry</a:t>
            </a:r>
            <a:r>
              <a:rPr lang="en-US" sz="1200" b="0" i="0" kern="1200" dirty="0">
                <a:solidFill>
                  <a:schemeClr val="tx1"/>
                </a:solidFill>
                <a:effectLst/>
                <a:latin typeface="+mn-lt"/>
                <a:ea typeface="+mn-ea"/>
                <a:cs typeface="+mn-cs"/>
              </a:rPr>
              <a:t> of </a:t>
            </a:r>
            <a:r>
              <a:rPr lang="en-US" sz="1200" b="0" i="0" u="none" strike="noStrike" kern="1200" dirty="0">
                <a:solidFill>
                  <a:schemeClr val="tx1"/>
                </a:solidFill>
                <a:effectLst/>
                <a:latin typeface="+mn-lt"/>
                <a:ea typeface="+mn-ea"/>
                <a:cs typeface="+mn-cs"/>
                <a:hlinkClick r:id="rId5" tooltip="Tanh"/>
              </a:rPr>
              <a:t>tanh</a:t>
            </a:r>
            <a:r>
              <a:rPr lang="en-US" sz="1200" b="0" i="0" kern="1200" dirty="0">
                <a:solidFill>
                  <a:schemeClr val="tx1"/>
                </a:solidFill>
                <a:effectLst/>
                <a:latin typeface="+mn-lt"/>
                <a:ea typeface="+mn-ea"/>
                <a:cs typeface="+mn-cs"/>
              </a:rPr>
              <a:t>.</a:t>
            </a:r>
            <a:r>
              <a:rPr lang="en-US" sz="1200" b="0" i="0" kern="1200" baseline="30000" dirty="0">
                <a:solidFill>
                  <a:schemeClr val="tx1"/>
                </a:solidFill>
                <a:effectLst/>
                <a:latin typeface="+mn-lt"/>
                <a:ea typeface="+mn-ea"/>
                <a:cs typeface="+mn-cs"/>
              </a:rPr>
              <a:t>[</a:t>
            </a:r>
            <a:r>
              <a:rPr lang="en-US" sz="1200" b="0" i="1" u="none" strike="noStrike" kern="1200" baseline="30000" dirty="0">
                <a:solidFill>
                  <a:schemeClr val="tx1"/>
                </a:solidFill>
                <a:effectLst/>
                <a:latin typeface="+mn-lt"/>
                <a:ea typeface="+mn-ea"/>
                <a:cs typeface="+mn-cs"/>
                <a:hlinkClick r:id="rId6" tooltip="Wikipedia:Please clarify"/>
              </a:rPr>
              <a:t>non sequitur</a:t>
            </a:r>
            <a:r>
              <a:rPr lang="en-US" sz="1200" b="0" i="0" kern="1200" baseline="300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Sparse activation: For example, in a randomly initialized network, only about 50% of hidden units are activated (have a non-zero output).</a:t>
            </a:r>
          </a:p>
          <a:p>
            <a:r>
              <a:rPr lang="en-US" sz="1200" b="0" i="0" kern="1200" dirty="0">
                <a:solidFill>
                  <a:schemeClr val="tx1"/>
                </a:solidFill>
                <a:effectLst/>
                <a:latin typeface="+mn-lt"/>
                <a:ea typeface="+mn-ea"/>
                <a:cs typeface="+mn-cs"/>
              </a:rPr>
              <a:t>- Better gradient propagation: Fewer </a:t>
            </a:r>
            <a:r>
              <a:rPr lang="en-US" sz="1200" b="0" i="0" u="none" strike="noStrike" kern="1200" dirty="0">
                <a:solidFill>
                  <a:schemeClr val="tx1"/>
                </a:solidFill>
                <a:effectLst/>
                <a:latin typeface="+mn-lt"/>
                <a:ea typeface="+mn-ea"/>
                <a:cs typeface="+mn-cs"/>
                <a:hlinkClick r:id="rId7" tooltip="Vanishing gradient problem"/>
              </a:rPr>
              <a:t>vanishing gradient</a:t>
            </a:r>
            <a:r>
              <a:rPr lang="en-US" sz="1200" b="0" i="0" kern="1200" dirty="0">
                <a:solidFill>
                  <a:schemeClr val="tx1"/>
                </a:solidFill>
                <a:effectLst/>
                <a:latin typeface="+mn-lt"/>
                <a:ea typeface="+mn-ea"/>
                <a:cs typeface="+mn-cs"/>
              </a:rPr>
              <a:t> problems compared to sigmoidal activation functions that saturate in both directions.</a:t>
            </a:r>
            <a:r>
              <a:rPr lang="en-US" sz="1200" b="0" i="0" u="none" strike="noStrike" kern="1200" baseline="30000" dirty="0">
                <a:solidFill>
                  <a:schemeClr val="tx1"/>
                </a:solidFill>
                <a:effectLst/>
                <a:latin typeface="+mn-lt"/>
                <a:ea typeface="+mn-ea"/>
                <a:cs typeface="+mn-cs"/>
                <a:hlinkClick r:id="rId8"/>
              </a:rPr>
              <a:t>[3]</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Efficient computation: Only comparison, addition and multiplication.</a:t>
            </a:r>
          </a:p>
          <a:p>
            <a:pPr marL="171450" indent="-171450">
              <a:buFontTx/>
              <a:buChar char="-"/>
            </a:pPr>
            <a:r>
              <a:rPr lang="en-US" sz="1200" b="0" i="0" kern="1200" dirty="0">
                <a:solidFill>
                  <a:schemeClr val="tx1"/>
                </a:solidFill>
                <a:effectLst/>
                <a:latin typeface="+mn-lt"/>
                <a:ea typeface="+mn-ea"/>
                <a:cs typeface="+mn-cs"/>
              </a:rPr>
              <a:t>Scale-invariant: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\max(0,ax)=a\max(0,x){\text{ for }}a\</a:t>
            </a:r>
            <a:r>
              <a:rPr lang="en-US" sz="1200" b="0" i="0" kern="1200" dirty="0" err="1">
                <a:solidFill>
                  <a:schemeClr val="tx1"/>
                </a:solidFill>
                <a:effectLst/>
                <a:latin typeface="+mn-lt"/>
                <a:ea typeface="+mn-ea"/>
                <a:cs typeface="+mn-cs"/>
              </a:rPr>
              <a:t>geq</a:t>
            </a:r>
            <a:r>
              <a:rPr lang="en-US" sz="1200" b="0" i="0" kern="1200" dirty="0">
                <a:solidFill>
                  <a:schemeClr val="tx1"/>
                </a:solidFill>
                <a:effectLst/>
                <a:latin typeface="+mn-lt"/>
                <a:ea typeface="+mn-ea"/>
                <a:cs typeface="+mn-cs"/>
              </a:rPr>
              <a:t> 0}.</a:t>
            </a:r>
          </a:p>
          <a:p>
            <a:pPr marL="171450" indent="-171450">
              <a:buFontTx/>
              <a:buChar cha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Potential problems[</a:t>
            </a:r>
            <a:r>
              <a:rPr lang="en-US" sz="1200" b="0" i="0" u="none" strike="noStrike" kern="1200" dirty="0">
                <a:solidFill>
                  <a:schemeClr val="tx1"/>
                </a:solidFill>
                <a:effectLst/>
                <a:latin typeface="+mn-lt"/>
                <a:ea typeface="+mn-ea"/>
                <a:cs typeface="+mn-cs"/>
                <a:hlinkClick r:id="rId9" tooltip="Edit section: Potential problems"/>
              </a:rPr>
              <a:t>edit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 Non-differentiable at zero; however, it is differentiable anywhere else, and the value of the derivative at zero can be arbitrarily chosen to be 0 or 1.</a:t>
            </a:r>
          </a:p>
          <a:p>
            <a:r>
              <a:rPr lang="en-US" sz="1200" b="0" i="0" kern="1200" dirty="0">
                <a:solidFill>
                  <a:schemeClr val="tx1"/>
                </a:solidFill>
                <a:effectLst/>
                <a:latin typeface="+mn-lt"/>
                <a:ea typeface="+mn-ea"/>
                <a:cs typeface="+mn-cs"/>
              </a:rPr>
              <a:t>- Not zero-centered.</a:t>
            </a:r>
          </a:p>
          <a:p>
            <a:r>
              <a:rPr lang="en-US" sz="1200" b="0" i="0" kern="1200" dirty="0">
                <a:solidFill>
                  <a:schemeClr val="tx1"/>
                </a:solidFill>
                <a:effectLst/>
                <a:latin typeface="+mn-lt"/>
                <a:ea typeface="+mn-ea"/>
                <a:cs typeface="+mn-cs"/>
              </a:rPr>
              <a:t>- Unbounded.</a:t>
            </a:r>
          </a:p>
          <a:p>
            <a:r>
              <a:rPr lang="en-US" sz="1200" b="0" i="0" kern="1200" dirty="0">
                <a:solidFill>
                  <a:schemeClr val="tx1"/>
                </a:solidFill>
                <a:effectLst/>
                <a:latin typeface="+mn-lt"/>
                <a:ea typeface="+mn-ea"/>
                <a:cs typeface="+mn-cs"/>
              </a:rPr>
              <a:t>- Dying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problem: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neurons can sometimes be pushed into states in which they become inactive for essentially all inputs. In this state, no gradients flow backward through the neuron, and so the neuron becomes stuck in a perpetually inactive state and "dies". This is a form of the </a:t>
            </a:r>
            <a:r>
              <a:rPr lang="en-US" sz="1200" b="0" i="0" u="none" strike="noStrike" kern="1200" dirty="0">
                <a:solidFill>
                  <a:schemeClr val="tx1"/>
                </a:solidFill>
                <a:effectLst/>
                <a:latin typeface="+mn-lt"/>
                <a:ea typeface="+mn-ea"/>
                <a:cs typeface="+mn-cs"/>
                <a:hlinkClick r:id="rId7" tooltip="Vanishing gradient problem"/>
              </a:rPr>
              <a:t>vanishing gradient problem</a:t>
            </a:r>
            <a:r>
              <a:rPr lang="en-US" sz="1200" b="0" i="0" kern="1200" dirty="0">
                <a:solidFill>
                  <a:schemeClr val="tx1"/>
                </a:solidFill>
                <a:effectLst/>
                <a:latin typeface="+mn-lt"/>
                <a:ea typeface="+mn-ea"/>
                <a:cs typeface="+mn-cs"/>
              </a:rPr>
              <a:t>. In some cases, large numbers of neurons in a network can become stuck in dead states, effectively decreasing the model capacity. This problem typically arises when the learning rate is set too high. It may be mitigated by using leaky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instead, which assign a small positive slope for </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&lt; 0 however the performance is reduced.</a:t>
            </a:r>
          </a:p>
          <a:p>
            <a:br>
              <a:rPr lang="en-US" dirty="0"/>
            </a:br>
            <a:r>
              <a:rPr lang="en-US" sz="1200" b="1" i="0" kern="1200" dirty="0">
                <a:solidFill>
                  <a:schemeClr val="tx1"/>
                </a:solidFill>
                <a:effectLst/>
                <a:latin typeface="+mn-lt"/>
                <a:ea typeface="+mn-ea"/>
                <a:cs typeface="+mn-cs"/>
              </a:rPr>
              <a:t>Gaussian Error Linear Unit (GELU)</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10" tooltip="Edit section: Gaussian Error Linear Unit (GELU)"/>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GELU is a smooth approximation to the rectifier. It has a non-monotonic “bump” when x &lt; 0, and it serves as the default activation for models such as </a:t>
            </a:r>
            <a:r>
              <a:rPr lang="en-US" sz="1200" b="0" i="0" u="none" strike="noStrike" kern="1200" dirty="0">
                <a:solidFill>
                  <a:schemeClr val="tx1"/>
                </a:solidFill>
                <a:effectLst/>
                <a:latin typeface="+mn-lt"/>
                <a:ea typeface="+mn-ea"/>
                <a:cs typeface="+mn-cs"/>
                <a:hlinkClick r:id="rId11" tooltip="BERT (language model)"/>
              </a:rPr>
              <a:t>BERT</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a:rPr>
              <a:t>[13]</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F51C37-763A-A544-96C6-A43233B4922E}" type="slidenum">
              <a:rPr lang="en-US" smtClean="0"/>
              <a:t>70</a:t>
            </a:fld>
            <a:endParaRPr lang="en-US"/>
          </a:p>
        </p:txBody>
      </p:sp>
    </p:spTree>
    <p:extLst>
      <p:ext uri="{BB962C8B-B14F-4D97-AF65-F5344CB8AC3E}">
        <p14:creationId xmlns:p14="http://schemas.microsoft.com/office/powerpoint/2010/main" val="629609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datascience.stackexchange.com</a:t>
            </a:r>
            <a:r>
              <a:rPr lang="en-US" dirty="0"/>
              <a:t>/questions/5706/what-is-the-dying-</a:t>
            </a:r>
            <a:r>
              <a:rPr lang="en-US" dirty="0" err="1"/>
              <a:t>relu</a:t>
            </a:r>
            <a:r>
              <a:rPr lang="en-US" dirty="0"/>
              <a:t>-problem-in-neural-networks</a:t>
            </a:r>
          </a:p>
        </p:txBody>
      </p:sp>
      <p:sp>
        <p:nvSpPr>
          <p:cNvPr id="4" name="Slide Number Placeholder 3"/>
          <p:cNvSpPr>
            <a:spLocks noGrp="1"/>
          </p:cNvSpPr>
          <p:nvPr>
            <p:ph type="sldNum" sz="quarter" idx="5"/>
          </p:nvPr>
        </p:nvSpPr>
        <p:spPr/>
        <p:txBody>
          <a:bodyPr/>
          <a:lstStyle/>
          <a:p>
            <a:fld id="{7FF51C37-763A-A544-96C6-A43233B4922E}" type="slidenum">
              <a:rPr lang="en-US" smtClean="0"/>
              <a:t>71</a:t>
            </a:fld>
            <a:endParaRPr lang="en-US"/>
          </a:p>
        </p:txBody>
      </p:sp>
    </p:spTree>
    <p:extLst>
      <p:ext uri="{BB962C8B-B14F-4D97-AF65-F5344CB8AC3E}">
        <p14:creationId xmlns:p14="http://schemas.microsoft.com/office/powerpoint/2010/main" val="291948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Parametric </a:t>
            </a:r>
            <a:r>
              <a:rPr lang="en-US" sz="1200" b="0" i="0" kern="1200" dirty="0" err="1">
                <a:solidFill>
                  <a:schemeClr val="tx1"/>
                </a:solidFill>
                <a:effectLst/>
                <a:latin typeface="+mn-lt"/>
                <a:ea typeface="+mn-ea"/>
                <a:cs typeface="+mn-cs"/>
              </a:rPr>
              <a:t>ReLUs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PReLUs</a:t>
            </a:r>
            <a:r>
              <a:rPr lang="en-US" sz="1200" b="0" i="0" kern="1200" dirty="0">
                <a:solidFill>
                  <a:schemeClr val="tx1"/>
                </a:solidFill>
                <a:effectLst/>
                <a:latin typeface="+mn-lt"/>
                <a:ea typeface="+mn-ea"/>
                <a:cs typeface="+mn-cs"/>
              </a:rPr>
              <a:t>) take this idea further by making the coefficient of leakage into a parameter that is learned along with the other neural-network parameters.</a:t>
            </a:r>
            <a:endParaRPr lang="en-US" dirty="0"/>
          </a:p>
        </p:txBody>
      </p:sp>
      <p:sp>
        <p:nvSpPr>
          <p:cNvPr id="4" name="Slide Number Placeholder 3"/>
          <p:cNvSpPr>
            <a:spLocks noGrp="1"/>
          </p:cNvSpPr>
          <p:nvPr>
            <p:ph type="sldNum" sz="quarter" idx="5"/>
          </p:nvPr>
        </p:nvSpPr>
        <p:spPr/>
        <p:txBody>
          <a:bodyPr/>
          <a:lstStyle/>
          <a:p>
            <a:fld id="{7FF51C37-763A-A544-96C6-A43233B4922E}" type="slidenum">
              <a:rPr lang="en-US" smtClean="0"/>
              <a:t>72</a:t>
            </a:fld>
            <a:endParaRPr lang="en-US"/>
          </a:p>
        </p:txBody>
      </p:sp>
    </p:spTree>
    <p:extLst>
      <p:ext uri="{BB962C8B-B14F-4D97-AF65-F5344CB8AC3E}">
        <p14:creationId xmlns:p14="http://schemas.microsoft.com/office/powerpoint/2010/main" val="1950735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maxout</a:t>
            </a:r>
            <a:r>
              <a:rPr lang="en-US" sz="1200" kern="1200" dirty="0">
                <a:solidFill>
                  <a:schemeClr val="tx1"/>
                </a:solidFill>
                <a:effectLst/>
                <a:latin typeface="+mn-lt"/>
                <a:ea typeface="+mn-ea"/>
                <a:cs typeface="+mn-cs"/>
              </a:rPr>
              <a:t> unit can </a:t>
            </a:r>
            <a:r>
              <a:rPr lang="en-US" sz="1200" b="1" kern="1200" dirty="0">
                <a:solidFill>
                  <a:schemeClr val="tx1"/>
                </a:solidFill>
                <a:effectLst/>
                <a:latin typeface="+mn-lt"/>
                <a:ea typeface="+mn-ea"/>
                <a:cs typeface="+mn-cs"/>
              </a:rPr>
              <a:t>learn</a:t>
            </a:r>
            <a:r>
              <a:rPr lang="en-US" sz="1200" kern="1200" dirty="0">
                <a:solidFill>
                  <a:schemeClr val="tx1"/>
                </a:solidFill>
                <a:effectLst/>
                <a:latin typeface="+mn-lt"/>
                <a:ea typeface="+mn-ea"/>
                <a:cs typeface="+mn-cs"/>
              </a:rPr>
              <a:t> a piecewise linear, convex function with up to k pieces. </a:t>
            </a:r>
            <a:r>
              <a:rPr lang="en-US" sz="1200" kern="1200" baseline="30000" dirty="0">
                <a:solidFill>
                  <a:schemeClr val="tx1"/>
                </a:solidFill>
                <a:effectLst/>
                <a:latin typeface="+mn-lt"/>
                <a:ea typeface="+mn-ea"/>
                <a:cs typeface="+mn-cs"/>
              </a:rPr>
              <a:t>1</a:t>
            </a:r>
            <a:endParaRPr lang="en-US" sz="120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So when k is 2, you can implement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absolute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leaky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etc., or it can learn to implement a new function. If k is let's say 10, you can even approximately learn the convex function.</a:t>
            </a:r>
          </a:p>
          <a:p>
            <a:endParaRPr lang="en-US" dirty="0"/>
          </a:p>
          <a:p>
            <a:r>
              <a:rPr lang="en-US" sz="1200" b="0" i="0" kern="1200" dirty="0">
                <a:solidFill>
                  <a:schemeClr val="tx1"/>
                </a:solidFill>
                <a:effectLst/>
                <a:latin typeface="+mn-lt"/>
                <a:ea typeface="+mn-ea"/>
                <a:cs typeface="+mn-cs"/>
              </a:rPr>
              <a:t>However, unlike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neurons it doubles the number of parameters for every single neuron, leading to a high total number of parameters. </a:t>
            </a:r>
            <a:r>
              <a:rPr lang="en-US" sz="1200" b="0" i="0" kern="1200" baseline="30000" dirty="0">
                <a:solidFill>
                  <a:schemeClr val="tx1"/>
                </a:solidFill>
                <a:effectLst/>
                <a:latin typeface="+mn-lt"/>
                <a:ea typeface="+mn-ea"/>
                <a:cs typeface="+mn-cs"/>
              </a:rPr>
              <a:t>2</a:t>
            </a:r>
            <a:endParaRPr lang="en-US" dirty="0"/>
          </a:p>
        </p:txBody>
      </p:sp>
      <p:sp>
        <p:nvSpPr>
          <p:cNvPr id="4" name="Slide Number Placeholder 3"/>
          <p:cNvSpPr>
            <a:spLocks noGrp="1"/>
          </p:cNvSpPr>
          <p:nvPr>
            <p:ph type="sldNum" sz="quarter" idx="5"/>
          </p:nvPr>
        </p:nvSpPr>
        <p:spPr/>
        <p:txBody>
          <a:bodyPr/>
          <a:lstStyle/>
          <a:p>
            <a:fld id="{7FF51C37-763A-A544-96C6-A43233B4922E}" type="slidenum">
              <a:rPr lang="en-US" smtClean="0"/>
              <a:t>74</a:t>
            </a:fld>
            <a:endParaRPr lang="en-US"/>
          </a:p>
        </p:txBody>
      </p:sp>
    </p:spTree>
    <p:extLst>
      <p:ext uri="{BB962C8B-B14F-4D97-AF65-F5344CB8AC3E}">
        <p14:creationId xmlns:p14="http://schemas.microsoft.com/office/powerpoint/2010/main" val="246401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where </a:t>
            </a:r>
            <a:r>
              <a:rPr lang="el-GR" sz="1200" b="0" i="0" kern="1200" dirty="0">
                <a:solidFill>
                  <a:schemeClr val="tx1"/>
                </a:solidFill>
                <a:effectLst/>
                <a:latin typeface="+mn-lt"/>
                <a:ea typeface="+mn-ea"/>
                <a:cs typeface="+mn-cs"/>
              </a:rPr>
              <a:t>β </a:t>
            </a:r>
            <a:r>
              <a:rPr lang="en-US" sz="1200" b="0" i="0" kern="1200" dirty="0">
                <a:solidFill>
                  <a:schemeClr val="tx1"/>
                </a:solidFill>
                <a:effectLst/>
                <a:latin typeface="+mn-lt"/>
                <a:ea typeface="+mn-ea"/>
                <a:cs typeface="+mn-cs"/>
              </a:rPr>
              <a:t>is either constant or a </a:t>
            </a:r>
            <a:r>
              <a:rPr lang="en-US" sz="1200" b="0" i="0" u="none" strike="noStrike" kern="1200" dirty="0">
                <a:solidFill>
                  <a:schemeClr val="tx1"/>
                </a:solidFill>
                <a:effectLst/>
                <a:latin typeface="+mn-lt"/>
                <a:ea typeface="+mn-ea"/>
                <a:cs typeface="+mn-cs"/>
                <a:hlinkClick r:id="rId3" tooltip="Trainable parameter"/>
              </a:rPr>
              <a:t>trainable parameter</a:t>
            </a:r>
            <a:r>
              <a:rPr lang="en-US" sz="1200" b="0" i="0" kern="1200" dirty="0">
                <a:solidFill>
                  <a:schemeClr val="tx1"/>
                </a:solidFill>
                <a:effectLst/>
                <a:latin typeface="+mn-lt"/>
                <a:ea typeface="+mn-ea"/>
                <a:cs typeface="+mn-cs"/>
              </a:rPr>
              <a:t> depending on the model. For </a:t>
            </a:r>
            <a:r>
              <a:rPr lang="el-GR" sz="1200" b="0" i="0" kern="1200" dirty="0">
                <a:solidFill>
                  <a:schemeClr val="tx1"/>
                </a:solidFill>
                <a:effectLst/>
                <a:latin typeface="+mn-lt"/>
                <a:ea typeface="+mn-ea"/>
                <a:cs typeface="+mn-cs"/>
              </a:rPr>
              <a:t>β=1, </a:t>
            </a:r>
            <a:r>
              <a:rPr lang="en-US" sz="1200" b="0" i="0" kern="1200" dirty="0">
                <a:solidFill>
                  <a:schemeClr val="tx1"/>
                </a:solidFill>
                <a:effectLst/>
                <a:latin typeface="+mn-lt"/>
                <a:ea typeface="+mn-ea"/>
                <a:cs typeface="+mn-cs"/>
              </a:rPr>
              <a:t>the function becomes equivalent to the </a:t>
            </a:r>
            <a:r>
              <a:rPr lang="en-US" sz="1200" b="0" i="1" kern="1200" dirty="0">
                <a:solidFill>
                  <a:schemeClr val="tx1"/>
                </a:solidFill>
                <a:effectLst/>
                <a:latin typeface="+mn-lt"/>
                <a:ea typeface="+mn-ea"/>
                <a:cs typeface="+mn-cs"/>
              </a:rPr>
              <a:t>Sigmoid-weighted Linear Unit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SiL</a:t>
            </a:r>
            <a:r>
              <a:rPr lang="en-US" sz="1200" b="0" i="0" kern="1200" dirty="0">
                <a:solidFill>
                  <a:schemeClr val="tx1"/>
                </a:solidFill>
                <a:effectLst/>
                <a:latin typeface="+mn-lt"/>
                <a:ea typeface="+mn-ea"/>
                <a:cs typeface="+mn-cs"/>
              </a:rPr>
              <a:t>) function used in </a:t>
            </a:r>
            <a:r>
              <a:rPr lang="en-US" sz="1200" b="0" i="0" u="none" strike="noStrike" kern="1200" dirty="0">
                <a:solidFill>
                  <a:schemeClr val="tx1"/>
                </a:solidFill>
                <a:effectLst/>
                <a:latin typeface="+mn-lt"/>
                <a:ea typeface="+mn-ea"/>
                <a:cs typeface="+mn-cs"/>
                <a:hlinkClick r:id="rId4" tooltip="Reinforcement learning"/>
              </a:rPr>
              <a:t>reinforcement learning</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[3]</a:t>
            </a:r>
            <a:r>
              <a:rPr lang="en-US" sz="1200" b="0" i="0" u="none" strike="noStrike" kern="1200" baseline="30000" dirty="0">
                <a:solidFill>
                  <a:schemeClr val="tx1"/>
                </a:solidFill>
                <a:effectLst/>
                <a:latin typeface="+mn-lt"/>
                <a:ea typeface="+mn-ea"/>
                <a:cs typeface="+mn-cs"/>
                <a:hlinkClick r:id="rId6"/>
              </a:rPr>
              <a:t>[2]</a:t>
            </a:r>
            <a:r>
              <a:rPr lang="en-US" sz="1200" b="0" i="0" kern="1200" dirty="0">
                <a:solidFill>
                  <a:schemeClr val="tx1"/>
                </a:solidFill>
                <a:effectLst/>
                <a:latin typeface="+mn-lt"/>
                <a:ea typeface="+mn-ea"/>
                <a:cs typeface="+mn-cs"/>
              </a:rPr>
              <a:t> whereas for </a:t>
            </a:r>
            <a:r>
              <a:rPr lang="el-GR" sz="1200" b="0" i="0" kern="1200" dirty="0">
                <a:solidFill>
                  <a:schemeClr val="tx1"/>
                </a:solidFill>
                <a:effectLst/>
                <a:latin typeface="+mn-lt"/>
                <a:ea typeface="+mn-ea"/>
                <a:cs typeface="+mn-cs"/>
              </a:rPr>
              <a:t>β=0, </a:t>
            </a:r>
            <a:r>
              <a:rPr lang="en-US" sz="1200" b="0" i="0" kern="1200" dirty="0">
                <a:solidFill>
                  <a:schemeClr val="tx1"/>
                </a:solidFill>
                <a:effectLst/>
                <a:latin typeface="+mn-lt"/>
                <a:ea typeface="+mn-ea"/>
                <a:cs typeface="+mn-cs"/>
              </a:rPr>
              <a:t>the functions turns into the scaled linear function f(x)=x/2.</a:t>
            </a:r>
            <a:r>
              <a:rPr lang="en-US" sz="1200" b="0" i="0" u="none" strike="noStrike" kern="1200" baseline="30000" dirty="0">
                <a:solidFill>
                  <a:schemeClr val="tx1"/>
                </a:solidFill>
                <a:effectLst/>
                <a:latin typeface="+mn-lt"/>
                <a:ea typeface="+mn-ea"/>
                <a:cs typeface="+mn-cs"/>
                <a:hlinkClick r:id="rId6"/>
              </a:rPr>
              <a:t>[2]</a:t>
            </a:r>
            <a:r>
              <a:rPr lang="en-US" sz="1200" b="0" i="0" kern="1200" dirty="0">
                <a:solidFill>
                  <a:schemeClr val="tx1"/>
                </a:solidFill>
                <a:effectLst/>
                <a:latin typeface="+mn-lt"/>
                <a:ea typeface="+mn-ea"/>
                <a:cs typeface="+mn-cs"/>
              </a:rPr>
              <a:t> With </a:t>
            </a:r>
            <a:r>
              <a:rPr lang="el-GR" sz="1200" b="0" i="0" kern="1200" dirty="0">
                <a:solidFill>
                  <a:schemeClr val="tx1"/>
                </a:solidFill>
                <a:effectLst/>
                <a:latin typeface="+mn-lt"/>
                <a:ea typeface="+mn-ea"/>
                <a:cs typeface="+mn-cs"/>
              </a:rPr>
              <a:t>β→∞, </a:t>
            </a: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7" tooltip="Sigmoid function"/>
              </a:rPr>
              <a:t>sigmoid</a:t>
            </a:r>
            <a:r>
              <a:rPr lang="en-US" sz="1200" b="0" i="0" kern="1200" dirty="0">
                <a:solidFill>
                  <a:schemeClr val="tx1"/>
                </a:solidFill>
                <a:effectLst/>
                <a:latin typeface="+mn-lt"/>
                <a:ea typeface="+mn-ea"/>
                <a:cs typeface="+mn-cs"/>
              </a:rPr>
              <a:t> component approaches a 0-1 function, so swish becomes like the </a:t>
            </a:r>
            <a:r>
              <a:rPr lang="en-US" sz="1200" b="0" i="0" u="none" strike="noStrike" kern="1200" dirty="0">
                <a:solidFill>
                  <a:schemeClr val="tx1"/>
                </a:solidFill>
                <a:effectLst/>
                <a:latin typeface="+mn-lt"/>
                <a:ea typeface="+mn-ea"/>
                <a:cs typeface="+mn-cs"/>
                <a:hlinkClick r:id="rId8" tooltip="ReLU"/>
              </a:rPr>
              <a:t>ReLU</a:t>
            </a:r>
            <a:r>
              <a:rPr lang="en-US" sz="1200" b="0" i="0" kern="1200" dirty="0">
                <a:solidFill>
                  <a:schemeClr val="tx1"/>
                </a:solidFill>
                <a:effectLst/>
                <a:latin typeface="+mn-lt"/>
                <a:ea typeface="+mn-ea"/>
                <a:cs typeface="+mn-cs"/>
              </a:rPr>
              <a:t> function. Thus, it can be viewed as a smoothing function which nonlinearly interpolates between a linear and the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function.</a:t>
            </a:r>
            <a:r>
              <a:rPr lang="en-US" sz="1200" b="0" i="0" u="none" strike="noStrike" kern="1200" baseline="30000" dirty="0">
                <a:solidFill>
                  <a:schemeClr val="tx1"/>
                </a:solidFill>
                <a:effectLst/>
                <a:latin typeface="+mn-lt"/>
                <a:ea typeface="+mn-ea"/>
                <a:cs typeface="+mn-cs"/>
                <a:hlinkClick r:id="rId6"/>
              </a:rPr>
              <a:t>[2]</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Applications[</a:t>
            </a:r>
            <a:r>
              <a:rPr lang="en-US" sz="1200" b="0" i="0" u="none" strike="noStrike" kern="1200" dirty="0">
                <a:solidFill>
                  <a:schemeClr val="tx1"/>
                </a:solidFill>
                <a:effectLst/>
                <a:latin typeface="+mn-lt"/>
                <a:ea typeface="+mn-ea"/>
                <a:cs typeface="+mn-cs"/>
                <a:hlinkClick r:id="rId9" tooltip="Edit section: Applications"/>
              </a:rPr>
              <a:t>edit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2017, after performing analysis on </a:t>
            </a:r>
            <a:r>
              <a:rPr lang="en-US" sz="1200" b="0" i="0" u="none" strike="noStrike" kern="1200" dirty="0">
                <a:solidFill>
                  <a:schemeClr val="tx1"/>
                </a:solidFill>
                <a:effectLst/>
                <a:latin typeface="+mn-lt"/>
                <a:ea typeface="+mn-ea"/>
                <a:cs typeface="+mn-cs"/>
                <a:hlinkClick r:id="rId10" tooltip="ImageNet"/>
              </a:rPr>
              <a:t>ImageNet</a:t>
            </a:r>
            <a:r>
              <a:rPr lang="en-US" sz="1200" b="0" i="0" kern="1200" dirty="0">
                <a:solidFill>
                  <a:schemeClr val="tx1"/>
                </a:solidFill>
                <a:effectLst/>
                <a:latin typeface="+mn-lt"/>
                <a:ea typeface="+mn-ea"/>
                <a:cs typeface="+mn-cs"/>
              </a:rPr>
              <a:t> data, researchers from </a:t>
            </a:r>
            <a:r>
              <a:rPr lang="en-US" sz="1200" b="0" i="0" u="none" strike="noStrike" kern="1200" dirty="0">
                <a:solidFill>
                  <a:schemeClr val="tx1"/>
                </a:solidFill>
                <a:effectLst/>
                <a:latin typeface="+mn-lt"/>
                <a:ea typeface="+mn-ea"/>
                <a:cs typeface="+mn-cs"/>
                <a:hlinkClick r:id="rId11" tooltip="Google"/>
              </a:rPr>
              <a:t>Google</a:t>
            </a:r>
            <a:r>
              <a:rPr lang="en-US" sz="1200" b="0" i="0" kern="1200" dirty="0">
                <a:solidFill>
                  <a:schemeClr val="tx1"/>
                </a:solidFill>
                <a:effectLst/>
                <a:latin typeface="+mn-lt"/>
                <a:ea typeface="+mn-ea"/>
                <a:cs typeface="+mn-cs"/>
              </a:rPr>
              <a:t> alleged that using the function as an </a:t>
            </a:r>
            <a:r>
              <a:rPr lang="en-US" sz="1200" b="0" i="0" u="none" strike="noStrike" kern="1200" dirty="0">
                <a:solidFill>
                  <a:schemeClr val="tx1"/>
                </a:solidFill>
                <a:effectLst/>
                <a:latin typeface="+mn-lt"/>
                <a:ea typeface="+mn-ea"/>
                <a:cs typeface="+mn-cs"/>
                <a:hlinkClick r:id="rId12" tooltip="Activation function"/>
              </a:rPr>
              <a:t>activation function</a:t>
            </a:r>
            <a:r>
              <a:rPr lang="en-US" sz="1200" b="0" i="0" kern="1200" dirty="0">
                <a:solidFill>
                  <a:schemeClr val="tx1"/>
                </a:solidFill>
                <a:effectLst/>
                <a:latin typeface="+mn-lt"/>
                <a:ea typeface="+mn-ea"/>
                <a:cs typeface="+mn-cs"/>
              </a:rPr>
              <a:t> in </a:t>
            </a:r>
            <a:r>
              <a:rPr lang="en-US" sz="1200" b="0" i="0" u="none" strike="noStrike" kern="1200" dirty="0">
                <a:solidFill>
                  <a:schemeClr val="tx1"/>
                </a:solidFill>
                <a:effectLst/>
                <a:latin typeface="+mn-lt"/>
                <a:ea typeface="+mn-ea"/>
                <a:cs typeface="+mn-cs"/>
                <a:hlinkClick r:id="rId13" tooltip="Artificial neural network"/>
              </a:rPr>
              <a:t>artificial neural networks</a:t>
            </a:r>
            <a:r>
              <a:rPr lang="en-US" sz="1200" b="0" i="0" kern="1200" dirty="0">
                <a:solidFill>
                  <a:schemeClr val="tx1"/>
                </a:solidFill>
                <a:effectLst/>
                <a:latin typeface="+mn-lt"/>
                <a:ea typeface="+mn-ea"/>
                <a:cs typeface="+mn-cs"/>
              </a:rPr>
              <a:t> improves the performance, compared to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and sigmoid functions.</a:t>
            </a:r>
            <a:r>
              <a:rPr lang="en-US" sz="1200" b="0" i="0" u="none" strike="noStrike" kern="1200" baseline="30000" dirty="0">
                <a:solidFill>
                  <a:schemeClr val="tx1"/>
                </a:solidFill>
                <a:effectLst/>
                <a:latin typeface="+mn-lt"/>
                <a:ea typeface="+mn-ea"/>
                <a:cs typeface="+mn-cs"/>
                <a:hlinkClick r:id="rId14"/>
              </a:rPr>
              <a:t>[1]</a:t>
            </a:r>
            <a:r>
              <a:rPr lang="en-US" sz="1200" b="0" i="0" u="none" strike="noStrike" kern="1200" baseline="30000" dirty="0">
                <a:solidFill>
                  <a:schemeClr val="tx1"/>
                </a:solidFill>
                <a:effectLst/>
                <a:latin typeface="+mn-lt"/>
                <a:ea typeface="+mn-ea"/>
                <a:cs typeface="+mn-cs"/>
                <a:hlinkClick r:id="rId6"/>
              </a:rPr>
              <a:t>[2]</a:t>
            </a:r>
            <a:r>
              <a:rPr lang="en-US" sz="1200" b="0" i="0" kern="1200" dirty="0">
                <a:solidFill>
                  <a:schemeClr val="tx1"/>
                </a:solidFill>
                <a:effectLst/>
                <a:latin typeface="+mn-lt"/>
                <a:ea typeface="+mn-ea"/>
                <a:cs typeface="+mn-cs"/>
              </a:rPr>
              <a:t> It is believed that one reason for the improvement is that the swish function helps alleviate the </a:t>
            </a:r>
            <a:r>
              <a:rPr lang="en-US" sz="1200" b="0" i="0" u="none" strike="noStrike" kern="1200" dirty="0">
                <a:solidFill>
                  <a:schemeClr val="tx1"/>
                </a:solidFill>
                <a:effectLst/>
                <a:latin typeface="+mn-lt"/>
                <a:ea typeface="+mn-ea"/>
                <a:cs typeface="+mn-cs"/>
                <a:hlinkClick r:id="rId15" tooltip="Vanishing gradient problem"/>
              </a:rPr>
              <a:t>vanishing gradient problem</a:t>
            </a:r>
            <a:r>
              <a:rPr lang="en-US" sz="1200" b="0" i="0" kern="1200" dirty="0">
                <a:solidFill>
                  <a:schemeClr val="tx1"/>
                </a:solidFill>
                <a:effectLst/>
                <a:latin typeface="+mn-lt"/>
                <a:ea typeface="+mn-ea"/>
                <a:cs typeface="+mn-cs"/>
              </a:rPr>
              <a:t> during </a:t>
            </a:r>
            <a:r>
              <a:rPr lang="en-US" sz="1200" b="0" i="0" u="none" strike="noStrike" kern="1200" dirty="0">
                <a:solidFill>
                  <a:schemeClr val="tx1"/>
                </a:solidFill>
                <a:effectLst/>
                <a:latin typeface="+mn-lt"/>
                <a:ea typeface="+mn-ea"/>
                <a:cs typeface="+mn-cs"/>
                <a:hlinkClick r:id="rId16" tooltip="Backpropagation"/>
              </a:rPr>
              <a:t>backpropagation</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7"/>
              </a:rPr>
              <a:t>[4]</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F51C37-763A-A544-96C6-A43233B4922E}" type="slidenum">
              <a:rPr lang="en-US" smtClean="0"/>
              <a:t>75</a:t>
            </a:fld>
            <a:endParaRPr lang="en-US"/>
          </a:p>
        </p:txBody>
      </p:sp>
    </p:spTree>
    <p:extLst>
      <p:ext uri="{BB962C8B-B14F-4D97-AF65-F5344CB8AC3E}">
        <p14:creationId xmlns:p14="http://schemas.microsoft.com/office/powerpoint/2010/main" val="986654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2E21B580-0F3D-234F-A9F3-85BC946257B3}" type="slidenum">
              <a:rPr lang="en-US" smtClean="0"/>
              <a:t>86</a:t>
            </a:fld>
            <a:endParaRPr lang="en-US"/>
          </a:p>
        </p:txBody>
      </p:sp>
    </p:spTree>
    <p:extLst>
      <p:ext uri="{BB962C8B-B14F-4D97-AF65-F5344CB8AC3E}">
        <p14:creationId xmlns:p14="http://schemas.microsoft.com/office/powerpoint/2010/main" val="4286559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Classification</a:t>
            </a:r>
          </a:p>
          <a:p>
            <a:endParaRPr lang="en-US" dirty="0"/>
          </a:p>
        </p:txBody>
      </p:sp>
      <p:sp>
        <p:nvSpPr>
          <p:cNvPr id="4" name="Slide Number Placeholder 3"/>
          <p:cNvSpPr>
            <a:spLocks noGrp="1"/>
          </p:cNvSpPr>
          <p:nvPr>
            <p:ph type="sldNum" sz="quarter" idx="5"/>
          </p:nvPr>
        </p:nvSpPr>
        <p:spPr/>
        <p:txBody>
          <a:bodyPr/>
          <a:lstStyle/>
          <a:p>
            <a:fld id="{2E21B580-0F3D-234F-A9F3-85BC946257B3}" type="slidenum">
              <a:rPr lang="en-US" smtClean="0"/>
              <a:t>87</a:t>
            </a:fld>
            <a:endParaRPr lang="en-US"/>
          </a:p>
        </p:txBody>
      </p:sp>
    </p:spTree>
    <p:extLst>
      <p:ext uri="{BB962C8B-B14F-4D97-AF65-F5344CB8AC3E}">
        <p14:creationId xmlns:p14="http://schemas.microsoft.com/office/powerpoint/2010/main" val="2662812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119</a:t>
            </a:fld>
            <a:endParaRPr lang="en-US"/>
          </a:p>
        </p:txBody>
      </p:sp>
    </p:spTree>
    <p:extLst>
      <p:ext uri="{BB962C8B-B14F-4D97-AF65-F5344CB8AC3E}">
        <p14:creationId xmlns:p14="http://schemas.microsoft.com/office/powerpoint/2010/main" val="3470510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=PQCrX1sQSzY</a:t>
            </a:r>
          </a:p>
        </p:txBody>
      </p:sp>
      <p:sp>
        <p:nvSpPr>
          <p:cNvPr id="4" name="Slide Number Placeholder 3"/>
          <p:cNvSpPr>
            <a:spLocks noGrp="1"/>
          </p:cNvSpPr>
          <p:nvPr>
            <p:ph type="sldNum" sz="quarter" idx="10"/>
          </p:nvPr>
        </p:nvSpPr>
        <p:spPr/>
        <p:txBody>
          <a:bodyPr/>
          <a:lstStyle/>
          <a:p>
            <a:fld id="{D16CDD25-77F8-C146-A134-78B7D0E2DFF4}" type="slidenum">
              <a:rPr lang="en-US" smtClean="0"/>
              <a:t>6</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FF51C37-763A-A544-96C6-A43233B4922E}" type="slidenum">
              <a:rPr lang="en-US" smtClean="0"/>
              <a:t>120</a:t>
            </a:fld>
            <a:endParaRPr lang="en-US"/>
          </a:p>
        </p:txBody>
      </p:sp>
    </p:spTree>
    <p:extLst>
      <p:ext uri="{BB962C8B-B14F-4D97-AF65-F5344CB8AC3E}">
        <p14:creationId xmlns:p14="http://schemas.microsoft.com/office/powerpoint/2010/main" val="2390971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6C449-B012-4C6F-8CE2-36137D85BA2D}" type="slidenum">
              <a:rPr lang="en-US" smtClean="0"/>
              <a:t>129</a:t>
            </a:fld>
            <a:endParaRPr lang="en-US"/>
          </a:p>
        </p:txBody>
      </p:sp>
    </p:spTree>
    <p:extLst>
      <p:ext uri="{BB962C8B-B14F-4D97-AF65-F5344CB8AC3E}">
        <p14:creationId xmlns:p14="http://schemas.microsoft.com/office/powerpoint/2010/main" val="4182616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e6f93592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e6f9359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0e75c30d4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0e75c30d4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0e75c30d4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0e75c30d4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e6f93592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e6f93592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e6f93592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e6f93592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machinelearning.apple.com</a:t>
            </a:r>
            <a:r>
              <a:rPr lang="en-US" dirty="0"/>
              <a:t>/2017/08/06/</a:t>
            </a:r>
            <a:r>
              <a:rPr lang="en-US" dirty="0" err="1"/>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9</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6C449-B012-4C6F-8CE2-36137D85BA2D}" type="slidenum">
              <a:rPr lang="en-US" smtClean="0"/>
              <a:t>17</a:t>
            </a:fld>
            <a:endParaRPr lang="en-US"/>
          </a:p>
        </p:txBody>
      </p:sp>
    </p:spTree>
    <p:extLst>
      <p:ext uri="{BB962C8B-B14F-4D97-AF65-F5344CB8AC3E}">
        <p14:creationId xmlns:p14="http://schemas.microsoft.com/office/powerpoint/2010/main" val="325770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B6C449-B012-4C6F-8CE2-36137D85BA2D}" type="slidenum">
              <a:rPr lang="en-US" smtClean="0"/>
              <a:t>18</a:t>
            </a:fld>
            <a:endParaRPr lang="en-US"/>
          </a:p>
        </p:txBody>
      </p:sp>
    </p:spTree>
    <p:extLst>
      <p:ext uri="{BB962C8B-B14F-4D97-AF65-F5344CB8AC3E}">
        <p14:creationId xmlns:p14="http://schemas.microsoft.com/office/powerpoint/2010/main" val="533534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33</a:t>
            </a:fld>
            <a:endParaRPr lang="en-US"/>
          </a:p>
        </p:txBody>
      </p:sp>
    </p:spTree>
    <p:extLst>
      <p:ext uri="{BB962C8B-B14F-4D97-AF65-F5344CB8AC3E}">
        <p14:creationId xmlns:p14="http://schemas.microsoft.com/office/powerpoint/2010/main" val="28422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792" eaLnBrk="0" hangingPunct="0">
              <a:defRPr>
                <a:solidFill>
                  <a:schemeClr val="tx1"/>
                </a:solidFill>
                <a:latin typeface="Tahoma" pitchFamily="34" charset="0"/>
              </a:defRPr>
            </a:lvl1pPr>
            <a:lvl2pPr marL="731731" indent="-281435" defTabSz="917792" eaLnBrk="0" hangingPunct="0">
              <a:defRPr>
                <a:solidFill>
                  <a:schemeClr val="tx1"/>
                </a:solidFill>
                <a:latin typeface="Tahoma" pitchFamily="34" charset="0"/>
              </a:defRPr>
            </a:lvl2pPr>
            <a:lvl3pPr marL="1125741" indent="-225148" defTabSz="917792" eaLnBrk="0" hangingPunct="0">
              <a:defRPr>
                <a:solidFill>
                  <a:schemeClr val="tx1"/>
                </a:solidFill>
                <a:latin typeface="Tahoma" pitchFamily="34" charset="0"/>
              </a:defRPr>
            </a:lvl3pPr>
            <a:lvl4pPr marL="1576037" indent="-225148" defTabSz="917792" eaLnBrk="0" hangingPunct="0">
              <a:defRPr>
                <a:solidFill>
                  <a:schemeClr val="tx1"/>
                </a:solidFill>
                <a:latin typeface="Tahoma" pitchFamily="34" charset="0"/>
              </a:defRPr>
            </a:lvl4pPr>
            <a:lvl5pPr marL="2026333" indent="-225148" defTabSz="917792" eaLnBrk="0" hangingPunct="0">
              <a:defRPr>
                <a:solidFill>
                  <a:schemeClr val="tx1"/>
                </a:solidFill>
                <a:latin typeface="Tahoma" pitchFamily="34" charset="0"/>
              </a:defRPr>
            </a:lvl5pPr>
            <a:lvl6pPr marL="2476630" indent="-225148" defTabSz="917792" eaLnBrk="0" fontAlgn="base" hangingPunct="0">
              <a:spcBef>
                <a:spcPct val="0"/>
              </a:spcBef>
              <a:spcAft>
                <a:spcPct val="0"/>
              </a:spcAft>
              <a:defRPr>
                <a:solidFill>
                  <a:schemeClr val="tx1"/>
                </a:solidFill>
                <a:latin typeface="Tahoma" pitchFamily="34" charset="0"/>
              </a:defRPr>
            </a:lvl6pPr>
            <a:lvl7pPr marL="2926926" indent="-225148" defTabSz="917792" eaLnBrk="0" fontAlgn="base" hangingPunct="0">
              <a:spcBef>
                <a:spcPct val="0"/>
              </a:spcBef>
              <a:spcAft>
                <a:spcPct val="0"/>
              </a:spcAft>
              <a:defRPr>
                <a:solidFill>
                  <a:schemeClr val="tx1"/>
                </a:solidFill>
                <a:latin typeface="Tahoma" pitchFamily="34" charset="0"/>
              </a:defRPr>
            </a:lvl7pPr>
            <a:lvl8pPr marL="3377222" indent="-225148" defTabSz="917792" eaLnBrk="0" fontAlgn="base" hangingPunct="0">
              <a:spcBef>
                <a:spcPct val="0"/>
              </a:spcBef>
              <a:spcAft>
                <a:spcPct val="0"/>
              </a:spcAft>
              <a:defRPr>
                <a:solidFill>
                  <a:schemeClr val="tx1"/>
                </a:solidFill>
                <a:latin typeface="Tahoma" pitchFamily="34" charset="0"/>
              </a:defRPr>
            </a:lvl8pPr>
            <a:lvl9pPr marL="3827518" indent="-225148" defTabSz="917792" eaLnBrk="0" fontAlgn="base" hangingPunct="0">
              <a:spcBef>
                <a:spcPct val="0"/>
              </a:spcBef>
              <a:spcAft>
                <a:spcPct val="0"/>
              </a:spcAft>
              <a:defRPr>
                <a:solidFill>
                  <a:schemeClr val="tx1"/>
                </a:solidFill>
                <a:latin typeface="Tahoma" pitchFamily="34" charset="0"/>
              </a:defRPr>
            </a:lvl9pPr>
          </a:lstStyle>
          <a:p>
            <a:fld id="{84BA1730-D971-4EEA-8869-AC4AE6B51E46}" type="slidenum">
              <a:rPr lang="en-US">
                <a:latin typeface="Times New Roman" pitchFamily="18" charset="0"/>
              </a:rPr>
              <a:pPr/>
              <a:t>45</a:t>
            </a:fld>
            <a:endParaRPr lang="en-US">
              <a:latin typeface="Times New Roman" pitchFamily="18" charset="0"/>
            </a:endParaRPr>
          </a:p>
        </p:txBody>
      </p:sp>
      <p:sp>
        <p:nvSpPr>
          <p:cNvPr id="101379" name="Rectangle 2"/>
          <p:cNvSpPr>
            <a:spLocks noGrp="1" noRot="1" noChangeAspect="1" noChangeArrowheads="1" noTextEdit="1"/>
          </p:cNvSpPr>
          <p:nvPr>
            <p:ph type="sldImg"/>
          </p:nvPr>
        </p:nvSpPr>
        <p:spPr>
          <a:xfrm>
            <a:off x="381000" y="685800"/>
            <a:ext cx="6096000" cy="3429000"/>
          </a:xfrm>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MK: Note – different notation than used in book.  Will have to standardize notation.</a:t>
            </a:r>
          </a:p>
          <a:p>
            <a:r>
              <a:rPr lang="en-US" dirty="0"/>
              <a:t>Ting: add major formula</a:t>
            </a:r>
          </a:p>
        </p:txBody>
      </p:sp>
    </p:spTree>
    <p:extLst>
      <p:ext uri="{BB962C8B-B14F-4D97-AF65-F5344CB8AC3E}">
        <p14:creationId xmlns:p14="http://schemas.microsoft.com/office/powerpoint/2010/main" val="1356309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B6C449-B012-4C6F-8CE2-36137D85BA2D}" type="slidenum">
              <a:rPr lang="en-US" smtClean="0"/>
              <a:t>46</a:t>
            </a:fld>
            <a:endParaRPr lang="en-US"/>
          </a:p>
        </p:txBody>
      </p:sp>
    </p:spTree>
    <p:extLst>
      <p:ext uri="{BB962C8B-B14F-4D97-AF65-F5344CB8AC3E}">
        <p14:creationId xmlns:p14="http://schemas.microsoft.com/office/powerpoint/2010/main" val="211597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21B580-0F3D-234F-A9F3-85BC946257B3}" type="slidenum">
              <a:rPr lang="en-US" smtClean="0"/>
              <a:t>53</a:t>
            </a:fld>
            <a:endParaRPr lang="en-US"/>
          </a:p>
        </p:txBody>
      </p:sp>
    </p:spTree>
    <p:extLst>
      <p:ext uri="{BB962C8B-B14F-4D97-AF65-F5344CB8AC3E}">
        <p14:creationId xmlns:p14="http://schemas.microsoft.com/office/powerpoint/2010/main" val="2654578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solidFill>
                  <a:srgbClr val="002060"/>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213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0CCA-BA0C-2C46-5EAA-231F10FA61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AF8EE4-73C7-B710-B547-2C576ED8D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95680-A856-87C3-3989-53B0F67F45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E4292A-0672-9EB4-25BB-D91AB31EC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326D4-8795-3A5E-EEC3-BF52E33BE2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7065C2-60C9-FFB2-912C-CFB57601BFD6}"/>
              </a:ext>
            </a:extLst>
          </p:cNvPr>
          <p:cNvSpPr>
            <a:spLocks noGrp="1"/>
          </p:cNvSpPr>
          <p:nvPr>
            <p:ph type="dt" sz="half" idx="10"/>
          </p:nvPr>
        </p:nvSpPr>
        <p:spPr/>
        <p:txBody>
          <a:bodyPr/>
          <a:lstStyle/>
          <a:p>
            <a:fld id="{E38DE6C2-6349-4555-A9CF-540B69D63D13}" type="datetimeFigureOut">
              <a:rPr lang="en-US" smtClean="0"/>
              <a:t>7/2/24</a:t>
            </a:fld>
            <a:endParaRPr lang="en-US"/>
          </a:p>
        </p:txBody>
      </p:sp>
      <p:sp>
        <p:nvSpPr>
          <p:cNvPr id="8" name="Footer Placeholder 7">
            <a:extLst>
              <a:ext uri="{FF2B5EF4-FFF2-40B4-BE49-F238E27FC236}">
                <a16:creationId xmlns:a16="http://schemas.microsoft.com/office/drawing/2014/main" id="{0FB84027-CC1A-BDB8-569E-BFECA2B910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A4FA43-0876-CB51-CEA6-127A9256FFE2}"/>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24729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9405-B69C-BE2C-5967-9C58AEE1D6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5DABE3-EC15-08B4-65E1-B6CB52CCA3FB}"/>
              </a:ext>
            </a:extLst>
          </p:cNvPr>
          <p:cNvSpPr>
            <a:spLocks noGrp="1"/>
          </p:cNvSpPr>
          <p:nvPr>
            <p:ph type="dt" sz="half" idx="10"/>
          </p:nvPr>
        </p:nvSpPr>
        <p:spPr/>
        <p:txBody>
          <a:bodyPr/>
          <a:lstStyle/>
          <a:p>
            <a:fld id="{E38DE6C2-6349-4555-A9CF-540B69D63D13}" type="datetimeFigureOut">
              <a:rPr lang="en-US" smtClean="0"/>
              <a:t>7/2/24</a:t>
            </a:fld>
            <a:endParaRPr lang="en-US"/>
          </a:p>
        </p:txBody>
      </p:sp>
      <p:sp>
        <p:nvSpPr>
          <p:cNvPr id="4" name="Footer Placeholder 3">
            <a:extLst>
              <a:ext uri="{FF2B5EF4-FFF2-40B4-BE49-F238E27FC236}">
                <a16:creationId xmlns:a16="http://schemas.microsoft.com/office/drawing/2014/main" id="{DF457BF1-D7D6-2074-92B8-B6D704BAFC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8C43B-68CB-1978-4141-B1B4575B323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07950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DF53EA-DB7F-9804-B0E8-7F73BD5C2821}"/>
              </a:ext>
            </a:extLst>
          </p:cNvPr>
          <p:cNvSpPr>
            <a:spLocks noGrp="1"/>
          </p:cNvSpPr>
          <p:nvPr>
            <p:ph type="dt" sz="half" idx="10"/>
          </p:nvPr>
        </p:nvSpPr>
        <p:spPr/>
        <p:txBody>
          <a:bodyPr/>
          <a:lstStyle/>
          <a:p>
            <a:fld id="{E38DE6C2-6349-4555-A9CF-540B69D63D13}" type="datetimeFigureOut">
              <a:rPr lang="en-US" smtClean="0"/>
              <a:t>7/2/24</a:t>
            </a:fld>
            <a:endParaRPr lang="en-US"/>
          </a:p>
        </p:txBody>
      </p:sp>
      <p:sp>
        <p:nvSpPr>
          <p:cNvPr id="3" name="Footer Placeholder 2">
            <a:extLst>
              <a:ext uri="{FF2B5EF4-FFF2-40B4-BE49-F238E27FC236}">
                <a16:creationId xmlns:a16="http://schemas.microsoft.com/office/drawing/2014/main" id="{C3309689-262A-B4A6-E689-962917D068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A94A6-0EA3-4D8E-E06B-9433391AF514}"/>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844203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65C1-C693-4052-A5DE-8A4BD3FD2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924919-AED9-E3E4-6070-DB7D83E3F2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DF807C-D289-96FA-F3AE-439513641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FE942-43C3-1BDA-3A0F-1CE34EF9198C}"/>
              </a:ext>
            </a:extLst>
          </p:cNvPr>
          <p:cNvSpPr>
            <a:spLocks noGrp="1"/>
          </p:cNvSpPr>
          <p:nvPr>
            <p:ph type="dt" sz="half" idx="10"/>
          </p:nvPr>
        </p:nvSpPr>
        <p:spPr/>
        <p:txBody>
          <a:bodyPr/>
          <a:lstStyle/>
          <a:p>
            <a:fld id="{E38DE6C2-6349-4555-A9CF-540B69D63D13}" type="datetimeFigureOut">
              <a:rPr lang="en-US" smtClean="0"/>
              <a:t>7/2/24</a:t>
            </a:fld>
            <a:endParaRPr lang="en-US"/>
          </a:p>
        </p:txBody>
      </p:sp>
      <p:sp>
        <p:nvSpPr>
          <p:cNvPr id="6" name="Footer Placeholder 5">
            <a:extLst>
              <a:ext uri="{FF2B5EF4-FFF2-40B4-BE49-F238E27FC236}">
                <a16:creationId xmlns:a16="http://schemas.microsoft.com/office/drawing/2014/main" id="{12230B67-B2BC-4781-C21B-43B8D5B4E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054A6-F312-9564-3651-33B7F968075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59100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79E0-A886-37D7-DFD4-730EB0A36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87572-BF8A-B1DF-3996-63EE0251F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4B1D59-2AA3-51D3-ACF0-B7D6790E8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E3094-81D7-BE93-80B3-82CCFE2B8F6A}"/>
              </a:ext>
            </a:extLst>
          </p:cNvPr>
          <p:cNvSpPr>
            <a:spLocks noGrp="1"/>
          </p:cNvSpPr>
          <p:nvPr>
            <p:ph type="dt" sz="half" idx="10"/>
          </p:nvPr>
        </p:nvSpPr>
        <p:spPr/>
        <p:txBody>
          <a:bodyPr/>
          <a:lstStyle/>
          <a:p>
            <a:fld id="{E38DE6C2-6349-4555-A9CF-540B69D63D13}" type="datetimeFigureOut">
              <a:rPr lang="en-US" smtClean="0"/>
              <a:t>7/2/24</a:t>
            </a:fld>
            <a:endParaRPr lang="en-US"/>
          </a:p>
        </p:txBody>
      </p:sp>
      <p:sp>
        <p:nvSpPr>
          <p:cNvPr id="6" name="Footer Placeholder 5">
            <a:extLst>
              <a:ext uri="{FF2B5EF4-FFF2-40B4-BE49-F238E27FC236}">
                <a16:creationId xmlns:a16="http://schemas.microsoft.com/office/drawing/2014/main" id="{C301C968-3C6E-B893-59B1-250FDD847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8F84D-F51D-6C9F-FFAF-5B810252CB1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4070304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A1BC-4D1F-EDF0-2284-FF5EF8D0A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D595C8-8836-01EF-5C74-2619F2AF4D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C30E6-2575-D9C4-51C6-3C3D10A0F085}"/>
              </a:ext>
            </a:extLst>
          </p:cNvPr>
          <p:cNvSpPr>
            <a:spLocks noGrp="1"/>
          </p:cNvSpPr>
          <p:nvPr>
            <p:ph type="dt" sz="half" idx="10"/>
          </p:nvPr>
        </p:nvSpPr>
        <p:spPr/>
        <p:txBody>
          <a:bodyPr/>
          <a:lstStyle/>
          <a:p>
            <a:fld id="{E38DE6C2-6349-4555-A9CF-540B69D63D13}" type="datetimeFigureOut">
              <a:rPr lang="en-US" smtClean="0"/>
              <a:t>7/2/24</a:t>
            </a:fld>
            <a:endParaRPr lang="en-US"/>
          </a:p>
        </p:txBody>
      </p:sp>
      <p:sp>
        <p:nvSpPr>
          <p:cNvPr id="5" name="Footer Placeholder 4">
            <a:extLst>
              <a:ext uri="{FF2B5EF4-FFF2-40B4-BE49-F238E27FC236}">
                <a16:creationId xmlns:a16="http://schemas.microsoft.com/office/drawing/2014/main" id="{3E790ECD-BBA5-15D5-35FA-04C70E73F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23F45-8C3E-53F4-AB4E-0766E16C2799}"/>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83356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3A726-A730-99A1-207B-070B99770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333F0C-0844-403A-52E8-6F81E33F1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109CC-3C4D-04E0-14B3-B3556EA92F45}"/>
              </a:ext>
            </a:extLst>
          </p:cNvPr>
          <p:cNvSpPr>
            <a:spLocks noGrp="1"/>
          </p:cNvSpPr>
          <p:nvPr>
            <p:ph type="dt" sz="half" idx="10"/>
          </p:nvPr>
        </p:nvSpPr>
        <p:spPr/>
        <p:txBody>
          <a:bodyPr/>
          <a:lstStyle/>
          <a:p>
            <a:fld id="{E38DE6C2-6349-4555-A9CF-540B69D63D13}" type="datetimeFigureOut">
              <a:rPr lang="en-US" smtClean="0"/>
              <a:t>7/2/24</a:t>
            </a:fld>
            <a:endParaRPr lang="en-US"/>
          </a:p>
        </p:txBody>
      </p:sp>
      <p:sp>
        <p:nvSpPr>
          <p:cNvPr id="5" name="Footer Placeholder 4">
            <a:extLst>
              <a:ext uri="{FF2B5EF4-FFF2-40B4-BE49-F238E27FC236}">
                <a16:creationId xmlns:a16="http://schemas.microsoft.com/office/drawing/2014/main" id="{B425DEC8-4C39-78A5-8536-637794998B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EBEAA-9232-1A84-ABD1-7297AE5241B5}"/>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651295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9788"/>
          </a:xfrm>
        </p:spPr>
        <p:txBody>
          <a:bodyPr>
            <a:normAutofit/>
          </a:bodyPr>
          <a:lstStyle>
            <a:lvl1pPr algn="ctr">
              <a:defRPr sz="4400" b="1">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143000"/>
            <a:ext cx="10972800" cy="5334000"/>
          </a:xfrm>
        </p:spPr>
        <p:txBody>
          <a:bodyPr>
            <a:normAutofit/>
          </a:bodyPr>
          <a:lstStyle>
            <a:lvl1pPr>
              <a:defRPr sz="3200"/>
            </a:lvl1pPr>
            <a:lvl2pPr>
              <a:defRPr sz="2800">
                <a:latin typeface="Tahoma" pitchFamily="34" charset="0"/>
                <a:ea typeface="Tahoma" pitchFamily="34" charset="0"/>
                <a:cs typeface="Tahoma" pitchFamily="34" charset="0"/>
              </a:defRPr>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p:txBody>
      </p:sp>
      <p:cxnSp>
        <p:nvCxnSpPr>
          <p:cNvPr id="12" name="Straight Connector 11"/>
          <p:cNvCxnSpPr/>
          <p:nvPr/>
        </p:nvCxnSpPr>
        <p:spPr>
          <a:xfrm>
            <a:off x="304800" y="992188"/>
            <a:ext cx="11582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Slide Number Placeholder 5"/>
          <p:cNvSpPr>
            <a:spLocks noGrp="1"/>
          </p:cNvSpPr>
          <p:nvPr>
            <p:ph type="sldNum" sz="quarter" idx="12"/>
          </p:nvPr>
        </p:nvSpPr>
        <p:spPr>
          <a:xfrm>
            <a:off x="11582400" y="6528816"/>
            <a:ext cx="609600" cy="329184"/>
          </a:xfrm>
          <a:prstGeom prst="rect">
            <a:avLst/>
          </a:prstGeom>
        </p:spPr>
        <p:txBody>
          <a:bodyPr/>
          <a:lstStyle>
            <a:lvl1pPr>
              <a:defRPr sz="1400">
                <a:effectLst>
                  <a:outerShdw blurRad="38100" dist="38100" dir="2700000" algn="tl">
                    <a:srgbClr val="000000">
                      <a:alpha val="43137"/>
                    </a:srgbClr>
                  </a:outerShdw>
                </a:effectLst>
              </a:defRPr>
            </a:lvl1pPr>
          </a:lstStyle>
          <a:p>
            <a:fld id="{6DA1EED0-1DE3-3342-8577-A8B4F99DA8A3}" type="slidenum">
              <a:rPr lang="en-US" smtClean="0"/>
              <a:t>‹#›</a:t>
            </a:fld>
            <a:endParaRPr lang="en-US"/>
          </a:p>
        </p:txBody>
      </p:sp>
    </p:spTree>
    <p:extLst>
      <p:ext uri="{BB962C8B-B14F-4D97-AF65-F5344CB8AC3E}">
        <p14:creationId xmlns:p14="http://schemas.microsoft.com/office/powerpoint/2010/main" val="228811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3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131983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728031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9FC2-1617-601B-C1BF-617CFB1A02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D93239-C662-CAD0-6CE9-9AC8D29C11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915167-DA43-2FED-F8A1-B529F36AF74D}"/>
              </a:ext>
            </a:extLst>
          </p:cNvPr>
          <p:cNvSpPr>
            <a:spLocks noGrp="1"/>
          </p:cNvSpPr>
          <p:nvPr>
            <p:ph type="dt" sz="half" idx="10"/>
          </p:nvPr>
        </p:nvSpPr>
        <p:spPr/>
        <p:txBody>
          <a:bodyPr/>
          <a:lstStyle/>
          <a:p>
            <a:fld id="{E38DE6C2-6349-4555-A9CF-540B69D63D13}" type="datetimeFigureOut">
              <a:rPr lang="en-US" smtClean="0"/>
              <a:t>7/2/24</a:t>
            </a:fld>
            <a:endParaRPr lang="en-US"/>
          </a:p>
        </p:txBody>
      </p:sp>
      <p:sp>
        <p:nvSpPr>
          <p:cNvPr id="5" name="Footer Placeholder 4">
            <a:extLst>
              <a:ext uri="{FF2B5EF4-FFF2-40B4-BE49-F238E27FC236}">
                <a16:creationId xmlns:a16="http://schemas.microsoft.com/office/drawing/2014/main" id="{20FDAC7A-737B-24E8-C8EC-B1D8ED736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EBE73-A05E-4E9A-EE3D-F7050400E90B}"/>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67392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05BF-5BD1-A418-1494-E53C580AE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CEC1F-A2A9-E916-1849-192A58100E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56707-895F-8A5D-D305-F6FD0013F199}"/>
              </a:ext>
            </a:extLst>
          </p:cNvPr>
          <p:cNvSpPr>
            <a:spLocks noGrp="1"/>
          </p:cNvSpPr>
          <p:nvPr>
            <p:ph type="dt" sz="half" idx="10"/>
          </p:nvPr>
        </p:nvSpPr>
        <p:spPr/>
        <p:txBody>
          <a:bodyPr/>
          <a:lstStyle/>
          <a:p>
            <a:fld id="{E38DE6C2-6349-4555-A9CF-540B69D63D13}" type="datetimeFigureOut">
              <a:rPr lang="en-US" smtClean="0"/>
              <a:t>7/2/24</a:t>
            </a:fld>
            <a:endParaRPr lang="en-US"/>
          </a:p>
        </p:txBody>
      </p:sp>
      <p:sp>
        <p:nvSpPr>
          <p:cNvPr id="5" name="Footer Placeholder 4">
            <a:extLst>
              <a:ext uri="{FF2B5EF4-FFF2-40B4-BE49-F238E27FC236}">
                <a16:creationId xmlns:a16="http://schemas.microsoft.com/office/drawing/2014/main" id="{62C0B081-676F-832E-62C3-89ABA2B4B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94A689-1456-231B-D52E-860EA71F24CE}"/>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1899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0136-E040-8290-661E-3683CC98B6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542101-C3FC-BC71-9018-A6AA94F17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AF7B1-3CA5-8AA1-5769-6F4039E5D583}"/>
              </a:ext>
            </a:extLst>
          </p:cNvPr>
          <p:cNvSpPr>
            <a:spLocks noGrp="1"/>
          </p:cNvSpPr>
          <p:nvPr>
            <p:ph type="dt" sz="half" idx="10"/>
          </p:nvPr>
        </p:nvSpPr>
        <p:spPr/>
        <p:txBody>
          <a:bodyPr/>
          <a:lstStyle/>
          <a:p>
            <a:fld id="{E38DE6C2-6349-4555-A9CF-540B69D63D13}" type="datetimeFigureOut">
              <a:rPr lang="en-US" smtClean="0"/>
              <a:t>7/2/24</a:t>
            </a:fld>
            <a:endParaRPr lang="en-US"/>
          </a:p>
        </p:txBody>
      </p:sp>
      <p:sp>
        <p:nvSpPr>
          <p:cNvPr id="5" name="Footer Placeholder 4">
            <a:extLst>
              <a:ext uri="{FF2B5EF4-FFF2-40B4-BE49-F238E27FC236}">
                <a16:creationId xmlns:a16="http://schemas.microsoft.com/office/drawing/2014/main" id="{62456A3F-2F42-9DAD-21ED-A4852C589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D2E46-FBA6-DD2A-2AD1-039CD08FEC08}"/>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634667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BE87-ECA2-843C-D3FE-B645D1A9A9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505DA5-FE05-E26D-FD67-16C092EDAE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75957-6F90-25BF-4DA0-9CCE1D5CE2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14785-F000-9621-C2E4-7CB8F23F0F59}"/>
              </a:ext>
            </a:extLst>
          </p:cNvPr>
          <p:cNvSpPr>
            <a:spLocks noGrp="1"/>
          </p:cNvSpPr>
          <p:nvPr>
            <p:ph type="dt" sz="half" idx="10"/>
          </p:nvPr>
        </p:nvSpPr>
        <p:spPr/>
        <p:txBody>
          <a:bodyPr/>
          <a:lstStyle/>
          <a:p>
            <a:fld id="{E38DE6C2-6349-4555-A9CF-540B69D63D13}" type="datetimeFigureOut">
              <a:rPr lang="en-US" smtClean="0"/>
              <a:t>7/2/24</a:t>
            </a:fld>
            <a:endParaRPr lang="en-US"/>
          </a:p>
        </p:txBody>
      </p:sp>
      <p:sp>
        <p:nvSpPr>
          <p:cNvPr id="6" name="Footer Placeholder 5">
            <a:extLst>
              <a:ext uri="{FF2B5EF4-FFF2-40B4-BE49-F238E27FC236}">
                <a16:creationId xmlns:a16="http://schemas.microsoft.com/office/drawing/2014/main" id="{792919FE-D943-CCA0-7123-203061CF6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A64F5-DFE0-8780-3DE9-69C4C072848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9245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716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133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77" r:id="rId4"/>
    <p:sldLayoutId id="2147483678" r:id="rId5"/>
  </p:sldLayoutIdLst>
  <p:txStyles>
    <p:titleStyle>
      <a:lvl1pPr algn="l" defTabSz="914400" rtl="0" eaLnBrk="1" latinLnBrk="0" hangingPunct="1">
        <a:spcBef>
          <a:spcPct val="0"/>
        </a:spcBef>
        <a:buNone/>
        <a:defRPr sz="4400" kern="1200" spc="-100" baseline="0">
          <a:solidFill>
            <a:srgbClr val="002060"/>
          </a:solidFill>
          <a:effectLst>
            <a:outerShdw blurRad="38100" dist="38100" dir="2700000" algn="tl">
              <a:srgbClr val="000000">
                <a:alpha val="43137"/>
              </a:srgbClr>
            </a:outerShdw>
          </a:effectLst>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rgbClr val="002060"/>
          </a:solidFill>
          <a:effectLst/>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2A144-FAED-55CA-00F7-DBFA44B90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4BF247-B299-AC61-8BBA-3A4A6EBA01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A4269-9FE5-B012-828F-75FC0D08F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DE6C2-6349-4555-A9CF-540B69D63D13}" type="datetimeFigureOut">
              <a:rPr lang="en-US" smtClean="0"/>
              <a:t>7/2/24</a:t>
            </a:fld>
            <a:endParaRPr lang="en-US"/>
          </a:p>
        </p:txBody>
      </p:sp>
      <p:sp>
        <p:nvSpPr>
          <p:cNvPr id="5" name="Footer Placeholder 4">
            <a:extLst>
              <a:ext uri="{FF2B5EF4-FFF2-40B4-BE49-F238E27FC236}">
                <a16:creationId xmlns:a16="http://schemas.microsoft.com/office/drawing/2014/main" id="{99E383DF-5BF1-7E5D-0230-4B1BF3E54A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3201BD-A1D3-01CC-AEE2-5294BD3D9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20E43-EB58-4C89-BE19-B99686B77DF1}" type="slidenum">
              <a:rPr lang="en-US" smtClean="0"/>
              <a:t>‹#›</a:t>
            </a:fld>
            <a:endParaRPr lang="en-US"/>
          </a:p>
        </p:txBody>
      </p:sp>
    </p:spTree>
    <p:extLst>
      <p:ext uri="{BB962C8B-B14F-4D97-AF65-F5344CB8AC3E}">
        <p14:creationId xmlns:p14="http://schemas.microsoft.com/office/powerpoint/2010/main" val="168783463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ichang@ucl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33.png"/><Relationship Id="rId5" Type="http://schemas.openxmlformats.org/officeDocument/2006/relationships/tags" Target="../tags/tag27.xml"/><Relationship Id="rId10" Type="http://schemas.openxmlformats.org/officeDocument/2006/relationships/image" Target="../media/image20.png"/><Relationship Id="rId4" Type="http://schemas.openxmlformats.org/officeDocument/2006/relationships/tags" Target="../tags/tag26.xml"/><Relationship Id="rId9" Type="http://schemas.openxmlformats.org/officeDocument/2006/relationships/image" Target="../media/image1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0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0.png"/><Relationship Id="rId4" Type="http://schemas.openxmlformats.org/officeDocument/2006/relationships/image" Target="../media/image154.png"/></Relationships>
</file>

<file path=ppt/slides/_rels/slide10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0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162.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33.png"/><Relationship Id="rId5" Type="http://schemas.openxmlformats.org/officeDocument/2006/relationships/tags" Target="../tags/tag34.xml"/><Relationship Id="rId10" Type="http://schemas.openxmlformats.org/officeDocument/2006/relationships/image" Target="../media/image20.png"/><Relationship Id="rId4" Type="http://schemas.openxmlformats.org/officeDocument/2006/relationships/tags" Target="../tags/tag33.xml"/><Relationship Id="rId9" Type="http://schemas.openxmlformats.org/officeDocument/2006/relationships/image" Target="../media/image1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74.png"/></Relationships>
</file>

<file path=ppt/slides/_rels/slide121.xml.rels><?xml version="1.0" encoding="UTF-8" standalone="yes"?>
<Relationships xmlns="http://schemas.openxmlformats.org/package/2006/relationships"><Relationship Id="rId3" Type="http://schemas.openxmlformats.org/officeDocument/2006/relationships/image" Target="../media/image176.sv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gif"/></Relationships>
</file>

<file path=ppt/slides/_rels/slide12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80.png"/><Relationship Id="rId4" Type="http://schemas.openxmlformats.org/officeDocument/2006/relationships/image" Target="../media/image1870.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0.tif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33.png"/><Relationship Id="rId5" Type="http://schemas.openxmlformats.org/officeDocument/2006/relationships/tags" Target="../tags/tag41.xml"/><Relationship Id="rId10" Type="http://schemas.openxmlformats.org/officeDocument/2006/relationships/image" Target="../media/image20.png"/><Relationship Id="rId4" Type="http://schemas.openxmlformats.org/officeDocument/2006/relationships/tags" Target="../tags/tag40.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neuralnetworksanddeeplearning.com/" TargetMode="External"/><Relationship Id="rId2" Type="http://schemas.openxmlformats.org/officeDocument/2006/relationships/hyperlink" Target="https://www.youtube.com/watch?v=aircAruvnKk&amp;list=PLZHQObOWTQDNU6R1_67000Dx_ZCJB-3pi" TargetMode="External"/><Relationship Id="rId1" Type="http://schemas.openxmlformats.org/officeDocument/2006/relationships/slideLayout" Target="../slideLayouts/slideLayout2.xml"/><Relationship Id="rId6" Type="http://schemas.openxmlformats.org/officeDocument/2006/relationships/hyperlink" Target="http://d2l.ai/index.html" TargetMode="External"/><Relationship Id="rId5" Type="http://schemas.openxmlformats.org/officeDocument/2006/relationships/hyperlink" Target="http://www.charuaggarwal.net/neural.htm" TargetMode="External"/><Relationship Id="rId4" Type="http://schemas.openxmlformats.org/officeDocument/2006/relationships/hyperlink" Target="http://www.deeplearningbook.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ecominghuman.ai/what-is-an-artificial-neuron-8b2e421ce42e" TargetMode="External"/><Relationship Id="rId2" Type="http://schemas.openxmlformats.org/officeDocument/2006/relationships/hyperlink" Target="https://medium.com/typeme/lets-code-a-neural-network-from-scratch-part-1-24f0a30d7d62" TargetMode="External"/><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33.png"/><Relationship Id="rId5" Type="http://schemas.openxmlformats.org/officeDocument/2006/relationships/tags" Target="../tags/tag6.xml"/><Relationship Id="rId10" Type="http://schemas.openxmlformats.org/officeDocument/2006/relationships/image" Target="../media/image20.png"/><Relationship Id="rId4" Type="http://schemas.openxmlformats.org/officeDocument/2006/relationships/tags" Target="../tags/tag5.xml"/><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33.png"/><Relationship Id="rId5" Type="http://schemas.openxmlformats.org/officeDocument/2006/relationships/tags" Target="../tags/tag13.xml"/><Relationship Id="rId10" Type="http://schemas.openxmlformats.org/officeDocument/2006/relationships/image" Target="../media/image20.png"/><Relationship Id="rId4" Type="http://schemas.openxmlformats.org/officeDocument/2006/relationships/tags" Target="../tags/tag12.xml"/><Relationship Id="rId9"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hyperlink" Target="http://www.charuaggarwal.net/neural.ht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390.png"/></Relationships>
</file>

<file path=ppt/slides/_rels/slide4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0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0.png"/><Relationship Id="rId9" Type="http://schemas.openxmlformats.org/officeDocument/2006/relationships/image" Target="../media/image51.png"/></Relationships>
</file>

<file path=ppt/slides/_rels/slide5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5.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60.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3.png"/><Relationship Id="rId5" Type="http://schemas.openxmlformats.org/officeDocument/2006/relationships/tags" Target="../tags/tag20.xml"/><Relationship Id="rId10" Type="http://schemas.openxmlformats.org/officeDocument/2006/relationships/image" Target="../media/image20.png"/><Relationship Id="rId4" Type="http://schemas.openxmlformats.org/officeDocument/2006/relationships/tags" Target="../tags/tag19.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7.png"/><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60.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0.png"/><Relationship Id="rId4" Type="http://schemas.openxmlformats.org/officeDocument/2006/relationships/image" Target="../media/image1070.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customXml" Target="../ink/ink1.xml"/></Relationships>
</file>

<file path=ppt/slides/_rels/slide9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customXml" Target="../ink/ink2.xml"/></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97.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0.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9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
            <a:ext cx="8991600" cy="1927225"/>
          </a:xfrm>
        </p:spPr>
        <p:txBody>
          <a:bodyPr>
            <a:noAutofit/>
          </a:bodyPr>
          <a:lstStyle/>
          <a:p>
            <a:pPr algn="ctr"/>
            <a:r>
              <a:rPr lang="en-US" sz="4800" dirty="0"/>
              <a:t>CS97: Introduction to Data Science</a:t>
            </a:r>
          </a:p>
        </p:txBody>
      </p:sp>
      <p:sp>
        <p:nvSpPr>
          <p:cNvPr id="3" name="Subtitle 2"/>
          <p:cNvSpPr>
            <a:spLocks noGrp="1"/>
          </p:cNvSpPr>
          <p:nvPr>
            <p:ph type="subTitle" idx="1"/>
          </p:nvPr>
        </p:nvSpPr>
        <p:spPr>
          <a:xfrm>
            <a:off x="2819400" y="3602665"/>
            <a:ext cx="6400800" cy="2895600"/>
          </a:xfrm>
        </p:spPr>
        <p:txBody>
          <a:bodyPr>
            <a:normAutofit/>
          </a:bodyPr>
          <a:lstStyle/>
          <a:p>
            <a:pPr algn="ctr"/>
            <a:endParaRPr lang="en-US" sz="3000" b="1" dirty="0"/>
          </a:p>
          <a:p>
            <a:pPr algn="ctr"/>
            <a:r>
              <a:rPr lang="en-US" sz="3000" b="1" dirty="0"/>
              <a:t>Instructor: </a:t>
            </a:r>
            <a:r>
              <a:rPr lang="en-US" sz="3000" b="1" dirty="0" err="1"/>
              <a:t>Shichang</a:t>
            </a:r>
            <a:r>
              <a:rPr lang="en-US" sz="3000" b="1" dirty="0"/>
              <a:t> Zhang</a:t>
            </a:r>
            <a:endParaRPr lang="en-US" sz="3000" b="1" dirty="0">
              <a:cs typeface="Calibri"/>
            </a:endParaRPr>
          </a:p>
          <a:p>
            <a:pPr algn="ctr"/>
            <a:r>
              <a:rPr lang="en-US" sz="2400" dirty="0">
                <a:hlinkClick r:id="rId3"/>
              </a:rPr>
              <a:t>shichang@ucla.edu</a:t>
            </a:r>
            <a:r>
              <a:rPr lang="en-US" sz="2400" dirty="0"/>
              <a:t> </a:t>
            </a:r>
            <a:endParaRPr lang="en-US" sz="3200" dirty="0"/>
          </a:p>
        </p:txBody>
      </p:sp>
      <p:sp>
        <p:nvSpPr>
          <p:cNvPr id="5" name="Rectangle 2"/>
          <p:cNvSpPr txBox="1">
            <a:spLocks noChangeArrowheads="1"/>
          </p:cNvSpPr>
          <p:nvPr/>
        </p:nvSpPr>
        <p:spPr bwMode="auto">
          <a:xfrm>
            <a:off x="1524000" y="2286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ahoma" pitchFamily="34" charset="0"/>
              </a:defRPr>
            </a:lvl2pPr>
            <a:lvl3pPr algn="ctr" rtl="0" eaLnBrk="0" fontAlgn="base" hangingPunct="0">
              <a:spcBef>
                <a:spcPct val="0"/>
              </a:spcBef>
              <a:spcAft>
                <a:spcPct val="0"/>
              </a:spcAft>
              <a:defRPr sz="3600" b="1">
                <a:solidFill>
                  <a:schemeClr val="tx2"/>
                </a:solidFill>
                <a:latin typeface="Tahoma" pitchFamily="34" charset="0"/>
              </a:defRPr>
            </a:lvl3pPr>
            <a:lvl4pPr algn="ctr" rtl="0" eaLnBrk="0" fontAlgn="base" hangingPunct="0">
              <a:spcBef>
                <a:spcPct val="0"/>
              </a:spcBef>
              <a:spcAft>
                <a:spcPct val="0"/>
              </a:spcAft>
              <a:defRPr sz="3600" b="1">
                <a:solidFill>
                  <a:schemeClr val="tx2"/>
                </a:solidFill>
                <a:latin typeface="Tahoma" pitchFamily="34" charset="0"/>
              </a:defRPr>
            </a:lvl4pPr>
            <a:lvl5pPr algn="ctr" rtl="0" eaLnBrk="0" fontAlgn="base" hangingPunct="0">
              <a:spcBef>
                <a:spcPct val="0"/>
              </a:spcBef>
              <a:spcAft>
                <a:spcPct val="0"/>
              </a:spcAft>
              <a:defRPr sz="3600" b="1">
                <a:solidFill>
                  <a:schemeClr val="tx2"/>
                </a:solidFill>
                <a:latin typeface="Tahoma" pitchFamily="34"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a:lstStyle>
          <a:p>
            <a:r>
              <a:rPr lang="en-US" sz="4000" dirty="0">
                <a:solidFill>
                  <a:srgbClr val="646B86"/>
                </a:solidFill>
              </a:rPr>
              <a:t>10: Neural Network</a:t>
            </a:r>
          </a:p>
        </p:txBody>
      </p:sp>
    </p:spTree>
    <p:extLst>
      <p:ext uri="{BB962C8B-B14F-4D97-AF65-F5344CB8AC3E}">
        <p14:creationId xmlns:p14="http://schemas.microsoft.com/office/powerpoint/2010/main" val="171750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712EA-D18A-56AD-7FE3-74704E6EDB6E}"/>
              </a:ext>
            </a:extLst>
          </p:cNvPr>
          <p:cNvSpPr>
            <a:spLocks noGrp="1"/>
          </p:cNvSpPr>
          <p:nvPr>
            <p:ph type="title"/>
          </p:nvPr>
        </p:nvSpPr>
        <p:spPr/>
        <p:txBody>
          <a:bodyPr/>
          <a:lstStyle/>
          <a:p>
            <a:r>
              <a:rPr lang="en-US" dirty="0"/>
              <a:t>GPT4 (Generative Pretrained Transformer 4 )</a:t>
            </a:r>
          </a:p>
        </p:txBody>
      </p:sp>
      <p:pic>
        <p:nvPicPr>
          <p:cNvPr id="6" name="Content Placeholder 5" descr="A picture containing text, cartoon, graphic design, graphics&#10;&#10;Description automatically generated">
            <a:extLst>
              <a:ext uri="{FF2B5EF4-FFF2-40B4-BE49-F238E27FC236}">
                <a16:creationId xmlns:a16="http://schemas.microsoft.com/office/drawing/2014/main" id="{5C4FB658-F706-E3BC-0E73-314DEB7683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683" y="2121408"/>
            <a:ext cx="6020138" cy="3386328"/>
          </a:xfrm>
        </p:spPr>
      </p:pic>
      <p:sp>
        <p:nvSpPr>
          <p:cNvPr id="4" name="Slide Number Placeholder 3">
            <a:extLst>
              <a:ext uri="{FF2B5EF4-FFF2-40B4-BE49-F238E27FC236}">
                <a16:creationId xmlns:a16="http://schemas.microsoft.com/office/drawing/2014/main" id="{2FA41BE3-5EFD-2D02-42D6-A05214FD2CB0}"/>
              </a:ext>
            </a:extLst>
          </p:cNvPr>
          <p:cNvSpPr>
            <a:spLocks noGrp="1"/>
          </p:cNvSpPr>
          <p:nvPr>
            <p:ph type="sldNum" sz="quarter" idx="12"/>
          </p:nvPr>
        </p:nvSpPr>
        <p:spPr/>
        <p:txBody>
          <a:bodyPr/>
          <a:lstStyle/>
          <a:p>
            <a:fld id="{F9913601-2E22-4589-A394-4D3650FFD697}" type="slidenum">
              <a:rPr lang="en-US" smtClean="0">
                <a:solidFill>
                  <a:prstClr val="black"/>
                </a:solidFill>
              </a:rPr>
              <a:pPr/>
              <a:t>10</a:t>
            </a:fld>
            <a:endParaRPr lang="en-US" dirty="0">
              <a:solidFill>
                <a:prstClr val="black"/>
              </a:solidFill>
            </a:endParaRPr>
          </a:p>
        </p:txBody>
      </p:sp>
      <p:pic>
        <p:nvPicPr>
          <p:cNvPr id="8" name="Picture 7" descr="A picture containing text, diagram, line, plot&#10;&#10;Description automatically generated">
            <a:extLst>
              <a:ext uri="{FF2B5EF4-FFF2-40B4-BE49-F238E27FC236}">
                <a16:creationId xmlns:a16="http://schemas.microsoft.com/office/drawing/2014/main" id="{000BC5B1-1855-70E5-8ECC-F2C1B8886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127" y="2004433"/>
            <a:ext cx="5611144" cy="3620278"/>
          </a:xfrm>
          <a:prstGeom prst="rect">
            <a:avLst/>
          </a:prstGeom>
        </p:spPr>
      </p:pic>
    </p:spTree>
    <p:extLst>
      <p:ext uri="{BB962C8B-B14F-4D97-AF65-F5344CB8AC3E}">
        <p14:creationId xmlns:p14="http://schemas.microsoft.com/office/powerpoint/2010/main" val="23393272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E687A8-7129-4F20-B115-8FFED14A4903}"/>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7DF9F3A2-ABEF-1946-1266-E8CC34D3680B}"/>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EFCC17B4-EB5E-22AB-9566-D1D40D1A0C7C}"/>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4C4DDC23-ADDF-F0C7-0199-602ACBF36685}"/>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B043788A-6663-D050-A6CF-4803C9FE6150}"/>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DD2AE10E-F54C-6E89-C11F-95181E5BD30A}"/>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38691633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Neural Network</a:t>
            </a:r>
          </a:p>
        </p:txBody>
      </p:sp>
      <p:sp>
        <p:nvSpPr>
          <p:cNvPr id="3" name="Content Placeholder 2"/>
          <p:cNvSpPr>
            <a:spLocks noGrp="1"/>
          </p:cNvSpPr>
          <p:nvPr>
            <p:ph idx="1"/>
          </p:nvPr>
        </p:nvSpPr>
        <p:spPr/>
        <p:txBody>
          <a:bodyPr>
            <a:normAutofit fontScale="92500" lnSpcReduction="10000"/>
          </a:bodyPr>
          <a:lstStyle/>
          <a:p>
            <a:pPr>
              <a:lnSpc>
                <a:spcPct val="130000"/>
              </a:lnSpc>
            </a:pPr>
            <a:r>
              <a:rPr lang="en-US" dirty="0"/>
              <a:t>Introduction</a:t>
            </a:r>
          </a:p>
          <a:p>
            <a:pPr>
              <a:lnSpc>
                <a:spcPct val="130000"/>
              </a:lnSpc>
            </a:pPr>
            <a:r>
              <a:rPr lang="en-US" dirty="0"/>
              <a:t>Connection to Shallow Machine Learning Algorithms</a:t>
            </a:r>
          </a:p>
          <a:p>
            <a:pPr>
              <a:lnSpc>
                <a:spcPct val="130000"/>
              </a:lnSpc>
            </a:pPr>
            <a:r>
              <a:rPr lang="en-US" dirty="0"/>
              <a:t>Multi-Layer Feed-Forward Neural Network</a:t>
            </a:r>
          </a:p>
          <a:p>
            <a:pPr>
              <a:lnSpc>
                <a:spcPct val="130000"/>
              </a:lnSpc>
            </a:pPr>
            <a:r>
              <a:rPr lang="en-US" dirty="0"/>
              <a:t>Neural Network Design in General</a:t>
            </a:r>
          </a:p>
          <a:p>
            <a:pPr>
              <a:lnSpc>
                <a:spcPct val="130000"/>
              </a:lnSpc>
            </a:pPr>
            <a:r>
              <a:rPr lang="en-US" dirty="0"/>
              <a:t>Training A Neural Network</a:t>
            </a:r>
          </a:p>
          <a:p>
            <a:pPr>
              <a:lnSpc>
                <a:spcPct val="130000"/>
              </a:lnSpc>
            </a:pPr>
            <a:r>
              <a:rPr lang="en-US" dirty="0"/>
              <a:t>Other Practical Issues</a:t>
            </a:r>
          </a:p>
          <a:p>
            <a:pPr>
              <a:lnSpc>
                <a:spcPct val="130000"/>
              </a:lnSpc>
            </a:pPr>
            <a:r>
              <a:rPr lang="en-US" dirty="0"/>
              <a:t>*Deep Learning</a:t>
            </a:r>
          </a:p>
          <a:p>
            <a:pPr>
              <a:lnSpc>
                <a:spcPct val="130000"/>
              </a:lnSpc>
            </a:pPr>
            <a:r>
              <a:rPr lang="en-US" dirty="0"/>
              <a:t>Summary</a:t>
            </a:r>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101</a:t>
            </a:fld>
            <a:endParaRPr lang="en-US" dirty="0">
              <a:solidFill>
                <a:prstClr val="black"/>
              </a:solidFill>
            </a:endParaRPr>
          </a:p>
        </p:txBody>
      </p:sp>
      <p:sp>
        <p:nvSpPr>
          <p:cNvPr id="5" name="AutoShape 8"/>
          <p:cNvSpPr>
            <a:spLocks noChangeArrowheads="1"/>
          </p:cNvSpPr>
          <p:nvPr/>
        </p:nvSpPr>
        <p:spPr bwMode="auto">
          <a:xfrm rot="9803581">
            <a:off x="5519278" y="3869417"/>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34762771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coefficients</a:t>
            </a:r>
          </a:p>
        </p:txBody>
      </p:sp>
      <p:sp>
        <p:nvSpPr>
          <p:cNvPr id="4" name="Slide Number Placeholder 3"/>
          <p:cNvSpPr>
            <a:spLocks noGrp="1"/>
          </p:cNvSpPr>
          <p:nvPr>
            <p:ph type="sldNum" sz="quarter" idx="12"/>
          </p:nvPr>
        </p:nvSpPr>
        <p:spPr/>
        <p:txBody>
          <a:bodyPr/>
          <a:lstStyle/>
          <a:p>
            <a:fld id="{74FD6AAA-7C75-FB4B-8EA1-06B22787237D}" type="slidenum">
              <a:rPr lang="en-US" smtClean="0"/>
              <a:t>102</a:t>
            </a:fld>
            <a:endParaRPr lang="en-US"/>
          </a:p>
        </p:txBody>
      </p:sp>
      <p:sp>
        <p:nvSpPr>
          <p:cNvPr id="16" name="TextBox 15"/>
          <p:cNvSpPr txBox="1"/>
          <p:nvPr/>
        </p:nvSpPr>
        <p:spPr>
          <a:xfrm>
            <a:off x="767215" y="1148791"/>
            <a:ext cx="10641519"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Regression (Linear Regression) or Classification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panose="02040503050406030204" pitchFamily="18"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panose="02040503050406030204" pitchFamily="18"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panose="02040503050406030204" pitchFamily="18"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panose="02040503050406030204" pitchFamily="18"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a:blip r:embed="rId3"/>
                    <a:stretch>
                      <a:fillRect l="-3846" r="-1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a:blip r:embed="rId4"/>
                    <a:stretch>
                      <a:fillRect l="-3774"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a:blip r:embed="rId5"/>
                    <a:stretch>
                      <a:fillRect l="-377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a:blip r:embed="rId6"/>
                  <a:stretch>
                    <a:fillRect l="-3774" r="-1887"/>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a:latin typeface="Karla" charset="0"/>
                  <a:ea typeface="Karla" charset="0"/>
                  <a:cs typeface="Karla" charset="0"/>
                </a:rPr>
                <a:t>Coefficients or </a:t>
              </a:r>
              <a:r>
                <a:rPr lang="en-US" sz="2400" b="1" dirty="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a:latin typeface="Karla" charset="0"/>
                  <a:ea typeface="Karla" charset="0"/>
                  <a:cs typeface="Karla" charset="0"/>
                </a:rPr>
                <a:t>Intercept or </a:t>
              </a:r>
              <a:r>
                <a:rPr lang="en-US" sz="2400" b="1" dirty="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a:t>f(X)</a:t>
                    </a:r>
                    <a14:m>
                      <m:oMath xmlns:m="http://schemas.openxmlformats.org/officeDocument/2006/math">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sSup>
                              <m:sSupPr>
                                <m:ctrlPr>
                                  <a:rPr lang="en-US" b="0" i="1" smtClean="0">
                                    <a:latin typeface="Cambria Math" panose="02040503050406030204" pitchFamily="18"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a:latin typeface="Karla" charset="0"/>
                  <a:ea typeface="Karla" charset="0"/>
                  <a:cs typeface="Karla" charset="0"/>
                </a:rPr>
                <a:t>Classification</a:t>
              </a: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a:t>f</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a:latin typeface="Karla" charset="0"/>
                  <a:ea typeface="Karla" charset="0"/>
                  <a:cs typeface="Karla" charset="0"/>
                </a:rPr>
                <a:t>Regression</a:t>
              </a: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a:latin typeface="Cambria Math" charset="0"/>
                </a:endParaRPr>
              </a:p>
              <a:p>
                <a:r>
                  <a:rPr lang="en-US" b="0" dirty="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a:blip r:embed="rId9"/>
                <a:stretch>
                  <a:fillRect b="-8491"/>
                </a:stretch>
              </a:blipFill>
            </p:spPr>
            <p:txBody>
              <a:bodyPr/>
              <a:lstStyle/>
              <a:p>
                <a:r>
                  <a:rPr lang="en-US">
                    <a:noFill/>
                  </a:rPr>
                  <a:t> </a:t>
                </a:r>
              </a:p>
            </p:txBody>
          </p:sp>
        </mc:Fallback>
      </mc:AlternateContent>
    </p:spTree>
    <p:extLst>
      <p:ext uri="{BB962C8B-B14F-4D97-AF65-F5344CB8AC3E}">
        <p14:creationId xmlns:p14="http://schemas.microsoft.com/office/powerpoint/2010/main" val="90900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103</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a:blip r:embed="rId2"/>
                  <a:stretch>
                    <a:fillRect t="-6667"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=197</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=53</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a:blip r:embed="rId6"/>
                <a:stretch>
                  <a:fillRect l="-4545" r="-4545" b="-8889"/>
                </a:stretch>
              </a:blipFill>
            </p:spPr>
            <p:txBody>
              <a:bodyPr/>
              <a:lstStyle/>
              <a:p>
                <a:r>
                  <a:rPr lang="en-US">
                    <a:noFill/>
                  </a:rPr>
                  <a:t> </a:t>
                </a:r>
              </a:p>
            </p:txBody>
          </p:sp>
        </mc:Fallback>
      </mc:AlternateContent>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y=No</a:t>
              </a: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Incorrect</a:t>
              </a:r>
            </a:p>
          </p:txBody>
        </p:sp>
      </p:grpSp>
    </p:spTree>
    <p:extLst>
      <p:ext uri="{BB962C8B-B14F-4D97-AF65-F5344CB8AC3E}">
        <p14:creationId xmlns:p14="http://schemas.microsoft.com/office/powerpoint/2010/main" val="19660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104</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a:blip r:embed="rId2"/>
                  <a:stretch>
                    <a:fillRect t="-6667"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y=Yes</a:t>
            </a: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Incorrect</a:t>
            </a:r>
          </a:p>
        </p:txBody>
      </p:sp>
    </p:spTree>
    <p:extLst>
      <p:ext uri="{BB962C8B-B14F-4D97-AF65-F5344CB8AC3E}">
        <p14:creationId xmlns:p14="http://schemas.microsoft.com/office/powerpoint/2010/main" val="1702345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105</a:t>
            </a:fld>
            <a:endParaRPr lang="en-US"/>
          </a:p>
        </p:txBody>
      </p:sp>
      <p:sp>
        <p:nvSpPr>
          <p:cNvPr id="16" name="TextBox 15"/>
          <p:cNvSpPr txBox="1"/>
          <p:nvPr/>
        </p:nvSpPr>
        <p:spPr>
          <a:xfrm>
            <a:off x="755752" y="1219200"/>
            <a:ext cx="10904075" cy="1431161"/>
          </a:xfrm>
          <a:prstGeom prst="rect">
            <a:avLst/>
          </a:prstGeom>
          <a:noFill/>
        </p:spPr>
        <p:txBody>
          <a:bodyPr wrap="square" rtlCol="0">
            <a:spAutoFit/>
          </a:bodyPr>
          <a:lstStyle/>
          <a:p>
            <a:pPr marL="342900" indent="-342900">
              <a:spcAft>
                <a:spcPts val="1800"/>
              </a:spcAft>
              <a:buFont typeface="Arial" charset="0"/>
              <a:buChar char="•"/>
            </a:pPr>
            <a:r>
              <a:rPr lang="en-US" sz="2400" b="1" dirty="0">
                <a:solidFill>
                  <a:schemeClr val="tx1">
                    <a:lumMod val="75000"/>
                    <a:lumOff val="25000"/>
                  </a:schemeClr>
                </a:solidFill>
              </a:rPr>
              <a:t>Loss Function: </a:t>
            </a:r>
            <a:r>
              <a:rPr lang="en-US" sz="2400" dirty="0">
                <a:solidFill>
                  <a:schemeClr val="tx1">
                    <a:lumMod val="75000"/>
                    <a:lumOff val="25000"/>
                  </a:schemeClr>
                </a:solidFill>
              </a:rPr>
              <a:t>Takes all of these results and averages them and tells us how bad or good the computer or those weights are. </a:t>
            </a:r>
            <a:r>
              <a:rPr lang="zh-CN" altLang="en-US" sz="2400" dirty="0">
                <a:solidFill>
                  <a:schemeClr val="tx1">
                    <a:lumMod val="75000"/>
                    <a:lumOff val="25000"/>
                  </a:schemeClr>
                </a:solidFill>
              </a:rPr>
              <a:t> </a:t>
            </a:r>
            <a:r>
              <a:rPr lang="en-US" altLang="zh-CN" sz="2400" dirty="0">
                <a:solidFill>
                  <a:schemeClr val="tx1">
                    <a:lumMod val="75000"/>
                    <a:lumOff val="25000"/>
                  </a:schemeClr>
                </a:solidFill>
              </a:rPr>
              <a:t>Then</a:t>
            </a:r>
            <a:r>
              <a:rPr lang="zh-CN" altLang="en-US" sz="2400" dirty="0">
                <a:solidFill>
                  <a:schemeClr val="tx1">
                    <a:lumMod val="75000"/>
                    <a:lumOff val="25000"/>
                  </a:schemeClr>
                </a:solidFill>
              </a:rPr>
              <a:t> </a:t>
            </a:r>
            <a:r>
              <a:rPr lang="en-US" altLang="zh-CN" sz="2400" dirty="0">
                <a:solidFill>
                  <a:schemeClr val="tx1">
                    <a:lumMod val="75000"/>
                    <a:lumOff val="25000"/>
                  </a:schemeClr>
                </a:solidFill>
              </a:rPr>
              <a:t>learn</a:t>
            </a:r>
            <a:r>
              <a:rPr lang="zh-CN" altLang="en-US" sz="2400" dirty="0">
                <a:solidFill>
                  <a:schemeClr val="tx1">
                    <a:lumMod val="75000"/>
                    <a:lumOff val="25000"/>
                  </a:schemeClr>
                </a:solidFill>
              </a:rPr>
              <a:t> </a:t>
            </a:r>
            <a:r>
              <a:rPr lang="en-US" altLang="zh-CN" sz="2400" dirty="0">
                <a:solidFill>
                  <a:schemeClr val="tx1">
                    <a:lumMod val="75000"/>
                    <a:lumOff val="25000"/>
                  </a:schemeClr>
                </a:solidFill>
              </a:rPr>
              <a:t>from</a:t>
            </a:r>
            <a:r>
              <a:rPr lang="zh-CN" altLang="en-US" sz="2400" dirty="0">
                <a:solidFill>
                  <a:schemeClr val="tx1">
                    <a:lumMod val="75000"/>
                    <a:lumOff val="25000"/>
                  </a:schemeClr>
                </a:solidFill>
              </a:rPr>
              <a:t> </a:t>
            </a:r>
            <a:r>
              <a:rPr lang="en-US" altLang="zh-CN" sz="2400" dirty="0">
                <a:solidFill>
                  <a:schemeClr val="tx1">
                    <a:lumMod val="75000"/>
                    <a:lumOff val="25000"/>
                  </a:schemeClr>
                </a:solidFill>
              </a:rPr>
              <a:t>errors.</a:t>
            </a:r>
            <a:endParaRPr lang="en-US" sz="2400" dirty="0">
              <a:solidFill>
                <a:schemeClr val="tx1">
                  <a:lumMod val="75000"/>
                  <a:lumOff val="25000"/>
                </a:schemeClr>
              </a:solidFill>
            </a:endParaRP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Telling the computer how to change those weights so the NN gets better.  </a:t>
            </a:r>
          </a:p>
        </p:txBody>
      </p:sp>
      <mc:AlternateContent xmlns:mc="http://schemas.openxmlformats.org/markup-compatibility/2006" xmlns:a14="http://schemas.microsoft.com/office/drawing/2010/main">
        <mc:Choice Requires="a14">
          <p:sp>
            <p:nvSpPr>
              <p:cNvPr id="6" name="TextBox 5"/>
              <p:cNvSpPr txBox="1"/>
              <p:nvPr/>
            </p:nvSpPr>
            <p:spPr>
              <a:xfrm>
                <a:off x="947857" y="3573246"/>
                <a:ext cx="9387840" cy="1107996"/>
              </a:xfrm>
              <a:prstGeom prst="rect">
                <a:avLst/>
              </a:prstGeom>
              <a:noFill/>
            </p:spPr>
            <p:txBody>
              <a:bodyPr wrap="square" lIns="0" tIns="0" rIns="0" bIns="0" rtlCol="0">
                <a:spAutoFit/>
              </a:bodyPr>
              <a:lstStyle/>
              <a:p>
                <a:r>
                  <a:rPr lang="en-US" sz="2400" dirty="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47857" y="3573246"/>
                <a:ext cx="9387840" cy="1107996"/>
              </a:xfrm>
              <a:prstGeom prst="rect">
                <a:avLst/>
              </a:prstGeom>
              <a:blipFill>
                <a:blip r:embed="rId2"/>
                <a:stretch>
                  <a:fillRect l="-1892" t="-7955" b="-15909"/>
                </a:stretch>
              </a:blipFill>
            </p:spPr>
            <p:txBody>
              <a:bodyPr/>
              <a:lstStyle/>
              <a:p>
                <a:r>
                  <a:rPr lang="en-US">
                    <a:noFill/>
                  </a:rPr>
                  <a:t> </a:t>
                </a:r>
              </a:p>
            </p:txBody>
          </p:sp>
        </mc:Fallback>
      </mc:AlternateContent>
    </p:spTree>
    <p:extLst>
      <p:ext uri="{BB962C8B-B14F-4D97-AF65-F5344CB8AC3E}">
        <p14:creationId xmlns:p14="http://schemas.microsoft.com/office/powerpoint/2010/main" val="187100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the Loss function</a:t>
            </a:r>
          </a:p>
        </p:txBody>
      </p:sp>
      <p:pic>
        <p:nvPicPr>
          <p:cNvPr id="12"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14466" y="1405878"/>
            <a:ext cx="3962125" cy="2641417"/>
          </a:xfrm>
        </p:spPr>
      </p:pic>
      <p:sp>
        <p:nvSpPr>
          <p:cNvPr id="4" name="Slide Number Placeholder 3"/>
          <p:cNvSpPr>
            <a:spLocks noGrp="1"/>
          </p:cNvSpPr>
          <p:nvPr>
            <p:ph type="sldNum" sz="quarter" idx="12"/>
          </p:nvPr>
        </p:nvSpPr>
        <p:spPr/>
        <p:txBody>
          <a:bodyPr/>
          <a:lstStyle/>
          <a:p>
            <a:fld id="{74FD6AAA-7C75-FB4B-8EA1-06B22787237D}" type="slidenum">
              <a:rPr lang="en-US" smtClean="0"/>
              <a:t>106</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a:blip r:embed="rId3"/>
                <a:stretch>
                  <a:fillRect l="-864" t="-2111" r="-1094"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that gives the minimal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a:blip r:embed="rId4"/>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20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normAutofit fontScale="90000"/>
          </a:bodyPr>
          <a:lstStyle/>
          <a:p>
            <a:r>
              <a:rPr lang="en-US" dirty="0"/>
              <a:t>Estimate of the regression coefficients:  gradient descent </a:t>
            </a:r>
          </a:p>
        </p:txBody>
      </p:sp>
      <p:sp>
        <p:nvSpPr>
          <p:cNvPr id="4" name="Slide Number Placeholder 3"/>
          <p:cNvSpPr>
            <a:spLocks noGrp="1"/>
          </p:cNvSpPr>
          <p:nvPr>
            <p:ph type="sldNum" sz="quarter" idx="12"/>
          </p:nvPr>
        </p:nvSpPr>
        <p:spPr/>
        <p:txBody>
          <a:bodyPr/>
          <a:lstStyle/>
          <a:p>
            <a:fld id="{74FD6AAA-7C75-FB4B-8EA1-06B22787237D}" type="slidenum">
              <a:rPr lang="en-US" smtClean="0"/>
              <a:t>107</a:t>
            </a:fld>
            <a:endParaRPr lang="en-US"/>
          </a:p>
        </p:txBody>
      </p:sp>
      <p:sp>
        <p:nvSpPr>
          <p:cNvPr id="8" name="Rectangle 7"/>
          <p:cNvSpPr/>
          <p:nvPr/>
        </p:nvSpPr>
        <p:spPr>
          <a:xfrm>
            <a:off x="602691" y="3599117"/>
            <a:ext cx="10862299" cy="2431435"/>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 random point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914400" lvl="1" indent="-457200">
              <a:spcAft>
                <a:spcPts val="600"/>
              </a:spcAft>
              <a:buFont typeface="+mj-lt"/>
              <a:buAutoNum type="arabicPeriod"/>
            </a:pPr>
            <a:r>
              <a:rPr lang="en-US" sz="2000" dirty="0">
                <a:solidFill>
                  <a:schemeClr val="tx1">
                    <a:lumMod val="75000"/>
                    <a:lumOff val="25000"/>
                  </a:schemeClr>
                </a:solidFill>
                <a:latin typeface="Karla" charset="0"/>
                <a:ea typeface="Karla" charset="0"/>
                <a:cs typeface="Karla" charset="0"/>
              </a:rPr>
              <a:t>Compute the slope of the function at this point and step to the right if slope is negative or step to the left if slope is positive</a:t>
            </a:r>
          </a:p>
          <a:p>
            <a:pPr marL="914400" lvl="1" indent="-457200">
              <a:spcAft>
                <a:spcPts val="600"/>
              </a:spcAft>
              <a:buFont typeface="+mj-lt"/>
              <a:buAutoNum type="arabicPeriod"/>
            </a:pPr>
            <a:r>
              <a:rPr lang="en-US" sz="2000" dirty="0" err="1">
                <a:solidFill>
                  <a:schemeClr val="tx1">
                    <a:lumMod val="75000"/>
                    <a:lumOff val="25000"/>
                  </a:schemeClr>
                </a:solidFill>
                <a:latin typeface="Karla" charset="0"/>
                <a:ea typeface="Karla" charset="0"/>
                <a:cs typeface="Karla" charset="0"/>
              </a:rPr>
              <a:t>Goto</a:t>
            </a:r>
            <a:r>
              <a:rPr lang="en-US" sz="2000" dirty="0">
                <a:solidFill>
                  <a:schemeClr val="tx1">
                    <a:lumMod val="75000"/>
                    <a:lumOff val="25000"/>
                  </a:schemeClr>
                </a:solidFill>
                <a:latin typeface="Karla" charset="0"/>
                <a:ea typeface="Karla" charset="0"/>
                <a:cs typeface="Karla" charset="0"/>
              </a:rPr>
              <a:t> to #1 </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8182" y="3355147"/>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36336" y="3268742"/>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85862" y="2185598"/>
            <a:ext cx="34290" cy="1146810"/>
          </a:xfrm>
          <a:prstGeom prst="line">
            <a:avLst/>
          </a:prstGeom>
          <a:ln>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163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Gradient</a:t>
            </a:r>
            <a:r>
              <a:rPr lang="en-US" dirty="0"/>
              <a:t> Descent </a:t>
            </a:r>
          </a:p>
        </p:txBody>
      </p:sp>
      <p:sp>
        <p:nvSpPr>
          <p:cNvPr id="3" name="Content Placeholder 2"/>
          <p:cNvSpPr>
            <a:spLocks noGrp="1"/>
          </p:cNvSpPr>
          <p:nvPr>
            <p:ph idx="1"/>
          </p:nvPr>
        </p:nvSpPr>
        <p:spPr>
          <a:xfrm>
            <a:off x="833415" y="1177758"/>
            <a:ext cx="10596585" cy="1622972"/>
          </a:xfrm>
        </p:spPr>
        <p:txBody>
          <a:bodyPr>
            <a:normAutofit fontScale="92500" lnSpcReduction="10000"/>
          </a:bodyPr>
          <a:lstStyle/>
          <a:p>
            <a:r>
              <a:rPr lang="en-US" sz="2600" dirty="0"/>
              <a:t>We know that we want to go in the opposite direction of the derivative and we know we want to be making a step proportional to the derivative. </a:t>
            </a:r>
          </a:p>
          <a:p>
            <a:endParaRPr lang="en-US" sz="2600" dirty="0"/>
          </a:p>
          <a:p>
            <a:r>
              <a:rPr lang="en-US" sz="26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108</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a:blip r:embed="rId2"/>
                <a:stretch>
                  <a:fillRect l="-881" t="-3279" r="-2863" b="-31148"/>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p:sp>
        <p:nvSpPr>
          <p:cNvPr id="12" name="Oval Callout 11"/>
          <p:cNvSpPr/>
          <p:nvPr/>
        </p:nvSpPr>
        <p:spPr>
          <a:xfrm>
            <a:off x="8737600" y="2239615"/>
            <a:ext cx="2114176"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Step size is proportional to derivative</a:t>
            </a:r>
          </a:p>
        </p:txBody>
      </p:sp>
    </p:spTree>
    <p:extLst>
      <p:ext uri="{BB962C8B-B14F-4D97-AF65-F5344CB8AC3E}">
        <p14:creationId xmlns:p14="http://schemas.microsoft.com/office/powerpoint/2010/main" val="5435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38" grpId="0"/>
      <p:bldP spid="39" grpId="0"/>
      <p:bldP spid="40" grpId="0" animBg="1"/>
      <p:bldP spid="1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Gradient</a:t>
            </a:r>
            <a:r>
              <a:rPr lang="en-US" dirty="0"/>
              <a: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a:blip r:embed="rId2"/>
                <a:stretch>
                  <a:fillRect r="-130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109</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txBody>
          <a:bodyPr/>
          <a:lstStyle/>
          <a:p>
            <a:endParaRPr lang="en-US"/>
          </a:p>
        </p:txBody>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266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CF0EE-4A75-C830-7338-CCDABB2211F8}"/>
              </a:ext>
            </a:extLst>
          </p:cNvPr>
          <p:cNvSpPr>
            <a:spLocks noGrp="1"/>
          </p:cNvSpPr>
          <p:nvPr>
            <p:ph type="title"/>
          </p:nvPr>
        </p:nvSpPr>
        <p:spPr/>
        <p:txBody>
          <a:bodyPr/>
          <a:lstStyle/>
          <a:p>
            <a:r>
              <a:rPr lang="en-US" dirty="0"/>
              <a:t>DALLE-2</a:t>
            </a:r>
          </a:p>
        </p:txBody>
      </p:sp>
      <p:pic>
        <p:nvPicPr>
          <p:cNvPr id="6" name="Content Placeholder 5" descr="A picture containing collage, screenshot, graphic design, art&#10;&#10;Description automatically generated">
            <a:extLst>
              <a:ext uri="{FF2B5EF4-FFF2-40B4-BE49-F238E27FC236}">
                <a16:creationId xmlns:a16="http://schemas.microsoft.com/office/drawing/2014/main" id="{CC2003A0-6AD7-0C2F-0D6F-34A2980D33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460" y="1298448"/>
            <a:ext cx="10165080" cy="4066032"/>
          </a:xfrm>
        </p:spPr>
      </p:pic>
      <p:sp>
        <p:nvSpPr>
          <p:cNvPr id="4" name="Slide Number Placeholder 3">
            <a:extLst>
              <a:ext uri="{FF2B5EF4-FFF2-40B4-BE49-F238E27FC236}">
                <a16:creationId xmlns:a16="http://schemas.microsoft.com/office/drawing/2014/main" id="{8DF9BB74-7DCD-77D2-1A55-A97861FFA708}"/>
              </a:ext>
            </a:extLst>
          </p:cNvPr>
          <p:cNvSpPr>
            <a:spLocks noGrp="1"/>
          </p:cNvSpPr>
          <p:nvPr>
            <p:ph type="sldNum" sz="quarter" idx="12"/>
          </p:nvPr>
        </p:nvSpPr>
        <p:spPr/>
        <p:txBody>
          <a:bodyPr/>
          <a:lstStyle/>
          <a:p>
            <a:fld id="{F9913601-2E22-4589-A394-4D3650FFD697}"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4048037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653E-6B97-8296-6AE9-C92A73FDB273}"/>
              </a:ext>
            </a:extLst>
          </p:cNvPr>
          <p:cNvSpPr>
            <a:spLocks noGrp="1"/>
          </p:cNvSpPr>
          <p:nvPr>
            <p:ph type="title"/>
          </p:nvPr>
        </p:nvSpPr>
        <p:spPr/>
        <p:txBody>
          <a:bodyPr/>
          <a:lstStyle/>
          <a:p>
            <a:r>
              <a:rPr lang="en-US" altLang="zh-CN" dirty="0"/>
              <a:t>Mini-Batch</a:t>
            </a:r>
            <a:r>
              <a:rPr lang="zh-CN" altLang="en-US" dirty="0"/>
              <a:t> </a:t>
            </a:r>
            <a:r>
              <a:rPr lang="en-US" dirty="0"/>
              <a:t>Stochastic Gradient Decent</a:t>
            </a:r>
          </a:p>
        </p:txBody>
      </p:sp>
      <p:sp>
        <p:nvSpPr>
          <p:cNvPr id="3" name="Content Placeholder 2">
            <a:extLst>
              <a:ext uri="{FF2B5EF4-FFF2-40B4-BE49-F238E27FC236}">
                <a16:creationId xmlns:a16="http://schemas.microsoft.com/office/drawing/2014/main" id="{4D85CE82-2F5E-3641-DCF1-AB3499CA8414}"/>
              </a:ext>
            </a:extLst>
          </p:cNvPr>
          <p:cNvSpPr>
            <a:spLocks noGrp="1"/>
          </p:cNvSpPr>
          <p:nvPr>
            <p:ph idx="1"/>
          </p:nvPr>
        </p:nvSpPr>
        <p:spPr/>
        <p:txBody>
          <a:bodyPr/>
          <a:lstStyle/>
          <a:p>
            <a:r>
              <a:rPr lang="en-US" dirty="0"/>
              <a:t>Calculate gradient based on a small batch of the data points</a:t>
            </a:r>
          </a:p>
          <a:p>
            <a:pPr lvl="1"/>
            <a:r>
              <a:rPr lang="en-US" dirty="0"/>
              <a:t>Need to set batch size in the code</a:t>
            </a:r>
          </a:p>
        </p:txBody>
      </p:sp>
      <p:sp>
        <p:nvSpPr>
          <p:cNvPr id="4" name="Slide Number Placeholder 3">
            <a:extLst>
              <a:ext uri="{FF2B5EF4-FFF2-40B4-BE49-F238E27FC236}">
                <a16:creationId xmlns:a16="http://schemas.microsoft.com/office/drawing/2014/main" id="{666B34B3-5D38-3101-E12F-D056698D8902}"/>
              </a:ext>
            </a:extLst>
          </p:cNvPr>
          <p:cNvSpPr>
            <a:spLocks noGrp="1"/>
          </p:cNvSpPr>
          <p:nvPr>
            <p:ph type="sldNum" sz="quarter" idx="12"/>
          </p:nvPr>
        </p:nvSpPr>
        <p:spPr/>
        <p:txBody>
          <a:bodyPr/>
          <a:lstStyle/>
          <a:p>
            <a:fld id="{F9913601-2E22-4589-A394-4D3650FFD697}" type="slidenum">
              <a:rPr lang="en-US" smtClean="0">
                <a:solidFill>
                  <a:prstClr val="black"/>
                </a:solidFill>
              </a:rPr>
              <a:pPr/>
              <a:t>110</a:t>
            </a:fld>
            <a:endParaRPr lang="en-US" dirty="0">
              <a:solidFill>
                <a:prstClr val="black"/>
              </a:solidFill>
            </a:endParaRPr>
          </a:p>
        </p:txBody>
      </p:sp>
    </p:spTree>
    <p:extLst>
      <p:ext uri="{BB962C8B-B14F-4D97-AF65-F5344CB8AC3E}">
        <p14:creationId xmlns:p14="http://schemas.microsoft.com/office/powerpoint/2010/main" val="40886727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t>
            </a:r>
            <a:r>
              <a:rPr lang="en-US" altLang="zh-CN" dirty="0"/>
              <a:t>with</a:t>
            </a:r>
            <a:r>
              <a:rPr lang="zh-CN" altLang="en-US" dirty="0"/>
              <a:t> </a:t>
            </a:r>
            <a:r>
              <a:rPr lang="en-US" altLang="zh-CN" dirty="0"/>
              <a:t>Dynamic</a:t>
            </a:r>
            <a:r>
              <a:rPr lang="zh-CN" altLang="en-US" dirty="0"/>
              <a:t> </a:t>
            </a:r>
            <a:r>
              <a:rPr lang="en-US" altLang="zh-CN" dirty="0"/>
              <a:t>Learning</a:t>
            </a:r>
            <a:r>
              <a:rPr lang="zh-CN" altLang="en-US" dirty="0"/>
              <a:t> </a:t>
            </a:r>
            <a:r>
              <a:rPr lang="en-US" altLang="zh-CN" dirty="0"/>
              <a:t>Rate</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How? </a:t>
            </a:r>
          </a:p>
        </p:txBody>
      </p:sp>
      <p:sp>
        <p:nvSpPr>
          <p:cNvPr id="4" name="Slide Number Placeholder 3"/>
          <p:cNvSpPr>
            <a:spLocks noGrp="1"/>
          </p:cNvSpPr>
          <p:nvPr>
            <p:ph type="sldNum" sz="quarter" idx="12"/>
          </p:nvPr>
        </p:nvSpPr>
        <p:spPr/>
        <p:txBody>
          <a:bodyPr/>
          <a:lstStyle/>
          <a:p>
            <a:fld id="{74FD6AAA-7C75-FB4B-8EA1-06B22787237D}" type="slidenum">
              <a:rPr lang="en-US" smtClean="0"/>
              <a:t>111</a:t>
            </a:fld>
            <a:endParaRPr lang="en-US"/>
          </a:p>
        </p:txBody>
      </p:sp>
      <p:sp>
        <p:nvSpPr>
          <p:cNvPr id="15" name="Freeform 14">
            <a:extLst>
              <a:ext uri="{FF2B5EF4-FFF2-40B4-BE49-F238E27FC236}">
                <a16:creationId xmlns:a16="http://schemas.microsoft.com/office/drawing/2014/main" id="{1241BC74-178E-6C48-98BB-1D450BF2A00A}"/>
              </a:ext>
            </a:extLst>
          </p:cNvPr>
          <p:cNvSpPr/>
          <p:nvPr/>
        </p:nvSpPr>
        <p:spPr>
          <a:xfrm>
            <a:off x="2464420" y="2509024"/>
            <a:ext cx="7582829" cy="2408697"/>
          </a:xfrm>
          <a:custGeom>
            <a:avLst/>
            <a:gdLst>
              <a:gd name="connsiteX0" fmla="*/ 0 w 7582829"/>
              <a:gd name="connsiteY0" fmla="*/ 0 h 2408697"/>
              <a:gd name="connsiteX1" fmla="*/ 3479180 w 7582829"/>
              <a:gd name="connsiteY1" fmla="*/ 2408664 h 2408697"/>
              <a:gd name="connsiteX2" fmla="*/ 7582829 w 7582829"/>
              <a:gd name="connsiteY2" fmla="*/ 55756 h 2408697"/>
            </a:gdLst>
            <a:ahLst/>
            <a:cxnLst>
              <a:cxn ang="0">
                <a:pos x="connsiteX0" y="connsiteY0"/>
              </a:cxn>
              <a:cxn ang="0">
                <a:pos x="connsiteX1" y="connsiteY1"/>
              </a:cxn>
              <a:cxn ang="0">
                <a:pos x="connsiteX2" y="connsiteY2"/>
              </a:cxn>
            </a:cxnLst>
            <a:rect l="l" t="t" r="r" b="b"/>
            <a:pathLst>
              <a:path w="7582829" h="2408697">
                <a:moveTo>
                  <a:pt x="0" y="0"/>
                </a:moveTo>
                <a:cubicBezTo>
                  <a:pt x="1107687" y="1199685"/>
                  <a:pt x="2215375" y="2399371"/>
                  <a:pt x="3479180" y="2408664"/>
                </a:cubicBezTo>
                <a:cubicBezTo>
                  <a:pt x="4742985" y="2417957"/>
                  <a:pt x="6852424" y="475785"/>
                  <a:pt x="7582829" y="55756"/>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189DE07-A56B-2D47-B75C-536AF030C7E9}"/>
              </a:ext>
            </a:extLst>
          </p:cNvPr>
          <p:cNvSpPr/>
          <p:nvPr/>
        </p:nvSpPr>
        <p:spPr>
          <a:xfrm>
            <a:off x="3412273" y="3502193"/>
            <a:ext cx="89210" cy="669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E4F5A39-D5E0-7F4D-A22E-F4B2A47D4A2E}"/>
              </a:ext>
            </a:extLst>
          </p:cNvPr>
          <p:cNvCxnSpPr/>
          <p:nvPr/>
        </p:nvCxnSpPr>
        <p:spPr>
          <a:xfrm>
            <a:off x="2159594" y="2287255"/>
            <a:ext cx="2683777" cy="2630466"/>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F6F0D03A-CD0F-2742-9002-EABF0F3C29A0}"/>
              </a:ext>
            </a:extLst>
          </p:cNvPr>
          <p:cNvSpPr/>
          <p:nvPr/>
        </p:nvSpPr>
        <p:spPr>
          <a:xfrm>
            <a:off x="4680533" y="451995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CB53FC7-FC7F-5D4F-A869-7F7BAEB760D2}"/>
              </a:ext>
            </a:extLst>
          </p:cNvPr>
          <p:cNvCxnSpPr/>
          <p:nvPr/>
        </p:nvCxnSpPr>
        <p:spPr>
          <a:xfrm>
            <a:off x="3501482" y="3883068"/>
            <a:ext cx="2594518" cy="145302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F2F2EB78-58A3-5C4F-9726-4028477828B8}"/>
              </a:ext>
            </a:extLst>
          </p:cNvPr>
          <p:cNvCxnSpPr>
            <a:cxnSpLocks/>
          </p:cNvCxnSpPr>
          <p:nvPr/>
        </p:nvCxnSpPr>
        <p:spPr>
          <a:xfrm flipV="1">
            <a:off x="3501483" y="3542876"/>
            <a:ext cx="123541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71B9FD7-B908-5946-814C-AA00D0DC97B4}"/>
                  </a:ext>
                </a:extLst>
              </p:cNvPr>
              <p:cNvSpPr/>
              <p:nvPr/>
            </p:nvSpPr>
            <p:spPr>
              <a:xfrm>
                <a:off x="3651595" y="2817251"/>
                <a:ext cx="935191" cy="6199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panose="02040503050406030204" pitchFamily="18"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7" name="Rectangle 26">
                <a:extLst>
                  <a:ext uri="{FF2B5EF4-FFF2-40B4-BE49-F238E27FC236}">
                    <a16:creationId xmlns:a16="http://schemas.microsoft.com/office/drawing/2014/main" id="{371B9FD7-B908-5946-814C-AA00D0DC97B4}"/>
                  </a:ext>
                </a:extLst>
              </p:cNvPr>
              <p:cNvSpPr>
                <a:spLocks noRot="1" noChangeAspect="1" noMove="1" noResize="1" noEditPoints="1" noAdjustHandles="1" noChangeArrowheads="1" noChangeShapeType="1" noTextEdit="1"/>
              </p:cNvSpPr>
              <p:nvPr/>
            </p:nvSpPr>
            <p:spPr>
              <a:xfrm>
                <a:off x="3651595" y="2817251"/>
                <a:ext cx="935191" cy="619913"/>
              </a:xfrm>
              <a:prstGeom prst="rect">
                <a:avLst/>
              </a:prstGeom>
              <a:blipFill>
                <a:blip r:embed="rId2"/>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1CE73A49-3869-8347-ABCE-B4AAED956944}"/>
              </a:ext>
            </a:extLst>
          </p:cNvPr>
          <p:cNvCxnSpPr>
            <a:cxnSpLocks/>
          </p:cNvCxnSpPr>
          <p:nvPr/>
        </p:nvCxnSpPr>
        <p:spPr>
          <a:xfrm flipV="1">
            <a:off x="4736900" y="4579521"/>
            <a:ext cx="835267"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6401CB7-B92E-9145-8731-400A7A5C9BBC}"/>
                  </a:ext>
                </a:extLst>
              </p:cNvPr>
              <p:cNvSpPr/>
              <p:nvPr/>
            </p:nvSpPr>
            <p:spPr>
              <a:xfrm>
                <a:off x="4736900" y="3921338"/>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panose="02040503050406030204" pitchFamily="18"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29" name="Rectangle 28">
                <a:extLst>
                  <a:ext uri="{FF2B5EF4-FFF2-40B4-BE49-F238E27FC236}">
                    <a16:creationId xmlns:a16="http://schemas.microsoft.com/office/drawing/2014/main" id="{46401CB7-B92E-9145-8731-400A7A5C9BBC}"/>
                  </a:ext>
                </a:extLst>
              </p:cNvPr>
              <p:cNvSpPr>
                <a:spLocks noRot="1" noChangeAspect="1" noMove="1" noResize="1" noEditPoints="1" noAdjustHandles="1" noChangeArrowheads="1" noChangeShapeType="1" noTextEdit="1"/>
              </p:cNvSpPr>
              <p:nvPr/>
            </p:nvSpPr>
            <p:spPr>
              <a:xfrm>
                <a:off x="4736900" y="3921338"/>
                <a:ext cx="935191" cy="619913"/>
              </a:xfrm>
              <a:prstGeom prst="rect">
                <a:avLst/>
              </a:prstGeom>
              <a:blipFill>
                <a:blip r:embed="rId3"/>
                <a:stretch>
                  <a:fillRect/>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C1B29D17-EFA5-1D4F-8EB0-F2FAB5F36CA4}"/>
              </a:ext>
            </a:extLst>
          </p:cNvPr>
          <p:cNvSpPr/>
          <p:nvPr/>
        </p:nvSpPr>
        <p:spPr>
          <a:xfrm>
            <a:off x="5559357" y="4837836"/>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5CB1995A-683C-E14D-9AFE-0ED603843922}"/>
              </a:ext>
            </a:extLst>
          </p:cNvPr>
          <p:cNvCxnSpPr>
            <a:cxnSpLocks/>
          </p:cNvCxnSpPr>
          <p:nvPr/>
        </p:nvCxnSpPr>
        <p:spPr>
          <a:xfrm>
            <a:off x="4416975" y="4722891"/>
            <a:ext cx="2510232" cy="366924"/>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Arrow Connector 36">
            <a:extLst>
              <a:ext uri="{FF2B5EF4-FFF2-40B4-BE49-F238E27FC236}">
                <a16:creationId xmlns:a16="http://schemas.microsoft.com/office/drawing/2014/main" id="{97F08786-6D5D-AC46-A57D-A2E486A7AF01}"/>
              </a:ext>
            </a:extLst>
          </p:cNvPr>
          <p:cNvCxnSpPr>
            <a:cxnSpLocks/>
          </p:cNvCxnSpPr>
          <p:nvPr/>
        </p:nvCxnSpPr>
        <p:spPr>
          <a:xfrm flipV="1">
            <a:off x="5666849" y="4896326"/>
            <a:ext cx="236482" cy="1"/>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A88C60A0-43E6-144A-8390-886BA5B45808}"/>
              </a:ext>
            </a:extLst>
          </p:cNvPr>
          <p:cNvSpPr/>
          <p:nvPr/>
        </p:nvSpPr>
        <p:spPr>
          <a:xfrm>
            <a:off x="5895878" y="4856249"/>
            <a:ext cx="112734" cy="10020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F52DC26E-2FC7-A340-BA30-3E7EE22F9869}"/>
                  </a:ext>
                </a:extLst>
              </p:cNvPr>
              <p:cNvSpPr/>
              <p:nvPr/>
            </p:nvSpPr>
            <p:spPr>
              <a:xfrm>
                <a:off x="5584720" y="4184974"/>
                <a:ext cx="935191" cy="6199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panose="02040503050406030204" pitchFamily="18" charset="0"/>
                            </a:rPr>
                          </m:ctrlPr>
                        </m:fPr>
                        <m:num>
                          <m:r>
                            <a:rPr lang="en-US" i="1">
                              <a:latin typeface="Cambria Math" charset="0"/>
                            </a:rPr>
                            <m:t>𝑑</m:t>
                          </m:r>
                          <m:r>
                            <a:rPr lang="en-US" i="1">
                              <a:latin typeface="Cambria Math" charset="0"/>
                            </a:rPr>
                            <m:t>ℒ</m:t>
                          </m:r>
                          <m:r>
                            <a:rPr lang="en-US" i="1">
                              <a:latin typeface="Cambria Math" charset="0"/>
                            </a:rPr>
                            <m:t>(</m:t>
                          </m:r>
                          <m:r>
                            <a:rPr lang="en-US" i="1">
                              <a:latin typeface="Cambria Math" charset="0"/>
                            </a:rPr>
                            <m:t>𝑊</m:t>
                          </m:r>
                          <m:r>
                            <a:rPr lang="en-US" i="1">
                              <a:latin typeface="Cambria Math" charset="0"/>
                            </a:rPr>
                            <m:t>)</m:t>
                          </m:r>
                        </m:num>
                        <m:den>
                          <m:r>
                            <a:rPr lang="en-US" i="1">
                              <a:latin typeface="Cambria Math" charset="0"/>
                            </a:rPr>
                            <m:t>𝑑𝑊</m:t>
                          </m:r>
                        </m:den>
                      </m:f>
                    </m:oMath>
                  </m:oMathPara>
                </a14:m>
                <a:endParaRPr lang="en-US" sz="1600" dirty="0"/>
              </a:p>
            </p:txBody>
          </p:sp>
        </mc:Choice>
        <mc:Fallback xmlns="">
          <p:sp>
            <p:nvSpPr>
              <p:cNvPr id="46" name="Rectangle 45">
                <a:extLst>
                  <a:ext uri="{FF2B5EF4-FFF2-40B4-BE49-F238E27FC236}">
                    <a16:creationId xmlns:a16="http://schemas.microsoft.com/office/drawing/2014/main" id="{F52DC26E-2FC7-A340-BA30-3E7EE22F9869}"/>
                  </a:ext>
                </a:extLst>
              </p:cNvPr>
              <p:cNvSpPr>
                <a:spLocks noRot="1" noChangeAspect="1" noMove="1" noResize="1" noEditPoints="1" noAdjustHandles="1" noChangeArrowheads="1" noChangeShapeType="1" noTextEdit="1"/>
              </p:cNvSpPr>
              <p:nvPr/>
            </p:nvSpPr>
            <p:spPr>
              <a:xfrm>
                <a:off x="5584720" y="4184974"/>
                <a:ext cx="935191" cy="61991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9500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7" grpId="0"/>
      <p:bldP spid="29" grpId="0"/>
      <p:bldP spid="32" grpId="0" animBg="1"/>
      <p:bldP spid="44" grpId="0" animBg="1"/>
      <p:bldP spid="4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BC21-452B-30CA-5C0B-F890ADEAA9B7}"/>
              </a:ext>
            </a:extLst>
          </p:cNvPr>
          <p:cNvSpPr>
            <a:spLocks noGrp="1"/>
          </p:cNvSpPr>
          <p:nvPr>
            <p:ph type="title"/>
          </p:nvPr>
        </p:nvSpPr>
        <p:spPr/>
        <p:txBody>
          <a:bodyPr>
            <a:normAutofit/>
          </a:bodyPr>
          <a:lstStyle/>
          <a:p>
            <a:r>
              <a:rPr lang="en-US" altLang="zh-CN" dirty="0"/>
              <a:t>Backpropagation</a:t>
            </a:r>
            <a:r>
              <a:rPr lang="zh-CN" altLang="en-US" dirty="0"/>
              <a:t> </a:t>
            </a:r>
            <a:r>
              <a:rPr lang="en-US" altLang="zh-CN" dirty="0"/>
              <a:t>=</a:t>
            </a:r>
            <a:r>
              <a:rPr lang="zh-CN" altLang="en-US" dirty="0"/>
              <a:t> </a:t>
            </a:r>
            <a:r>
              <a:rPr lang="en-US" altLang="zh-CN" dirty="0"/>
              <a:t>Gradient + Chain Rule</a:t>
            </a:r>
            <a:endParaRPr lang="en-US" dirty="0"/>
          </a:p>
        </p:txBody>
      </p:sp>
      <p:sp>
        <p:nvSpPr>
          <p:cNvPr id="4" name="Slide Number Placeholder 3">
            <a:extLst>
              <a:ext uri="{FF2B5EF4-FFF2-40B4-BE49-F238E27FC236}">
                <a16:creationId xmlns:a16="http://schemas.microsoft.com/office/drawing/2014/main" id="{C4F0C83F-6F94-761D-F661-C590313D5E60}"/>
              </a:ext>
            </a:extLst>
          </p:cNvPr>
          <p:cNvSpPr>
            <a:spLocks noGrp="1"/>
          </p:cNvSpPr>
          <p:nvPr>
            <p:ph type="sldNum" sz="quarter" idx="12"/>
          </p:nvPr>
        </p:nvSpPr>
        <p:spPr/>
        <p:txBody>
          <a:bodyPr/>
          <a:lstStyle/>
          <a:p>
            <a:fld id="{F9913601-2E22-4589-A394-4D3650FFD697}" type="slidenum">
              <a:rPr lang="en-US" smtClean="0">
                <a:solidFill>
                  <a:prstClr val="black"/>
                </a:solidFill>
              </a:rPr>
              <a:pPr/>
              <a:t>112</a:t>
            </a:fld>
            <a:endParaRPr lang="en-US" dirty="0">
              <a:solidFill>
                <a:prstClr val="black"/>
              </a:solidFill>
            </a:endParaRPr>
          </a:p>
        </p:txBody>
      </p:sp>
      <p:sp>
        <p:nvSpPr>
          <p:cNvPr id="7" name="TextBox 6">
            <a:extLst>
              <a:ext uri="{FF2B5EF4-FFF2-40B4-BE49-F238E27FC236}">
                <a16:creationId xmlns:a16="http://schemas.microsoft.com/office/drawing/2014/main" id="{E4356626-31EE-BA6A-FFF8-D1A665CBDBD3}"/>
              </a:ext>
            </a:extLst>
          </p:cNvPr>
          <p:cNvSpPr txBox="1"/>
          <p:nvPr/>
        </p:nvSpPr>
        <p:spPr>
          <a:xfrm>
            <a:off x="0" y="6693408"/>
            <a:ext cx="1883664" cy="200055"/>
          </a:xfrm>
          <a:prstGeom prst="rect">
            <a:avLst/>
          </a:prstGeom>
          <a:noFill/>
        </p:spPr>
        <p:txBody>
          <a:bodyPr wrap="square" rtlCol="0">
            <a:spAutoFit/>
          </a:bodyPr>
          <a:lstStyle/>
          <a:p>
            <a:r>
              <a:rPr lang="en-US" sz="700" dirty="0"/>
              <a:t>Image: Bronstein, Geometric Deep Learning </a:t>
            </a:r>
          </a:p>
        </p:txBody>
      </p:sp>
      <p:sp>
        <p:nvSpPr>
          <p:cNvPr id="5" name="Content Placeholder 4">
            <a:extLst>
              <a:ext uri="{FF2B5EF4-FFF2-40B4-BE49-F238E27FC236}">
                <a16:creationId xmlns:a16="http://schemas.microsoft.com/office/drawing/2014/main" id="{3B0A9140-8174-7C51-6F55-B9C93A5B11DE}"/>
              </a:ext>
            </a:extLst>
          </p:cNvPr>
          <p:cNvSpPr>
            <a:spLocks noGrp="1"/>
          </p:cNvSpPr>
          <p:nvPr>
            <p:ph idx="1"/>
          </p:nvPr>
        </p:nvSpPr>
        <p:spPr/>
        <p:txBody>
          <a:bodyPr/>
          <a:lstStyle/>
          <a:p>
            <a:r>
              <a:rPr lang="en-US" altLang="zh-CN" dirty="0"/>
              <a:t>Gradient</a:t>
            </a:r>
            <a:r>
              <a:rPr lang="zh-CN" altLang="en-US" dirty="0"/>
              <a:t> </a:t>
            </a:r>
            <a:r>
              <a:rPr lang="en-US" altLang="zh-CN" dirty="0"/>
              <a:t>+</a:t>
            </a:r>
            <a:r>
              <a:rPr lang="zh-CN" altLang="en-US" dirty="0"/>
              <a:t> </a:t>
            </a:r>
            <a:r>
              <a:rPr lang="en-US" altLang="zh-CN" dirty="0"/>
              <a:t>Chain</a:t>
            </a:r>
            <a:r>
              <a:rPr lang="zh-CN" altLang="en-US" dirty="0"/>
              <a:t> </a:t>
            </a:r>
            <a:r>
              <a:rPr lang="en-US" altLang="zh-CN" dirty="0"/>
              <a:t>Rule</a:t>
            </a:r>
            <a:endParaRPr lang="en-US" dirty="0"/>
          </a:p>
        </p:txBody>
      </p:sp>
      <p:pic>
        <p:nvPicPr>
          <p:cNvPr id="8" name="Google Shape;167;p24">
            <a:extLst>
              <a:ext uri="{FF2B5EF4-FFF2-40B4-BE49-F238E27FC236}">
                <a16:creationId xmlns:a16="http://schemas.microsoft.com/office/drawing/2014/main" id="{A46D1E27-EFE1-B061-3E74-E842E030B379}"/>
              </a:ext>
            </a:extLst>
          </p:cNvPr>
          <p:cNvPicPr preferRelativeResize="0"/>
          <p:nvPr/>
        </p:nvPicPr>
        <p:blipFill>
          <a:blip r:embed="rId2">
            <a:alphaModFix/>
          </a:blip>
          <a:stretch>
            <a:fillRect/>
          </a:stretch>
        </p:blipFill>
        <p:spPr>
          <a:xfrm>
            <a:off x="1594225" y="1988289"/>
            <a:ext cx="9123394" cy="4488712"/>
          </a:xfrm>
          <a:prstGeom prst="rect">
            <a:avLst/>
          </a:prstGeom>
          <a:noFill/>
          <a:ln>
            <a:noFill/>
          </a:ln>
        </p:spPr>
      </p:pic>
    </p:spTree>
    <p:extLst>
      <p:ext uri="{BB962C8B-B14F-4D97-AF65-F5344CB8AC3E}">
        <p14:creationId xmlns:p14="http://schemas.microsoft.com/office/powerpoint/2010/main" val="28126410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BC21-452B-30CA-5C0B-F890ADEAA9B7}"/>
              </a:ext>
            </a:extLst>
          </p:cNvPr>
          <p:cNvSpPr>
            <a:spLocks noGrp="1"/>
          </p:cNvSpPr>
          <p:nvPr>
            <p:ph type="title"/>
          </p:nvPr>
        </p:nvSpPr>
        <p:spPr/>
        <p:txBody>
          <a:bodyPr/>
          <a:lstStyle/>
          <a:p>
            <a:r>
              <a:rPr lang="zh-CN" altLang="en-US" dirty="0"/>
              <a:t>*</a:t>
            </a:r>
            <a:r>
              <a:rPr lang="en-US" altLang="zh-CN" dirty="0"/>
              <a:t>Backpropagation</a:t>
            </a:r>
            <a:r>
              <a:rPr lang="zh-CN" altLang="en-US" dirty="0"/>
              <a:t> </a:t>
            </a:r>
            <a:r>
              <a:rPr lang="en-US" altLang="zh-CN" dirty="0"/>
              <a:t>Calculation</a:t>
            </a:r>
            <a:endParaRPr lang="en-US" dirty="0"/>
          </a:p>
        </p:txBody>
      </p:sp>
      <p:sp>
        <p:nvSpPr>
          <p:cNvPr id="4" name="Slide Number Placeholder 3">
            <a:extLst>
              <a:ext uri="{FF2B5EF4-FFF2-40B4-BE49-F238E27FC236}">
                <a16:creationId xmlns:a16="http://schemas.microsoft.com/office/drawing/2014/main" id="{C4F0C83F-6F94-761D-F661-C590313D5E60}"/>
              </a:ext>
            </a:extLst>
          </p:cNvPr>
          <p:cNvSpPr>
            <a:spLocks noGrp="1"/>
          </p:cNvSpPr>
          <p:nvPr>
            <p:ph type="sldNum" sz="quarter" idx="12"/>
          </p:nvPr>
        </p:nvSpPr>
        <p:spPr/>
        <p:txBody>
          <a:bodyPr/>
          <a:lstStyle/>
          <a:p>
            <a:fld id="{F9913601-2E22-4589-A394-4D3650FFD697}" type="slidenum">
              <a:rPr lang="en-US" smtClean="0">
                <a:solidFill>
                  <a:prstClr val="black"/>
                </a:solidFill>
              </a:rPr>
              <a:pPr/>
              <a:t>113</a:t>
            </a:fld>
            <a:endParaRPr lang="en-US" dirty="0">
              <a:solidFill>
                <a:prstClr val="black"/>
              </a:solidFill>
            </a:endParaRPr>
          </a:p>
        </p:txBody>
      </p:sp>
      <p:sp>
        <p:nvSpPr>
          <p:cNvPr id="7" name="TextBox 6">
            <a:extLst>
              <a:ext uri="{FF2B5EF4-FFF2-40B4-BE49-F238E27FC236}">
                <a16:creationId xmlns:a16="http://schemas.microsoft.com/office/drawing/2014/main" id="{E4356626-31EE-BA6A-FFF8-D1A665CBDBD3}"/>
              </a:ext>
            </a:extLst>
          </p:cNvPr>
          <p:cNvSpPr txBox="1"/>
          <p:nvPr/>
        </p:nvSpPr>
        <p:spPr>
          <a:xfrm>
            <a:off x="0" y="6693408"/>
            <a:ext cx="1883664" cy="200055"/>
          </a:xfrm>
          <a:prstGeom prst="rect">
            <a:avLst/>
          </a:prstGeom>
          <a:noFill/>
        </p:spPr>
        <p:txBody>
          <a:bodyPr wrap="square" rtlCol="0">
            <a:spAutoFit/>
          </a:bodyPr>
          <a:lstStyle/>
          <a:p>
            <a:r>
              <a:rPr lang="en-US" sz="700" dirty="0"/>
              <a:t>Image: Bronstein, Geometric Deep Learning </a:t>
            </a:r>
          </a:p>
        </p:txBody>
      </p:sp>
      <p:sp>
        <p:nvSpPr>
          <p:cNvPr id="5" name="Content Placeholder 4">
            <a:extLst>
              <a:ext uri="{FF2B5EF4-FFF2-40B4-BE49-F238E27FC236}">
                <a16:creationId xmlns:a16="http://schemas.microsoft.com/office/drawing/2014/main" id="{3B0A9140-8174-7C51-6F55-B9C93A5B11DE}"/>
              </a:ext>
            </a:extLst>
          </p:cNvPr>
          <p:cNvSpPr>
            <a:spLocks noGrp="1"/>
          </p:cNvSpPr>
          <p:nvPr>
            <p:ph idx="1"/>
          </p:nvPr>
        </p:nvSpPr>
        <p:spPr/>
        <p:txBody>
          <a:bodyPr/>
          <a:lstStyle/>
          <a:p>
            <a:r>
              <a:rPr lang="en-US" dirty="0"/>
              <a:t>An example to understand the intuition</a:t>
            </a:r>
          </a:p>
          <a:p>
            <a:pPr lvl="1"/>
            <a:r>
              <a:rPr lang="en-US" dirty="0"/>
              <a:t>f(</a:t>
            </a:r>
            <a:r>
              <a:rPr lang="en-US" dirty="0" err="1"/>
              <a:t>x,y</a:t>
            </a:r>
            <a:r>
              <a:rPr lang="en-US" dirty="0"/>
              <a:t>) = x</a:t>
            </a:r>
            <a:r>
              <a:rPr lang="en-US" baseline="30000" dirty="0"/>
              <a:t>2</a:t>
            </a:r>
            <a:r>
              <a:rPr lang="en-US" dirty="0"/>
              <a:t>y + y + 2</a:t>
            </a:r>
          </a:p>
          <a:p>
            <a:pPr lvl="2"/>
            <a:r>
              <a:rPr lang="en-US" dirty="0"/>
              <a:t>Forward pass:</a:t>
            </a:r>
          </a:p>
          <a:p>
            <a:pPr lvl="3"/>
            <a:r>
              <a:rPr lang="en-US" dirty="0"/>
              <a:t>x = 3, y = 4 → f(3, 4)=42</a:t>
            </a:r>
          </a:p>
          <a:p>
            <a:pPr lvl="2"/>
            <a:r>
              <a:rPr lang="en-US" dirty="0"/>
              <a:t>Backward pass:</a:t>
            </a:r>
          </a:p>
          <a:p>
            <a:pPr lvl="3"/>
            <a:r>
              <a:rPr lang="en-US" dirty="0"/>
              <a:t>Chain rule:</a:t>
            </a:r>
          </a:p>
          <a:p>
            <a:pPr lvl="1"/>
            <a:endParaRPr lang="en-US" dirty="0"/>
          </a:p>
          <a:p>
            <a:pPr lvl="1"/>
            <a:endParaRPr lang="en-US" dirty="0"/>
          </a:p>
          <a:p>
            <a:pPr lvl="1"/>
            <a:endParaRPr lang="en-US" dirty="0"/>
          </a:p>
        </p:txBody>
      </p:sp>
      <p:pic>
        <p:nvPicPr>
          <p:cNvPr id="3" name="Google Shape;187;p26">
            <a:extLst>
              <a:ext uri="{FF2B5EF4-FFF2-40B4-BE49-F238E27FC236}">
                <a16:creationId xmlns:a16="http://schemas.microsoft.com/office/drawing/2014/main" id="{695F7C8E-9694-26F9-7D59-302D760D6BDC}"/>
              </a:ext>
            </a:extLst>
          </p:cNvPr>
          <p:cNvPicPr preferRelativeResize="0"/>
          <p:nvPr/>
        </p:nvPicPr>
        <p:blipFill rotWithShape="1">
          <a:blip r:embed="rId2">
            <a:alphaModFix/>
          </a:blip>
          <a:srcRect/>
          <a:stretch/>
        </p:blipFill>
        <p:spPr>
          <a:xfrm>
            <a:off x="1883664" y="3965944"/>
            <a:ext cx="2241769" cy="836649"/>
          </a:xfrm>
          <a:prstGeom prst="rect">
            <a:avLst/>
          </a:prstGeom>
          <a:noFill/>
          <a:ln>
            <a:noFill/>
          </a:ln>
        </p:spPr>
      </p:pic>
      <p:pic>
        <p:nvPicPr>
          <p:cNvPr id="6" name="Google Shape;186;p26">
            <a:extLst>
              <a:ext uri="{FF2B5EF4-FFF2-40B4-BE49-F238E27FC236}">
                <a16:creationId xmlns:a16="http://schemas.microsoft.com/office/drawing/2014/main" id="{39FBEB1B-81F9-E63C-AB23-42C4F1A7A488}"/>
              </a:ext>
            </a:extLst>
          </p:cNvPr>
          <p:cNvPicPr preferRelativeResize="0"/>
          <p:nvPr/>
        </p:nvPicPr>
        <p:blipFill rotWithShape="1">
          <a:blip r:embed="rId3">
            <a:alphaModFix/>
          </a:blip>
          <a:srcRect/>
          <a:stretch/>
        </p:blipFill>
        <p:spPr>
          <a:xfrm>
            <a:off x="4745726" y="1733107"/>
            <a:ext cx="6836674" cy="4795709"/>
          </a:xfrm>
          <a:prstGeom prst="rect">
            <a:avLst/>
          </a:prstGeom>
          <a:noFill/>
          <a:ln>
            <a:noFill/>
          </a:ln>
        </p:spPr>
      </p:pic>
    </p:spTree>
    <p:extLst>
      <p:ext uri="{BB962C8B-B14F-4D97-AF65-F5344CB8AC3E}">
        <p14:creationId xmlns:p14="http://schemas.microsoft.com/office/powerpoint/2010/main" val="27766909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B8BBE4-8927-2A86-87A6-C6E99C2616DC}"/>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FB525A3B-1C8D-1515-FD5D-44F0CE5C3B69}"/>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EF0CD9BD-F409-F6FC-CA7E-39E12CA31BFB}"/>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44A8D559-D948-70B5-E258-AF41FC8EC86E}"/>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66C51A2F-7F9C-29EB-1045-66EAC9A8BE5D}"/>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1809CF8D-5D29-8104-F34A-E34BA0F9EE16}"/>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6335791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Neural Network</a:t>
            </a:r>
          </a:p>
        </p:txBody>
      </p:sp>
      <p:sp>
        <p:nvSpPr>
          <p:cNvPr id="3" name="Content Placeholder 2"/>
          <p:cNvSpPr>
            <a:spLocks noGrp="1"/>
          </p:cNvSpPr>
          <p:nvPr>
            <p:ph idx="1"/>
          </p:nvPr>
        </p:nvSpPr>
        <p:spPr/>
        <p:txBody>
          <a:bodyPr>
            <a:normAutofit fontScale="92500" lnSpcReduction="10000"/>
          </a:bodyPr>
          <a:lstStyle/>
          <a:p>
            <a:pPr>
              <a:lnSpc>
                <a:spcPct val="130000"/>
              </a:lnSpc>
            </a:pPr>
            <a:r>
              <a:rPr lang="en-US" dirty="0"/>
              <a:t>Introduction</a:t>
            </a:r>
          </a:p>
          <a:p>
            <a:pPr>
              <a:lnSpc>
                <a:spcPct val="130000"/>
              </a:lnSpc>
            </a:pPr>
            <a:r>
              <a:rPr lang="en-US" dirty="0"/>
              <a:t>Connection to Shallow Machine Learning Algorithms</a:t>
            </a:r>
          </a:p>
          <a:p>
            <a:pPr>
              <a:lnSpc>
                <a:spcPct val="130000"/>
              </a:lnSpc>
            </a:pPr>
            <a:r>
              <a:rPr lang="en-US" dirty="0"/>
              <a:t>Multi-Layer Feed-Forward Neural Network</a:t>
            </a:r>
          </a:p>
          <a:p>
            <a:pPr>
              <a:lnSpc>
                <a:spcPct val="130000"/>
              </a:lnSpc>
            </a:pPr>
            <a:r>
              <a:rPr lang="en-US" dirty="0"/>
              <a:t>Neural Network Design in General</a:t>
            </a:r>
          </a:p>
          <a:p>
            <a:pPr>
              <a:lnSpc>
                <a:spcPct val="130000"/>
              </a:lnSpc>
            </a:pPr>
            <a:r>
              <a:rPr lang="en-US" dirty="0"/>
              <a:t>Training A Neural Network</a:t>
            </a:r>
          </a:p>
          <a:p>
            <a:pPr>
              <a:lnSpc>
                <a:spcPct val="130000"/>
              </a:lnSpc>
            </a:pPr>
            <a:r>
              <a:rPr lang="en-US" dirty="0"/>
              <a:t>Other Practical Issues</a:t>
            </a:r>
          </a:p>
          <a:p>
            <a:pPr>
              <a:lnSpc>
                <a:spcPct val="130000"/>
              </a:lnSpc>
            </a:pPr>
            <a:r>
              <a:rPr lang="en-US" dirty="0"/>
              <a:t>*Deep Learning</a:t>
            </a:r>
          </a:p>
          <a:p>
            <a:pPr>
              <a:lnSpc>
                <a:spcPct val="130000"/>
              </a:lnSpc>
            </a:pPr>
            <a:r>
              <a:rPr lang="en-US" dirty="0"/>
              <a:t>Summary</a:t>
            </a:r>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115</a:t>
            </a:fld>
            <a:endParaRPr lang="en-US" dirty="0">
              <a:solidFill>
                <a:prstClr val="black"/>
              </a:solidFill>
            </a:endParaRPr>
          </a:p>
        </p:txBody>
      </p:sp>
      <p:sp>
        <p:nvSpPr>
          <p:cNvPr id="5" name="AutoShape 8"/>
          <p:cNvSpPr>
            <a:spLocks noChangeArrowheads="1"/>
          </p:cNvSpPr>
          <p:nvPr/>
        </p:nvSpPr>
        <p:spPr bwMode="auto">
          <a:xfrm rot="9803581">
            <a:off x="4691521" y="4487878"/>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16025363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BC21-452B-30CA-5C0B-F890ADEAA9B7}"/>
              </a:ext>
            </a:extLst>
          </p:cNvPr>
          <p:cNvSpPr>
            <a:spLocks noGrp="1"/>
          </p:cNvSpPr>
          <p:nvPr>
            <p:ph type="title"/>
          </p:nvPr>
        </p:nvSpPr>
        <p:spPr/>
        <p:txBody>
          <a:bodyPr/>
          <a:lstStyle/>
          <a:p>
            <a:r>
              <a:rPr lang="en-US" dirty="0"/>
              <a:t>Universal Approximation</a:t>
            </a:r>
          </a:p>
        </p:txBody>
      </p:sp>
      <p:pic>
        <p:nvPicPr>
          <p:cNvPr id="6" name="Content Placeholder 5" descr="A diagram of a graph&#10;&#10;Description automatically generated">
            <a:extLst>
              <a:ext uri="{FF2B5EF4-FFF2-40B4-BE49-F238E27FC236}">
                <a16:creationId xmlns:a16="http://schemas.microsoft.com/office/drawing/2014/main" id="{72DBB7C3-8A53-7AF3-1C13-D200DB3EBE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2907" y="1470246"/>
            <a:ext cx="9071982" cy="5058570"/>
          </a:xfrm>
        </p:spPr>
      </p:pic>
      <p:sp>
        <p:nvSpPr>
          <p:cNvPr id="4" name="Slide Number Placeholder 3">
            <a:extLst>
              <a:ext uri="{FF2B5EF4-FFF2-40B4-BE49-F238E27FC236}">
                <a16:creationId xmlns:a16="http://schemas.microsoft.com/office/drawing/2014/main" id="{C4F0C83F-6F94-761D-F661-C590313D5E60}"/>
              </a:ext>
            </a:extLst>
          </p:cNvPr>
          <p:cNvSpPr>
            <a:spLocks noGrp="1"/>
          </p:cNvSpPr>
          <p:nvPr>
            <p:ph type="sldNum" sz="quarter" idx="12"/>
          </p:nvPr>
        </p:nvSpPr>
        <p:spPr/>
        <p:txBody>
          <a:bodyPr/>
          <a:lstStyle/>
          <a:p>
            <a:fld id="{F9913601-2E22-4589-A394-4D3650FFD697}" type="slidenum">
              <a:rPr lang="en-US" smtClean="0">
                <a:solidFill>
                  <a:prstClr val="black"/>
                </a:solidFill>
              </a:rPr>
              <a:pPr/>
              <a:t>116</a:t>
            </a:fld>
            <a:endParaRPr lang="en-US" dirty="0">
              <a:solidFill>
                <a:prstClr val="black"/>
              </a:solidFill>
            </a:endParaRPr>
          </a:p>
        </p:txBody>
      </p:sp>
      <p:sp>
        <p:nvSpPr>
          <p:cNvPr id="7" name="TextBox 6">
            <a:extLst>
              <a:ext uri="{FF2B5EF4-FFF2-40B4-BE49-F238E27FC236}">
                <a16:creationId xmlns:a16="http://schemas.microsoft.com/office/drawing/2014/main" id="{E4356626-31EE-BA6A-FFF8-D1A665CBDBD3}"/>
              </a:ext>
            </a:extLst>
          </p:cNvPr>
          <p:cNvSpPr txBox="1"/>
          <p:nvPr/>
        </p:nvSpPr>
        <p:spPr>
          <a:xfrm>
            <a:off x="0" y="6693408"/>
            <a:ext cx="1883664" cy="200055"/>
          </a:xfrm>
          <a:prstGeom prst="rect">
            <a:avLst/>
          </a:prstGeom>
          <a:noFill/>
        </p:spPr>
        <p:txBody>
          <a:bodyPr wrap="square" rtlCol="0">
            <a:spAutoFit/>
          </a:bodyPr>
          <a:lstStyle/>
          <a:p>
            <a:r>
              <a:rPr lang="en-US" sz="700" dirty="0"/>
              <a:t>Image: Bronstein, Geometric Deep Learning </a:t>
            </a:r>
          </a:p>
        </p:txBody>
      </p:sp>
    </p:spTree>
    <p:extLst>
      <p:ext uri="{BB962C8B-B14F-4D97-AF65-F5344CB8AC3E}">
        <p14:creationId xmlns:p14="http://schemas.microsoft.com/office/powerpoint/2010/main" val="41701416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BC21-452B-30CA-5C0B-F890ADEAA9B7}"/>
              </a:ext>
            </a:extLst>
          </p:cNvPr>
          <p:cNvSpPr>
            <a:spLocks noGrp="1"/>
          </p:cNvSpPr>
          <p:nvPr>
            <p:ph type="title"/>
          </p:nvPr>
        </p:nvSpPr>
        <p:spPr/>
        <p:txBody>
          <a:bodyPr/>
          <a:lstStyle/>
          <a:p>
            <a:r>
              <a:rPr lang="en-US" dirty="0"/>
              <a:t>Universal Approximation</a:t>
            </a:r>
          </a:p>
        </p:txBody>
      </p:sp>
      <p:sp>
        <p:nvSpPr>
          <p:cNvPr id="4" name="Slide Number Placeholder 3">
            <a:extLst>
              <a:ext uri="{FF2B5EF4-FFF2-40B4-BE49-F238E27FC236}">
                <a16:creationId xmlns:a16="http://schemas.microsoft.com/office/drawing/2014/main" id="{C4F0C83F-6F94-761D-F661-C590313D5E60}"/>
              </a:ext>
            </a:extLst>
          </p:cNvPr>
          <p:cNvSpPr>
            <a:spLocks noGrp="1"/>
          </p:cNvSpPr>
          <p:nvPr>
            <p:ph type="sldNum" sz="quarter" idx="12"/>
          </p:nvPr>
        </p:nvSpPr>
        <p:spPr/>
        <p:txBody>
          <a:bodyPr/>
          <a:lstStyle/>
          <a:p>
            <a:fld id="{F9913601-2E22-4589-A394-4D3650FFD697}" type="slidenum">
              <a:rPr lang="en-US" smtClean="0">
                <a:solidFill>
                  <a:prstClr val="black"/>
                </a:solidFill>
              </a:rPr>
              <a:pPr/>
              <a:t>117</a:t>
            </a:fld>
            <a:endParaRPr lang="en-US" dirty="0">
              <a:solidFill>
                <a:prstClr val="black"/>
              </a:solidFill>
            </a:endParaRPr>
          </a:p>
        </p:txBody>
      </p:sp>
      <p:sp>
        <p:nvSpPr>
          <p:cNvPr id="7" name="TextBox 6">
            <a:extLst>
              <a:ext uri="{FF2B5EF4-FFF2-40B4-BE49-F238E27FC236}">
                <a16:creationId xmlns:a16="http://schemas.microsoft.com/office/drawing/2014/main" id="{E4356626-31EE-BA6A-FFF8-D1A665CBDBD3}"/>
              </a:ext>
            </a:extLst>
          </p:cNvPr>
          <p:cNvSpPr txBox="1"/>
          <p:nvPr/>
        </p:nvSpPr>
        <p:spPr>
          <a:xfrm>
            <a:off x="0" y="6693408"/>
            <a:ext cx="1883664" cy="200055"/>
          </a:xfrm>
          <a:prstGeom prst="rect">
            <a:avLst/>
          </a:prstGeom>
          <a:noFill/>
        </p:spPr>
        <p:txBody>
          <a:bodyPr wrap="square" rtlCol="0">
            <a:spAutoFit/>
          </a:bodyPr>
          <a:lstStyle/>
          <a:p>
            <a:r>
              <a:rPr lang="en-US" sz="700" dirty="0"/>
              <a:t>Image: Bronstein, Geometric Deep Learning </a:t>
            </a:r>
          </a:p>
        </p:txBody>
      </p:sp>
      <p:pic>
        <p:nvPicPr>
          <p:cNvPr id="9" name="Content Placeholder 8" descr="A diagram of a graph and a diagram of a graph&#10;&#10;Description automatically generated">
            <a:extLst>
              <a:ext uri="{FF2B5EF4-FFF2-40B4-BE49-F238E27FC236}">
                <a16:creationId xmlns:a16="http://schemas.microsoft.com/office/drawing/2014/main" id="{59781C3B-4EA5-F709-23B6-C4A02F9054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3262" y="1385549"/>
            <a:ext cx="8757282" cy="5213400"/>
          </a:xfrm>
        </p:spPr>
      </p:pic>
    </p:spTree>
    <p:extLst>
      <p:ext uri="{BB962C8B-B14F-4D97-AF65-F5344CB8AC3E}">
        <p14:creationId xmlns:p14="http://schemas.microsoft.com/office/powerpoint/2010/main" val="28649880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4" name="Slide Number Placeholder 3"/>
          <p:cNvSpPr>
            <a:spLocks noGrp="1"/>
          </p:cNvSpPr>
          <p:nvPr>
            <p:ph type="sldNum" sz="quarter" idx="12"/>
          </p:nvPr>
        </p:nvSpPr>
        <p:spPr/>
        <p:txBody>
          <a:bodyPr/>
          <a:lstStyle/>
          <a:p>
            <a:fld id="{82BAABBF-CE1E-8A4C-92D8-393D0291D808}" type="slidenum">
              <a:rPr lang="en-US" smtClean="0"/>
              <a:t>118</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00" y="2673454"/>
            <a:ext cx="5486400" cy="3657600"/>
          </a:xfrm>
          <a:prstGeom prst="rect">
            <a:avLst/>
          </a:prstGeom>
        </p:spPr>
      </p:pic>
      <p:sp>
        <p:nvSpPr>
          <p:cNvPr id="6" name="TextBox 5"/>
          <p:cNvSpPr txBox="1"/>
          <p:nvPr/>
        </p:nvSpPr>
        <p:spPr>
          <a:xfrm>
            <a:off x="349292" y="1244184"/>
            <a:ext cx="11493416" cy="830997"/>
          </a:xfrm>
          <a:prstGeom prst="rect">
            <a:avLst/>
          </a:prstGeom>
          <a:noFill/>
        </p:spPr>
        <p:txBody>
          <a:bodyPr wrap="square" rtlCol="0">
            <a:spAutoFit/>
          </a:bodyPr>
          <a:lstStyle/>
          <a:p>
            <a:r>
              <a:rPr lang="en-US" sz="2400" dirty="0">
                <a:latin typeface="Karla" charset="0"/>
                <a:ea typeface="Karla" charset="0"/>
                <a:cs typeface="Karla" charset="0"/>
              </a:rPr>
              <a:t>Fitting a deep neural network with 5 layers and 100 neurons per layer can lead to a very good prediction on the training set but poor prediction on validations set.</a:t>
            </a:r>
          </a:p>
        </p:txBody>
      </p:sp>
    </p:spTree>
    <p:extLst>
      <p:ext uri="{BB962C8B-B14F-4D97-AF65-F5344CB8AC3E}">
        <p14:creationId xmlns:p14="http://schemas.microsoft.com/office/powerpoint/2010/main" val="41194976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 Penalties</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695739" y="1266274"/>
                <a:ext cx="10712996" cy="5262542"/>
              </a:xfrm>
            </p:spPr>
            <p:txBody>
              <a:bodyPr>
                <a:normAutofit/>
              </a:bodyPr>
              <a:lstStyle/>
              <a:p>
                <a:r>
                  <a:rPr lang="en-US" sz="2800" dirty="0"/>
                  <a:t>We used to optimize:</a:t>
                </a:r>
              </a:p>
              <a:p>
                <a:pPr>
                  <a:spcAft>
                    <a:spcPts val="1200"/>
                  </a:spcAft>
                </a:pPr>
                <a14:m>
                  <m:oMath xmlns:m="http://schemas.openxmlformats.org/officeDocument/2006/math">
                    <m:r>
                      <a:rPr lang="en-CA" sz="2800" b="0" i="1" smtClean="0">
                        <a:latin typeface="Cambria Math" panose="02040503050406030204" pitchFamily="18" charset="0"/>
                      </a:rPr>
                      <m:t>𝐿</m:t>
                    </m:r>
                    <m:d>
                      <m:dPr>
                        <m:ctrlPr>
                          <a:rPr lang="en-US" sz="2800" i="1">
                            <a:latin typeface="Cambria Math" panose="02040503050406030204" pitchFamily="18" charset="0"/>
                          </a:rPr>
                        </m:ctrlPr>
                      </m:dPr>
                      <m:e>
                        <m:r>
                          <a:rPr lang="en-US" sz="2800" b="0" i="1" smtClean="0">
                            <a:latin typeface="Cambria Math" charset="0"/>
                          </a:rPr>
                          <m:t>𝑊</m:t>
                        </m:r>
                        <m:r>
                          <a:rPr lang="en-US" sz="2800" i="1">
                            <a:latin typeface="Cambria Math" charset="0"/>
                          </a:rPr>
                          <m:t>;</m:t>
                        </m:r>
                        <m:r>
                          <a:rPr lang="en-US" sz="2800" i="1">
                            <a:latin typeface="Cambria Math" charset="0"/>
                          </a:rPr>
                          <m:t>𝑋</m:t>
                        </m:r>
                        <m:r>
                          <a:rPr lang="en-US" sz="2800" i="1">
                            <a:latin typeface="Cambria Math" charset="0"/>
                          </a:rPr>
                          <m:t>, </m:t>
                        </m:r>
                        <m:r>
                          <a:rPr lang="en-US" sz="2800" i="1">
                            <a:latin typeface="Cambria Math" charset="0"/>
                          </a:rPr>
                          <m:t>𝑦</m:t>
                        </m:r>
                      </m:e>
                    </m:d>
                  </m:oMath>
                </a14:m>
                <a:endParaRPr lang="en-US" sz="2800" dirty="0"/>
              </a:p>
              <a:p>
                <a:pPr>
                  <a:spcAft>
                    <a:spcPts val="1200"/>
                  </a:spcAft>
                </a:pPr>
                <a:r>
                  <a:rPr lang="en-US" sz="2800" dirty="0"/>
                  <a:t>Change to </a:t>
                </a:r>
                <a:r>
                  <a:rPr lang="mr-IN" sz="2800" dirty="0"/>
                  <a:t>…</a:t>
                </a:r>
                <a:endParaRPr lang="en-US" sz="2800" dirty="0"/>
              </a:p>
              <a:p>
                <a14:m>
                  <m:oMath xmlns:m="http://schemas.openxmlformats.org/officeDocument/2006/math">
                    <m:sSub>
                      <m:sSubPr>
                        <m:ctrlPr>
                          <a:rPr lang="en-US" sz="2800" b="0" i="1" smtClean="0">
                            <a:latin typeface="Cambria Math" panose="02040503050406030204" pitchFamily="18" charset="0"/>
                          </a:rPr>
                        </m:ctrlPr>
                      </m:sSubPr>
                      <m:e>
                        <m:r>
                          <a:rPr lang="en-CA" sz="2800" b="0" i="1" smtClean="0">
                            <a:latin typeface="Cambria Math" panose="02040503050406030204" pitchFamily="18" charset="0"/>
                          </a:rPr>
                          <m:t>𝐿</m:t>
                        </m:r>
                      </m:e>
                      <m:sub>
                        <m:r>
                          <a:rPr lang="en-US" sz="2800" b="0" i="1" smtClean="0">
                            <a:latin typeface="Cambria Math" charset="0"/>
                          </a:rPr>
                          <m:t>𝑅</m:t>
                        </m:r>
                      </m:sub>
                    </m:sSub>
                    <m:d>
                      <m:dPr>
                        <m:ctrlPr>
                          <a:rPr lang="en-US" sz="2800" b="0" i="1" smtClean="0">
                            <a:latin typeface="Cambria Math" panose="02040503050406030204" pitchFamily="18" charset="0"/>
                          </a:rPr>
                        </m:ctrlPr>
                      </m:dPr>
                      <m:e>
                        <m:r>
                          <a:rPr lang="en-US" sz="2800" b="0" i="1" smtClean="0">
                            <a:latin typeface="Cambria Math" charset="0"/>
                          </a:rPr>
                          <m:t>𝑊</m:t>
                        </m:r>
                        <m:r>
                          <a:rPr lang="en-US" sz="2800" b="0" i="1" smtClean="0">
                            <a:latin typeface="Cambria Math" charset="0"/>
                          </a:rPr>
                          <m:t>;</m:t>
                        </m:r>
                        <m:r>
                          <a:rPr lang="en-US" sz="2800" b="0" i="1" smtClean="0">
                            <a:latin typeface="Cambria Math" charset="0"/>
                          </a:rPr>
                          <m:t>𝑋</m:t>
                        </m:r>
                        <m:r>
                          <a:rPr lang="en-US" sz="2800" b="0" i="1" smtClean="0">
                            <a:latin typeface="Cambria Math" charset="0"/>
                          </a:rPr>
                          <m:t>,</m:t>
                        </m:r>
                        <m:r>
                          <a:rPr lang="en-US" sz="2800" b="0" i="1" smtClean="0">
                            <a:latin typeface="Cambria Math" charset="0"/>
                          </a:rPr>
                          <m:t>𝑦</m:t>
                        </m:r>
                      </m:e>
                    </m:d>
                    <m:r>
                      <a:rPr lang="en-US" sz="2800" b="0" i="1" smtClean="0">
                        <a:latin typeface="Cambria Math" charset="0"/>
                      </a:rPr>
                      <m:t>=</m:t>
                    </m:r>
                    <m:r>
                      <a:rPr lang="en-CA" sz="2800" b="0" i="1" smtClean="0">
                        <a:latin typeface="Cambria Math" panose="02040503050406030204" pitchFamily="18" charset="0"/>
                      </a:rPr>
                      <m:t>𝐿</m:t>
                    </m:r>
                    <m:d>
                      <m:dPr>
                        <m:ctrlPr>
                          <a:rPr lang="en-US" sz="2800" i="1">
                            <a:latin typeface="Cambria Math" panose="02040503050406030204" pitchFamily="18" charset="0"/>
                          </a:rPr>
                        </m:ctrlPr>
                      </m:dPr>
                      <m:e>
                        <m:r>
                          <a:rPr lang="en-US" sz="2800" b="0" i="1" smtClean="0">
                            <a:latin typeface="Cambria Math" charset="0"/>
                          </a:rPr>
                          <m:t>𝑊</m:t>
                        </m:r>
                        <m:r>
                          <a:rPr lang="en-US" sz="2800" i="1">
                            <a:latin typeface="Cambria Math" charset="0"/>
                          </a:rPr>
                          <m:t>;</m:t>
                        </m:r>
                        <m:r>
                          <a:rPr lang="en-US" sz="2800" i="1">
                            <a:latin typeface="Cambria Math" charset="0"/>
                          </a:rPr>
                          <m:t>𝑋</m:t>
                        </m:r>
                        <m:r>
                          <a:rPr lang="en-US" sz="2800" i="1">
                            <a:latin typeface="Cambria Math" charset="0"/>
                          </a:rPr>
                          <m:t>, </m:t>
                        </m:r>
                        <m:r>
                          <a:rPr lang="en-US" sz="2800" i="1">
                            <a:latin typeface="Cambria Math" charset="0"/>
                          </a:rPr>
                          <m:t>𝑦</m:t>
                        </m:r>
                      </m:e>
                    </m:d>
                    <m:r>
                      <a:rPr lang="en-US" sz="2800" i="1">
                        <a:latin typeface="Cambria Math" charset="0"/>
                      </a:rPr>
                      <m:t>+</m:t>
                    </m:r>
                    <m:r>
                      <a:rPr lang="en-US" sz="2800" i="1">
                        <a:latin typeface="Cambria Math" charset="0"/>
                      </a:rPr>
                      <m:t>𝛼</m:t>
                    </m:r>
                    <m:r>
                      <m:rPr>
                        <m:sty m:val="p"/>
                      </m:rPr>
                      <a:rPr lang="en-US" altLang="zh-CN" sz="2800" b="0" i="0" smtClean="0">
                        <a:latin typeface="Cambria Math" panose="02040503050406030204" pitchFamily="18" charset="0"/>
                      </a:rPr>
                      <m:t>R</m:t>
                    </m:r>
                    <m:r>
                      <a:rPr lang="en-US" sz="2800" i="1">
                        <a:latin typeface="Cambria Math" charset="0"/>
                      </a:rPr>
                      <m:t>(</m:t>
                    </m:r>
                    <m:r>
                      <a:rPr lang="en-US" sz="2800" b="0" i="1" smtClean="0">
                        <a:latin typeface="Cambria Math" charset="0"/>
                      </a:rPr>
                      <m:t>𝑊</m:t>
                    </m:r>
                    <m:r>
                      <a:rPr lang="en-US" sz="2800" i="1">
                        <a:latin typeface="Cambria Math" charset="0"/>
                      </a:rPr>
                      <m:t>)</m:t>
                    </m:r>
                  </m:oMath>
                </a14:m>
                <a:endParaRPr lang="en-US" sz="2800" dirty="0"/>
              </a:p>
              <a:p>
                <a:endParaRPr lang="en-US" sz="2800" dirty="0"/>
              </a:p>
              <a:p>
                <a:r>
                  <a:rPr lang="en-US" sz="2800" i="1" dirty="0"/>
                  <a:t>L</a:t>
                </a:r>
                <a:r>
                  <a:rPr lang="en-US" sz="2800" baseline="-25000" dirty="0"/>
                  <a:t>2</a:t>
                </a:r>
                <a:r>
                  <a:rPr lang="en-US" sz="2800" dirty="0"/>
                  <a:t> regularization:</a:t>
                </a:r>
              </a:p>
              <a:p>
                <a:pPr lvl="1"/>
                <a:r>
                  <a:rPr lang="en-US" dirty="0"/>
                  <a:t>Weights decay</a:t>
                </a:r>
              </a:p>
              <a:p>
                <a:r>
                  <a:rPr lang="en-US" sz="2800" i="1" dirty="0"/>
                  <a:t>L</a:t>
                </a:r>
                <a:r>
                  <a:rPr lang="en-US" sz="2800" baseline="-25000" dirty="0"/>
                  <a:t>1</a:t>
                </a:r>
                <a:r>
                  <a:rPr lang="en-US" sz="2800" dirty="0"/>
                  <a:t> regularization:</a:t>
                </a:r>
              </a:p>
              <a:p>
                <a:pPr lvl="1"/>
                <a:r>
                  <a:rPr lang="en-US" dirty="0"/>
                  <a:t>encourages sparsity</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695739" y="1266274"/>
                <a:ext cx="10712996" cy="5262542"/>
              </a:xfrm>
              <a:blipFill>
                <a:blip r:embed="rId3"/>
                <a:stretch>
                  <a:fillRect l="-710" t="-1202"/>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fld id="{82BAABBF-CE1E-8A4C-92D8-393D0291D808}" type="slidenum">
              <a:rPr lang="en-US" smtClean="0"/>
              <a:t>119</a:t>
            </a:fld>
            <a:endParaRPr lang="en-US"/>
          </a:p>
        </p:txBody>
      </p:sp>
      <mc:AlternateContent xmlns:mc="http://schemas.openxmlformats.org/markup-compatibility/2006" xmlns:a14="http://schemas.microsoft.com/office/drawing/2010/main">
        <mc:Choice Requires="a14">
          <p:sp>
            <p:nvSpPr>
              <p:cNvPr id="4" name="Rectangle 3"/>
              <p:cNvSpPr/>
              <p:nvPr/>
            </p:nvSpPr>
            <p:spPr>
              <a:xfrm>
                <a:off x="8143080" y="4265637"/>
                <a:ext cx="2561855"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R</m:t>
                      </m:r>
                      <m:d>
                        <m:dPr>
                          <m:ctrlPr>
                            <a:rPr lang="en-US" sz="2400" i="1">
                              <a:latin typeface="Cambria Math" panose="02040503050406030204" pitchFamily="18" charset="0"/>
                            </a:rPr>
                          </m:ctrlPr>
                        </m:dPr>
                        <m:e>
                          <m:r>
                            <a:rPr lang="en-US" sz="2400" b="0" i="1" smtClean="0">
                              <a:latin typeface="Cambria Math" charset="0"/>
                            </a:rPr>
                            <m:t>𝑊</m:t>
                          </m:r>
                        </m:e>
                      </m:d>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𝑊</m:t>
                      </m:r>
                      <m:sSubSup>
                        <m:sSubSupPr>
                          <m:ctrlPr>
                            <a:rPr lang="en-US" sz="2400" b="0" i="1" smtClean="0">
                              <a:latin typeface="Cambria Math" panose="02040503050406030204" pitchFamily="18" charset="0"/>
                              <a:ea typeface="Cambria Math" charset="0"/>
                              <a:cs typeface="Cambria Math" charset="0"/>
                            </a:rPr>
                          </m:ctrlPr>
                        </m:sSubSupPr>
                        <m:e>
                          <m:r>
                            <a:rPr lang="en-US" sz="2400" b="0" i="1" smtClean="0">
                              <a:latin typeface="Cambria Math" charset="0"/>
                              <a:ea typeface="Cambria Math" charset="0"/>
                              <a:cs typeface="Cambria Math" charset="0"/>
                            </a:rPr>
                            <m:t>∥</m:t>
                          </m:r>
                        </m:e>
                        <m:sub>
                          <m:r>
                            <a:rPr lang="en-US" sz="2400" b="0" i="1" smtClean="0">
                              <a:latin typeface="Cambria Math" charset="0"/>
                              <a:ea typeface="Cambria Math" charset="0"/>
                              <a:cs typeface="Cambria Math" charset="0"/>
                            </a:rPr>
                            <m:t>2</m:t>
                          </m:r>
                        </m:sub>
                        <m:sup>
                          <m:r>
                            <a:rPr lang="en-US" sz="2400" b="0" i="1" smtClean="0">
                              <a:latin typeface="Cambria Math" charset="0"/>
                              <a:ea typeface="Cambria Math" charset="0"/>
                              <a:cs typeface="Cambria Math" charset="0"/>
                            </a:rPr>
                            <m:t>2</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8143080" y="4265637"/>
                <a:ext cx="2561855" cy="783804"/>
              </a:xfrm>
              <a:prstGeom prst="rect">
                <a:avLst/>
              </a:prstGeom>
              <a:blipFill>
                <a:blip r:embed="rId4"/>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8143080" y="5263917"/>
                <a:ext cx="2554738"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R</m:t>
                      </m:r>
                      <m:d>
                        <m:dPr>
                          <m:ctrlPr>
                            <a:rPr lang="en-US" sz="2400" i="1">
                              <a:latin typeface="Cambria Math" panose="02040503050406030204" pitchFamily="18" charset="0"/>
                            </a:rPr>
                          </m:ctrlPr>
                        </m:dPr>
                        <m:e>
                          <m:r>
                            <a:rPr lang="en-US" sz="2400" b="0" i="1" smtClean="0">
                              <a:latin typeface="Cambria Math" charset="0"/>
                            </a:rPr>
                            <m:t>𝑊</m:t>
                          </m:r>
                        </m:e>
                      </m:d>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r>
                        <a:rPr lang="en-US" sz="2400" b="0" i="1" smtClean="0">
                          <a:latin typeface="Cambria Math" charset="0"/>
                        </a:rPr>
                        <m:t>∥</m:t>
                      </m:r>
                      <m:r>
                        <a:rPr lang="en-US" sz="2400" b="0" i="1" smtClean="0">
                          <a:latin typeface="Cambria Math" charset="0"/>
                        </a:rPr>
                        <m:t>𝑊</m:t>
                      </m:r>
                      <m:sSub>
                        <m:sSubPr>
                          <m:ctrlPr>
                            <a:rPr lang="en-US" sz="2400" b="0" i="1" smtClean="0">
                              <a:latin typeface="Cambria Math" panose="02040503050406030204" pitchFamily="18" charset="0"/>
                            </a:rPr>
                          </m:ctrlPr>
                        </m:sSubPr>
                        <m:e>
                          <m:r>
                            <a:rPr lang="en-US" sz="2400" b="0" i="1" smtClean="0">
                              <a:latin typeface="Cambria Math" charset="0"/>
                            </a:rPr>
                            <m:t>∥</m:t>
                          </m:r>
                        </m:e>
                        <m:sub>
                          <m:r>
                            <a:rPr lang="en-US" sz="2400" b="0" i="1" smtClean="0">
                              <a:latin typeface="Cambria Math" charset="0"/>
                            </a:rPr>
                            <m:t>1</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8143080" y="5263917"/>
                <a:ext cx="2554738" cy="783804"/>
              </a:xfrm>
              <a:prstGeom prst="rect">
                <a:avLst/>
              </a:prstGeom>
              <a:blipFill>
                <a:blip r:embed="rId5"/>
                <a:stretch>
                  <a:fillRect b="-6349"/>
                </a:stretch>
              </a:blipFill>
            </p:spPr>
            <p:txBody>
              <a:bodyPr/>
              <a:lstStyle/>
              <a:p>
                <a:r>
                  <a:rPr lang="en-US">
                    <a:noFill/>
                  </a:rPr>
                  <a:t> </a:t>
                </a:r>
              </a:p>
            </p:txBody>
          </p:sp>
        </mc:Fallback>
      </mc:AlternateContent>
    </p:spTree>
    <p:extLst>
      <p:ext uri="{BB962C8B-B14F-4D97-AF65-F5344CB8AC3E}">
        <p14:creationId xmlns:p14="http://schemas.microsoft.com/office/powerpoint/2010/main" val="126481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Trends</a:t>
            </a:r>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 Penalties</a:t>
            </a:r>
          </a:p>
        </p:txBody>
      </p:sp>
      <p:sp>
        <p:nvSpPr>
          <p:cNvPr id="11" name="Slide Number Placeholder 10"/>
          <p:cNvSpPr>
            <a:spLocks noGrp="1"/>
          </p:cNvSpPr>
          <p:nvPr>
            <p:ph type="sldNum" sz="quarter" idx="12"/>
          </p:nvPr>
        </p:nvSpPr>
        <p:spPr/>
        <p:txBody>
          <a:bodyPr/>
          <a:lstStyle/>
          <a:p>
            <a:fld id="{82BAABBF-CE1E-8A4C-92D8-393D0291D808}" type="slidenum">
              <a:rPr lang="en-US" smtClean="0"/>
              <a:t>120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9364" y="579495"/>
            <a:ext cx="5486400" cy="36576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364" y="3638863"/>
            <a:ext cx="5486400" cy="3657600"/>
          </a:xfrm>
          <a:prstGeom prst="rect">
            <a:avLst/>
          </a:prstGeom>
        </p:spPr>
      </p:pic>
      <mc:AlternateContent xmlns:mc="http://schemas.openxmlformats.org/markup-compatibility/2006" xmlns:a14="http://schemas.microsoft.com/office/drawing/2010/main">
        <mc:Choice Requires="a14">
          <p:sp>
            <p:nvSpPr>
              <p:cNvPr id="12" name="Rectangle 11"/>
              <p:cNvSpPr/>
              <p:nvPr/>
            </p:nvSpPr>
            <p:spPr>
              <a:xfrm>
                <a:off x="7618424" y="1624491"/>
                <a:ext cx="2561855"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R</m:t>
                      </m:r>
                      <m:d>
                        <m:dPr>
                          <m:ctrlPr>
                            <a:rPr lang="en-US" sz="2400" i="1">
                              <a:latin typeface="Cambria Math" panose="02040503050406030204" pitchFamily="18" charset="0"/>
                            </a:rPr>
                          </m:ctrlPr>
                        </m:dPr>
                        <m:e>
                          <m:r>
                            <a:rPr lang="en-US" sz="2400" b="0" i="1" smtClean="0">
                              <a:latin typeface="Cambria Math" charset="0"/>
                            </a:rPr>
                            <m:t>𝑊</m:t>
                          </m:r>
                        </m:e>
                      </m:d>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𝑊</m:t>
                      </m:r>
                      <m:sSubSup>
                        <m:sSubSupPr>
                          <m:ctrlPr>
                            <a:rPr lang="en-US" sz="2400" b="0" i="1" smtClean="0">
                              <a:latin typeface="Cambria Math" panose="02040503050406030204" pitchFamily="18" charset="0"/>
                              <a:ea typeface="Cambria Math" charset="0"/>
                              <a:cs typeface="Cambria Math" charset="0"/>
                            </a:rPr>
                          </m:ctrlPr>
                        </m:sSubSupPr>
                        <m:e>
                          <m:r>
                            <a:rPr lang="en-US" sz="2400" b="0" i="1" smtClean="0">
                              <a:latin typeface="Cambria Math" charset="0"/>
                              <a:ea typeface="Cambria Math" charset="0"/>
                              <a:cs typeface="Cambria Math" charset="0"/>
                            </a:rPr>
                            <m:t>∥</m:t>
                          </m:r>
                        </m:e>
                        <m:sub>
                          <m:r>
                            <a:rPr lang="en-US" sz="2400" b="0" i="1" smtClean="0">
                              <a:latin typeface="Cambria Math" charset="0"/>
                              <a:ea typeface="Cambria Math" charset="0"/>
                              <a:cs typeface="Cambria Math" charset="0"/>
                            </a:rPr>
                            <m:t>2</m:t>
                          </m:r>
                        </m:sub>
                        <m:sup>
                          <m:r>
                            <a:rPr lang="en-US" sz="2400" b="0" i="1" smtClean="0">
                              <a:latin typeface="Cambria Math" charset="0"/>
                              <a:ea typeface="Cambria Math" charset="0"/>
                              <a:cs typeface="Cambria Math" charset="0"/>
                            </a:rPr>
                            <m:t>2</m:t>
                          </m:r>
                        </m:sup>
                      </m:sSubSup>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7618424" y="1624491"/>
                <a:ext cx="2561855" cy="783804"/>
              </a:xfrm>
              <a:prstGeom prst="rect">
                <a:avLst/>
              </a:prstGeom>
              <a:blipFill>
                <a:blip r:embed="rId5"/>
                <a:stretch>
                  <a:fillRect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798306" y="4683859"/>
                <a:ext cx="2554738"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a:latin typeface="Cambria Math" panose="02040503050406030204" pitchFamily="18" charset="0"/>
                        </a:rPr>
                        <m:t>R</m:t>
                      </m:r>
                      <m:d>
                        <m:dPr>
                          <m:ctrlPr>
                            <a:rPr lang="en-US" sz="2400" i="1">
                              <a:latin typeface="Cambria Math" panose="02040503050406030204" pitchFamily="18" charset="0"/>
                            </a:rPr>
                          </m:ctrlPr>
                        </m:dPr>
                        <m:e>
                          <m:r>
                            <a:rPr lang="en-US" sz="2400" b="0" i="1" smtClean="0">
                              <a:latin typeface="Cambria Math" charset="0"/>
                            </a:rPr>
                            <m:t>𝑊</m:t>
                          </m:r>
                        </m:e>
                      </m:d>
                      <m:r>
                        <a:rPr lang="en-US" sz="2400" i="1">
                          <a:latin typeface="Cambria Math" charset="0"/>
                        </a:rPr>
                        <m:t>=</m:t>
                      </m:r>
                      <m:f>
                        <m:fPr>
                          <m:ctrlPr>
                            <a:rPr lang="en-US" sz="2400" i="1">
                              <a:latin typeface="Cambria Math" panose="02040503050406030204" pitchFamily="18" charset="0"/>
                            </a:rPr>
                          </m:ctrlPr>
                        </m:fPr>
                        <m:num>
                          <m:r>
                            <a:rPr lang="en-US" sz="2400" i="1">
                              <a:latin typeface="Cambria Math" charset="0"/>
                            </a:rPr>
                            <m:t>1</m:t>
                          </m:r>
                        </m:num>
                        <m:den>
                          <m:r>
                            <a:rPr lang="en-US" sz="2400" i="1">
                              <a:latin typeface="Cambria Math" charset="0"/>
                            </a:rPr>
                            <m:t>2</m:t>
                          </m:r>
                        </m:den>
                      </m:f>
                      <m:r>
                        <a:rPr lang="en-US" sz="2400" b="0" i="1" smtClean="0">
                          <a:latin typeface="Cambria Math" charset="0"/>
                        </a:rPr>
                        <m:t>∥</m:t>
                      </m:r>
                      <m:r>
                        <a:rPr lang="en-US" sz="2400" b="0" i="1" smtClean="0">
                          <a:latin typeface="Cambria Math" charset="0"/>
                        </a:rPr>
                        <m:t>𝑊</m:t>
                      </m:r>
                      <m:sSub>
                        <m:sSubPr>
                          <m:ctrlPr>
                            <a:rPr lang="en-US" sz="2400" b="0" i="1" smtClean="0">
                              <a:latin typeface="Cambria Math" panose="02040503050406030204" pitchFamily="18" charset="0"/>
                            </a:rPr>
                          </m:ctrlPr>
                        </m:sSubPr>
                        <m:e>
                          <m:r>
                            <a:rPr lang="en-US" sz="2400" b="0" i="1" smtClean="0">
                              <a:latin typeface="Cambria Math" charset="0"/>
                            </a:rPr>
                            <m:t>∥</m:t>
                          </m:r>
                        </m:e>
                        <m:sub>
                          <m:r>
                            <a:rPr lang="en-US" sz="2400" b="0" i="1" smtClean="0">
                              <a:latin typeface="Cambria Math" charset="0"/>
                            </a:rPr>
                            <m:t>1</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7798306" y="4683859"/>
                <a:ext cx="2554738" cy="783804"/>
              </a:xfrm>
              <a:prstGeom prst="rect">
                <a:avLst/>
              </a:prstGeom>
              <a:blipFill>
                <a:blip r:embed="rId6"/>
                <a:stretch>
                  <a:fillRect b="-6349"/>
                </a:stretch>
              </a:blipFill>
            </p:spPr>
            <p:txBody>
              <a:bodyPr/>
              <a:lstStyle/>
              <a:p>
                <a:r>
                  <a:rPr lang="en-US">
                    <a:noFill/>
                  </a:rPr>
                  <a:t> </a:t>
                </a:r>
              </a:p>
            </p:txBody>
          </p:sp>
        </mc:Fallback>
      </mc:AlternateContent>
    </p:spTree>
    <p:extLst>
      <p:ext uri="{BB962C8B-B14F-4D97-AF65-F5344CB8AC3E}">
        <p14:creationId xmlns:p14="http://schemas.microsoft.com/office/powerpoint/2010/main" val="95439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0838F-18F2-F0A6-3071-537755875EC1}"/>
              </a:ext>
            </a:extLst>
          </p:cNvPr>
          <p:cNvSpPr>
            <a:spLocks noGrp="1"/>
          </p:cNvSpPr>
          <p:nvPr>
            <p:ph type="title"/>
          </p:nvPr>
        </p:nvSpPr>
        <p:spPr/>
        <p:txBody>
          <a:bodyPr/>
          <a:lstStyle/>
          <a:p>
            <a:r>
              <a:rPr lang="en-US" altLang="zh-CN" dirty="0"/>
              <a:t>Other</a:t>
            </a:r>
            <a:r>
              <a:rPr lang="zh-CN" altLang="en-US" dirty="0"/>
              <a:t> </a:t>
            </a:r>
            <a:r>
              <a:rPr lang="en-US" altLang="zh-CN" dirty="0"/>
              <a:t>Tricks</a:t>
            </a:r>
            <a:endParaRPr lang="en-US" dirty="0"/>
          </a:p>
        </p:txBody>
      </p:sp>
      <p:sp>
        <p:nvSpPr>
          <p:cNvPr id="3" name="Content Placeholder 2">
            <a:extLst>
              <a:ext uri="{FF2B5EF4-FFF2-40B4-BE49-F238E27FC236}">
                <a16:creationId xmlns:a16="http://schemas.microsoft.com/office/drawing/2014/main" id="{47C5CC0D-197C-1A84-A1C8-E563AA7DCAC9}"/>
              </a:ext>
            </a:extLst>
          </p:cNvPr>
          <p:cNvSpPr>
            <a:spLocks noGrp="1"/>
          </p:cNvSpPr>
          <p:nvPr>
            <p:ph idx="1"/>
          </p:nvPr>
        </p:nvSpPr>
        <p:spPr/>
        <p:txBody>
          <a:bodyPr/>
          <a:lstStyle/>
          <a:p>
            <a:r>
              <a:rPr lang="en-US" dirty="0"/>
              <a:t>There are many other tricks in doing regularization in NN</a:t>
            </a:r>
          </a:p>
          <a:p>
            <a:pPr lvl="1"/>
            <a:r>
              <a:rPr lang="en-US" dirty="0"/>
              <a:t>Early stopping</a:t>
            </a:r>
          </a:p>
          <a:p>
            <a:pPr lvl="1"/>
            <a:r>
              <a:rPr lang="en-US" dirty="0"/>
              <a:t>Dropout</a:t>
            </a:r>
          </a:p>
        </p:txBody>
      </p:sp>
      <p:sp>
        <p:nvSpPr>
          <p:cNvPr id="4" name="Slide Number Placeholder 3">
            <a:extLst>
              <a:ext uri="{FF2B5EF4-FFF2-40B4-BE49-F238E27FC236}">
                <a16:creationId xmlns:a16="http://schemas.microsoft.com/office/drawing/2014/main" id="{E83A11B1-A84D-AFF9-6B0A-D4B91EAD94D2}"/>
              </a:ext>
            </a:extLst>
          </p:cNvPr>
          <p:cNvSpPr>
            <a:spLocks noGrp="1"/>
          </p:cNvSpPr>
          <p:nvPr>
            <p:ph type="sldNum" sz="quarter" idx="12"/>
          </p:nvPr>
        </p:nvSpPr>
        <p:spPr/>
        <p:txBody>
          <a:bodyPr/>
          <a:lstStyle/>
          <a:p>
            <a:fld id="{F9913601-2E22-4589-A394-4D3650FFD697}" type="slidenum">
              <a:rPr lang="en-US" smtClean="0">
                <a:solidFill>
                  <a:prstClr val="black"/>
                </a:solidFill>
              </a:rPr>
              <a:pPr/>
              <a:t>121</a:t>
            </a:fld>
            <a:endParaRPr lang="en-US" dirty="0">
              <a:solidFill>
                <a:prstClr val="black"/>
              </a:solidFill>
            </a:endParaRPr>
          </a:p>
        </p:txBody>
      </p:sp>
      <p:pic>
        <p:nvPicPr>
          <p:cNvPr id="6" name="Graphic 5">
            <a:extLst>
              <a:ext uri="{FF2B5EF4-FFF2-40B4-BE49-F238E27FC236}">
                <a16:creationId xmlns:a16="http://schemas.microsoft.com/office/drawing/2014/main" id="{F1588450-9D1C-BC8E-462F-032C804280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8443" y="2720458"/>
            <a:ext cx="7875113" cy="3265672"/>
          </a:xfrm>
          <a:prstGeom prst="rect">
            <a:avLst/>
          </a:prstGeom>
        </p:spPr>
      </p:pic>
    </p:spTree>
    <p:extLst>
      <p:ext uri="{BB962C8B-B14F-4D97-AF65-F5344CB8AC3E}">
        <p14:creationId xmlns:p14="http://schemas.microsoft.com/office/powerpoint/2010/main" val="15927981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Neural Network</a:t>
            </a:r>
          </a:p>
        </p:txBody>
      </p:sp>
      <p:sp>
        <p:nvSpPr>
          <p:cNvPr id="3" name="Content Placeholder 2"/>
          <p:cNvSpPr>
            <a:spLocks noGrp="1"/>
          </p:cNvSpPr>
          <p:nvPr>
            <p:ph idx="1"/>
          </p:nvPr>
        </p:nvSpPr>
        <p:spPr/>
        <p:txBody>
          <a:bodyPr>
            <a:normAutofit fontScale="92500" lnSpcReduction="10000"/>
          </a:bodyPr>
          <a:lstStyle/>
          <a:p>
            <a:pPr>
              <a:lnSpc>
                <a:spcPct val="130000"/>
              </a:lnSpc>
            </a:pPr>
            <a:r>
              <a:rPr lang="en-US" dirty="0"/>
              <a:t>Introduction</a:t>
            </a:r>
          </a:p>
          <a:p>
            <a:pPr>
              <a:lnSpc>
                <a:spcPct val="130000"/>
              </a:lnSpc>
            </a:pPr>
            <a:r>
              <a:rPr lang="en-US" dirty="0"/>
              <a:t>Connection to Shallow Machine Learning Algorithms</a:t>
            </a:r>
          </a:p>
          <a:p>
            <a:pPr>
              <a:lnSpc>
                <a:spcPct val="130000"/>
              </a:lnSpc>
            </a:pPr>
            <a:r>
              <a:rPr lang="en-US" dirty="0"/>
              <a:t>Multi-Layer Feed-Forward Neural Network</a:t>
            </a:r>
          </a:p>
          <a:p>
            <a:pPr>
              <a:lnSpc>
                <a:spcPct val="130000"/>
              </a:lnSpc>
            </a:pPr>
            <a:r>
              <a:rPr lang="en-US" dirty="0"/>
              <a:t>Neural Network Design in General</a:t>
            </a:r>
          </a:p>
          <a:p>
            <a:pPr>
              <a:lnSpc>
                <a:spcPct val="130000"/>
              </a:lnSpc>
            </a:pPr>
            <a:r>
              <a:rPr lang="en-US" dirty="0"/>
              <a:t>Training A Neural Network</a:t>
            </a:r>
          </a:p>
          <a:p>
            <a:pPr>
              <a:lnSpc>
                <a:spcPct val="130000"/>
              </a:lnSpc>
            </a:pPr>
            <a:r>
              <a:rPr lang="en-US" dirty="0"/>
              <a:t>Other Practical Issues</a:t>
            </a:r>
          </a:p>
          <a:p>
            <a:pPr>
              <a:lnSpc>
                <a:spcPct val="130000"/>
              </a:lnSpc>
            </a:pPr>
            <a:r>
              <a:rPr lang="en-US" dirty="0"/>
              <a:t>*Deep Learning</a:t>
            </a:r>
          </a:p>
          <a:p>
            <a:pPr>
              <a:lnSpc>
                <a:spcPct val="130000"/>
              </a:lnSpc>
            </a:pPr>
            <a:r>
              <a:rPr lang="en-US" dirty="0"/>
              <a:t>Summary</a:t>
            </a:r>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122</a:t>
            </a:fld>
            <a:endParaRPr lang="en-US" dirty="0">
              <a:solidFill>
                <a:prstClr val="black"/>
              </a:solidFill>
            </a:endParaRPr>
          </a:p>
        </p:txBody>
      </p:sp>
      <p:sp>
        <p:nvSpPr>
          <p:cNvPr id="5" name="AutoShape 8"/>
          <p:cNvSpPr>
            <a:spLocks noChangeArrowheads="1"/>
          </p:cNvSpPr>
          <p:nvPr/>
        </p:nvSpPr>
        <p:spPr bwMode="auto">
          <a:xfrm rot="9803581">
            <a:off x="3700922" y="5173679"/>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32434678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Towards Deep Learning</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123</a:t>
            </a:fld>
            <a:endParaRPr lang="en-US" dirty="0">
              <a:solidFill>
                <a:prstClr val="black"/>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558" y="1092439"/>
            <a:ext cx="5604443" cy="33605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998" y="4453035"/>
            <a:ext cx="5946003" cy="2077290"/>
          </a:xfrm>
          <a:prstGeom prst="rect">
            <a:avLst/>
          </a:prstGeom>
        </p:spPr>
      </p:pic>
    </p:spTree>
    <p:extLst>
      <p:ext uri="{BB962C8B-B14F-4D97-AF65-F5344CB8AC3E}">
        <p14:creationId xmlns:p14="http://schemas.microsoft.com/office/powerpoint/2010/main" val="40261615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Deep NNs</a:t>
            </a:r>
          </a:p>
        </p:txBody>
      </p:sp>
      <p:sp>
        <p:nvSpPr>
          <p:cNvPr id="3" name="Content Placeholder 2"/>
          <p:cNvSpPr>
            <a:spLocks noGrp="1"/>
          </p:cNvSpPr>
          <p:nvPr>
            <p:ph idx="1"/>
          </p:nvPr>
        </p:nvSpPr>
        <p:spPr/>
        <p:txBody>
          <a:bodyPr/>
          <a:lstStyle/>
          <a:p>
            <a:r>
              <a:rPr lang="en-US" dirty="0"/>
              <a:t>Deep layers and parameter sharing</a:t>
            </a:r>
          </a:p>
          <a:p>
            <a:pPr lvl="1"/>
            <a:r>
              <a:rPr lang="en-US" dirty="0"/>
              <a:t>Convolutional Neural Network</a:t>
            </a:r>
          </a:p>
          <a:p>
            <a:pPr lvl="2"/>
            <a:r>
              <a:rPr lang="en-US" dirty="0"/>
              <a:t>Applications to: Images, NLP, Graph</a:t>
            </a:r>
          </a:p>
          <a:p>
            <a:pPr lvl="1"/>
            <a:r>
              <a:rPr lang="en-US" dirty="0"/>
              <a:t>Recurrent Neural Network</a:t>
            </a:r>
          </a:p>
          <a:p>
            <a:pPr lvl="2"/>
            <a:r>
              <a:rPr lang="en-US" dirty="0"/>
              <a:t>Applications to: Sequence data</a:t>
            </a:r>
          </a:p>
          <a:p>
            <a:pPr lvl="1"/>
            <a:r>
              <a:rPr lang="en-US" dirty="0"/>
              <a:t>Trans</a:t>
            </a:r>
            <a:r>
              <a:rPr lang="en-US" altLang="zh-CN" dirty="0"/>
              <a:t>formers</a:t>
            </a:r>
            <a:r>
              <a:rPr lang="zh-CN" altLang="en-US" dirty="0"/>
              <a:t> </a:t>
            </a:r>
            <a:r>
              <a:rPr lang="en-US" altLang="zh-CN" dirty="0"/>
              <a:t>(Neural</a:t>
            </a:r>
            <a:r>
              <a:rPr lang="zh-CN" altLang="en-US" dirty="0"/>
              <a:t> </a:t>
            </a:r>
            <a:r>
              <a:rPr lang="en-US" altLang="zh-CN" dirty="0"/>
              <a:t>Network</a:t>
            </a:r>
            <a:r>
              <a:rPr lang="zh-CN" altLang="en-US" dirty="0"/>
              <a:t> </a:t>
            </a:r>
            <a:r>
              <a:rPr lang="en-US" altLang="zh-CN" dirty="0"/>
              <a:t>with</a:t>
            </a:r>
            <a:r>
              <a:rPr lang="zh-CN" altLang="en-US" dirty="0"/>
              <a:t> </a:t>
            </a:r>
            <a:r>
              <a:rPr lang="en-US" altLang="zh-CN" dirty="0"/>
              <a:t>Attention)</a:t>
            </a:r>
            <a:endParaRPr lang="en-US" dirty="0"/>
          </a:p>
          <a:p>
            <a:pPr lvl="2"/>
            <a:r>
              <a:rPr lang="en-US" dirty="0"/>
              <a:t>Applications to:</a:t>
            </a:r>
            <a:r>
              <a:rPr lang="zh-CN" altLang="en-US" dirty="0"/>
              <a:t> </a:t>
            </a:r>
            <a:r>
              <a:rPr lang="en-US" altLang="zh-CN" dirty="0"/>
              <a:t>GPT</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124</a:t>
            </a:fld>
            <a:endParaRPr lang="en-US" dirty="0">
              <a:solidFill>
                <a:prstClr val="black"/>
              </a:solidFill>
            </a:endParaRPr>
          </a:p>
        </p:txBody>
      </p:sp>
    </p:spTree>
    <p:extLst>
      <p:ext uri="{BB962C8B-B14F-4D97-AF65-F5344CB8AC3E}">
        <p14:creationId xmlns:p14="http://schemas.microsoft.com/office/powerpoint/2010/main" val="26950811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a:t>
            </a:r>
          </a:p>
        </p:txBody>
      </p:sp>
      <p:sp>
        <p:nvSpPr>
          <p:cNvPr id="3" name="Content Placeholder 2"/>
          <p:cNvSpPr>
            <a:spLocks noGrp="1"/>
          </p:cNvSpPr>
          <p:nvPr>
            <p:ph idx="1"/>
          </p:nvPr>
        </p:nvSpPr>
        <p:spPr/>
        <p:txBody>
          <a:bodyPr/>
          <a:lstStyle/>
          <a:p>
            <a:r>
              <a:rPr lang="en-US" dirty="0"/>
              <a:t>The </a:t>
            </a:r>
            <a:r>
              <a:rPr lang="en-US" dirty="0" err="1"/>
              <a:t>LeNet</a:t>
            </a:r>
            <a:r>
              <a:rPr lang="en-US" dirty="0"/>
              <a:t> Architecture (By Yann </a:t>
            </a:r>
            <a:r>
              <a:rPr lang="en-US" dirty="0" err="1"/>
              <a:t>LeCun</a:t>
            </a:r>
            <a:r>
              <a:rPr lang="en-US" dirty="0"/>
              <a:t> et al.)</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125</a:t>
            </a:fld>
            <a:endParaRPr lang="en-US" dirty="0">
              <a:solidFill>
                <a:prstClr val="black"/>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957" y="2590801"/>
            <a:ext cx="9144000" cy="2180351"/>
          </a:xfrm>
          <a:prstGeom prst="rect">
            <a:avLst/>
          </a:prstGeom>
        </p:spPr>
      </p:pic>
      <p:sp>
        <p:nvSpPr>
          <p:cNvPr id="6" name="Rectangle 5"/>
          <p:cNvSpPr/>
          <p:nvPr/>
        </p:nvSpPr>
        <p:spPr>
          <a:xfrm>
            <a:off x="3657600" y="5105401"/>
            <a:ext cx="5334000" cy="646331"/>
          </a:xfrm>
          <a:prstGeom prst="rect">
            <a:avLst/>
          </a:prstGeom>
        </p:spPr>
        <p:txBody>
          <a:bodyPr wrap="square">
            <a:spAutoFit/>
          </a:bodyPr>
          <a:lstStyle/>
          <a:p>
            <a:r>
              <a:rPr lang="en-US" dirty="0"/>
              <a:t>Source: https://ujjwalkarn.me/2016/08/11/intuitive-explanation-convnets/</a:t>
            </a:r>
          </a:p>
        </p:txBody>
      </p:sp>
    </p:spTree>
    <p:extLst>
      <p:ext uri="{BB962C8B-B14F-4D97-AF65-F5344CB8AC3E}">
        <p14:creationId xmlns:p14="http://schemas.microsoft.com/office/powerpoint/2010/main" val="21263252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1" y="1046389"/>
            <a:ext cx="1612983" cy="1460575"/>
          </a:xfrm>
        </p:spPr>
      </p:pic>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126</a:t>
            </a:fld>
            <a:endParaRPr lang="en-US" dirty="0">
              <a:solidFill>
                <a:prstClr val="black"/>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373430"/>
            <a:ext cx="939848" cy="806491"/>
          </a:xfrm>
          <a:prstGeom prst="rect">
            <a:avLst/>
          </a:prstGeom>
        </p:spPr>
      </p:pic>
      <p:sp>
        <p:nvSpPr>
          <p:cNvPr id="7" name="TextBox 6"/>
          <p:cNvSpPr txBox="1"/>
          <p:nvPr/>
        </p:nvSpPr>
        <p:spPr>
          <a:xfrm flipH="1">
            <a:off x="4114801" y="2570390"/>
            <a:ext cx="919559" cy="369332"/>
          </a:xfrm>
          <a:prstGeom prst="rect">
            <a:avLst/>
          </a:prstGeom>
          <a:noFill/>
        </p:spPr>
        <p:txBody>
          <a:bodyPr wrap="square" rtlCol="0">
            <a:spAutoFit/>
          </a:bodyPr>
          <a:lstStyle/>
          <a:p>
            <a:r>
              <a:rPr lang="en-US" b="1" dirty="0"/>
              <a:t>Input</a:t>
            </a:r>
          </a:p>
        </p:txBody>
      </p:sp>
      <p:sp>
        <p:nvSpPr>
          <p:cNvPr id="8" name="TextBox 7"/>
          <p:cNvSpPr txBox="1"/>
          <p:nvPr/>
        </p:nvSpPr>
        <p:spPr>
          <a:xfrm flipH="1">
            <a:off x="6934201" y="2387124"/>
            <a:ext cx="919559" cy="369332"/>
          </a:xfrm>
          <a:prstGeom prst="rect">
            <a:avLst/>
          </a:prstGeom>
          <a:noFill/>
        </p:spPr>
        <p:txBody>
          <a:bodyPr wrap="square" rtlCol="0">
            <a:spAutoFit/>
          </a:bodyPr>
          <a:lstStyle/>
          <a:p>
            <a:r>
              <a:rPr lang="en-US" b="1" dirty="0"/>
              <a:t>Filter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204823"/>
            <a:ext cx="5010150" cy="3657600"/>
          </a:xfrm>
          <a:prstGeom prst="rect">
            <a:avLst/>
          </a:prstGeom>
        </p:spPr>
      </p:pic>
      <p:sp>
        <p:nvSpPr>
          <p:cNvPr id="12" name="TextBox 11"/>
          <p:cNvSpPr txBox="1"/>
          <p:nvPr/>
        </p:nvSpPr>
        <p:spPr>
          <a:xfrm flipH="1">
            <a:off x="2971800" y="2963661"/>
            <a:ext cx="5791199" cy="646331"/>
          </a:xfrm>
          <a:prstGeom prst="rect">
            <a:avLst/>
          </a:prstGeom>
          <a:noFill/>
        </p:spPr>
        <p:txBody>
          <a:bodyPr wrap="square" rtlCol="0">
            <a:spAutoFit/>
          </a:bodyPr>
          <a:lstStyle/>
          <a:p>
            <a:r>
              <a:rPr lang="en-US" b="1" dirty="0">
                <a:solidFill>
                  <a:srgbClr val="FF0000"/>
                </a:solidFill>
              </a:rPr>
              <a:t>Convolution operator: weighted sum where weights are from filter matrix</a:t>
            </a:r>
          </a:p>
        </p:txBody>
      </p:sp>
      <p:sp>
        <p:nvSpPr>
          <p:cNvPr id="14" name="TextBox 13"/>
          <p:cNvSpPr txBox="1"/>
          <p:nvPr/>
        </p:nvSpPr>
        <p:spPr>
          <a:xfrm>
            <a:off x="5812833" y="1600200"/>
            <a:ext cx="426719" cy="523220"/>
          </a:xfrm>
          <a:prstGeom prst="rect">
            <a:avLst/>
          </a:prstGeom>
          <a:noFill/>
        </p:spPr>
        <p:txBody>
          <a:bodyPr wrap="square" rtlCol="0">
            <a:spAutoFit/>
          </a:bodyPr>
          <a:lstStyle/>
          <a:p>
            <a:r>
              <a:rPr lang="en-US" sz="2800" b="1" dirty="0"/>
              <a:t>*</a:t>
            </a:r>
          </a:p>
        </p:txBody>
      </p:sp>
    </p:spTree>
    <p:extLst>
      <p:ext uri="{BB962C8B-B14F-4D97-AF65-F5344CB8AC3E}">
        <p14:creationId xmlns:p14="http://schemas.microsoft.com/office/powerpoint/2010/main" val="4874818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Effects of Different Filters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0" y="1143000"/>
            <a:ext cx="3429000" cy="5638568"/>
          </a:xfrm>
        </p:spPr>
      </p:pic>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127</a:t>
            </a:fld>
            <a:endParaRPr lang="en-US" dirty="0">
              <a:solidFill>
                <a:prstClr val="black"/>
              </a:solidFill>
            </a:endParaRPr>
          </a:p>
        </p:txBody>
      </p:sp>
      <p:sp>
        <p:nvSpPr>
          <p:cNvPr id="6" name="Rectangle 5"/>
          <p:cNvSpPr/>
          <p:nvPr/>
        </p:nvSpPr>
        <p:spPr>
          <a:xfrm>
            <a:off x="6161590" y="3315953"/>
            <a:ext cx="4572000" cy="923330"/>
          </a:xfrm>
          <a:prstGeom prst="rect">
            <a:avLst/>
          </a:prstGeom>
        </p:spPr>
        <p:txBody>
          <a:bodyPr>
            <a:spAutoFit/>
          </a:bodyPr>
          <a:lstStyle/>
          <a:p>
            <a:r>
              <a:rPr lang="en-US" dirty="0"/>
              <a:t>Source: https://en.wikipedia.org/wiki/Kernel_(image_processing)</a:t>
            </a:r>
          </a:p>
        </p:txBody>
      </p:sp>
    </p:spTree>
    <p:extLst>
      <p:ext uri="{BB962C8B-B14F-4D97-AF65-F5344CB8AC3E}">
        <p14:creationId xmlns:p14="http://schemas.microsoft.com/office/powerpoint/2010/main" val="13850203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Pooling</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6552" y="1078732"/>
            <a:ext cx="6258897" cy="5334000"/>
          </a:xfrm>
        </p:spPr>
      </p:pic>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128</a:t>
            </a:fld>
            <a:endParaRPr lang="en-US" dirty="0">
              <a:solidFill>
                <a:prstClr val="black"/>
              </a:solidFill>
            </a:endParaRPr>
          </a:p>
        </p:txBody>
      </p:sp>
      <p:sp>
        <p:nvSpPr>
          <p:cNvPr id="5" name="Rectangle 4"/>
          <p:cNvSpPr/>
          <p:nvPr/>
        </p:nvSpPr>
        <p:spPr>
          <a:xfrm>
            <a:off x="3276600" y="6228066"/>
            <a:ext cx="5562600" cy="369332"/>
          </a:xfrm>
          <a:prstGeom prst="rect">
            <a:avLst/>
          </a:prstGeom>
        </p:spPr>
        <p:txBody>
          <a:bodyPr wrap="square">
            <a:spAutoFit/>
          </a:bodyPr>
          <a:lstStyle/>
          <a:p>
            <a:r>
              <a:rPr lang="en-US" dirty="0"/>
              <a:t>Source: http://cs231n.github.io/convolutional-networks/</a:t>
            </a:r>
          </a:p>
        </p:txBody>
      </p:sp>
    </p:spTree>
    <p:extLst>
      <p:ext uri="{BB962C8B-B14F-4D97-AF65-F5344CB8AC3E}">
        <p14:creationId xmlns:p14="http://schemas.microsoft.com/office/powerpoint/2010/main" val="902725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a:t>
            </a:r>
          </a:p>
        </p:txBody>
      </p:sp>
      <p:sp>
        <p:nvSpPr>
          <p:cNvPr id="3" name="Content Placeholder 2"/>
          <p:cNvSpPr>
            <a:spLocks noGrp="1"/>
          </p:cNvSpPr>
          <p:nvPr>
            <p:ph idx="1"/>
          </p:nvPr>
        </p:nvSpPr>
        <p:spPr/>
        <p:txBody>
          <a:bodyPr/>
          <a:lstStyle/>
          <a:p>
            <a:r>
              <a:rPr lang="en-US" dirty="0"/>
              <a:t>Model sequential information</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129</a:t>
            </a:fld>
            <a:endParaRPr lang="en-US" dirty="0">
              <a:solidFill>
                <a:prstClr val="black"/>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676401"/>
            <a:ext cx="8534400" cy="342449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flipH="1">
                <a:off x="2023672" y="5235309"/>
                <a:ext cx="4191000"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𝑖𝑛𝑝𝑢𝑡</m:t>
                      </m:r>
                      <m:r>
                        <a:rPr lang="en-US" sz="2400" i="1">
                          <a:latin typeface="Cambria Math" panose="02040503050406030204" pitchFamily="18" charset="0"/>
                        </a:rPr>
                        <m:t> </m:t>
                      </m:r>
                      <m:r>
                        <a:rPr lang="en-US" sz="2400" i="1">
                          <a:latin typeface="Cambria Math" panose="02040503050406030204" pitchFamily="18" charset="0"/>
                        </a:rPr>
                        <m:t>𝑣𝑒𝑐𝑡𝑜𝑟</m:t>
                      </m:r>
                      <m:r>
                        <a:rPr lang="en-US" sz="2400" i="1">
                          <a:latin typeface="Cambria Math" panose="02040503050406030204" pitchFamily="18" charset="0"/>
                        </a:rPr>
                        <m:t> </m:t>
                      </m:r>
                      <m:r>
                        <a:rPr lang="en-US" sz="2400" i="1">
                          <a:latin typeface="Cambria Math" panose="02040503050406030204" pitchFamily="18" charset="0"/>
                        </a:rPr>
                        <m:t>𝑎𝑡</m:t>
                      </m:r>
                      <m:r>
                        <a:rPr lang="en-US" sz="2400" i="1">
                          <a:latin typeface="Cambria Math" panose="02040503050406030204" pitchFamily="18" charset="0"/>
                        </a:rPr>
                        <m:t> </m:t>
                      </m:r>
                      <m:r>
                        <a:rPr lang="en-US" sz="2400" i="1">
                          <a:latin typeface="Cambria Math" panose="02040503050406030204" pitchFamily="18" charset="0"/>
                        </a:rPr>
                        <m:t>𝑡𝑖𝑚𝑒</m:t>
                      </m:r>
                      <m:r>
                        <a:rPr lang="en-US" sz="2400" i="1">
                          <a:latin typeface="Cambria Math" panose="02040503050406030204" pitchFamily="18" charset="0"/>
                        </a:rPr>
                        <m:t> </m:t>
                      </m:r>
                      <m:r>
                        <a:rPr lang="en-US" sz="2400" i="1">
                          <a:latin typeface="Cambria Math" panose="02040503050406030204" pitchFamily="18" charset="0"/>
                        </a:rPr>
                        <m:t>𝑡</m:t>
                      </m:r>
                    </m:oMath>
                  </m:oMathPara>
                </a14:m>
                <a:endParaRPr lang="en-US" sz="2400" dirty="0"/>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h𝑖𝑑𝑑𝑒𝑛</m:t>
                      </m:r>
                      <m:r>
                        <a:rPr lang="en-US" sz="2400" i="1">
                          <a:latin typeface="Cambria Math" panose="02040503050406030204" pitchFamily="18" charset="0"/>
                        </a:rPr>
                        <m:t> </m:t>
                      </m:r>
                      <m:r>
                        <a:rPr lang="en-US" sz="2400" i="1">
                          <a:latin typeface="Cambria Math" panose="02040503050406030204" pitchFamily="18" charset="0"/>
                        </a:rPr>
                        <m:t>𝑠𝑡𝑎𝑡𝑒</m:t>
                      </m:r>
                      <m:r>
                        <a:rPr lang="en-US" sz="2400" i="1">
                          <a:latin typeface="Cambria Math" panose="02040503050406030204" pitchFamily="18" charset="0"/>
                        </a:rPr>
                        <m:t> </m:t>
                      </m:r>
                      <m:r>
                        <a:rPr lang="en-US" sz="2400" i="1">
                          <a:latin typeface="Cambria Math" panose="02040503050406030204" pitchFamily="18" charset="0"/>
                        </a:rPr>
                        <m:t>𝑎𝑡</m:t>
                      </m:r>
                      <m:r>
                        <a:rPr lang="en-US" sz="2400" i="1">
                          <a:latin typeface="Cambria Math" panose="02040503050406030204" pitchFamily="18" charset="0"/>
                        </a:rPr>
                        <m:t> </m:t>
                      </m:r>
                      <m:r>
                        <a:rPr lang="en-US" sz="2400" i="1">
                          <a:latin typeface="Cambria Math" panose="02040503050406030204" pitchFamily="18" charset="0"/>
                        </a:rPr>
                        <m:t>𝑡𝑖𝑚𝑒</m:t>
                      </m:r>
                      <m:r>
                        <a:rPr lang="en-US" sz="2400" i="1">
                          <a:latin typeface="Cambria Math" panose="02040503050406030204" pitchFamily="18" charset="0"/>
                        </a:rPr>
                        <m:t> </m:t>
                      </m:r>
                      <m:r>
                        <a:rPr lang="en-US" sz="2400" i="1">
                          <a:latin typeface="Cambria Math" panose="02040503050406030204" pitchFamily="18" charset="0"/>
                        </a:rPr>
                        <m:t>𝑡</m:t>
                      </m:r>
                    </m:oMath>
                  </m:oMathPara>
                </a14:m>
                <a:endParaRPr lang="en-US" sz="2400" dirty="0"/>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𝑜</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𝑜𝑢𝑡𝑝𝑢𝑡</m:t>
                      </m:r>
                      <m:r>
                        <a:rPr lang="en-US" sz="2400" i="1">
                          <a:latin typeface="Cambria Math" panose="02040503050406030204" pitchFamily="18" charset="0"/>
                        </a:rPr>
                        <m:t> </m:t>
                      </m:r>
                      <m:r>
                        <a:rPr lang="en-US" sz="2400" i="1">
                          <a:latin typeface="Cambria Math" panose="02040503050406030204" pitchFamily="18" charset="0"/>
                        </a:rPr>
                        <m:t>𝑣𝑒𝑐𝑡𝑜𝑟</m:t>
                      </m:r>
                      <m:r>
                        <a:rPr lang="en-US" sz="2400" i="1">
                          <a:latin typeface="Cambria Math" panose="02040503050406030204" pitchFamily="18" charset="0"/>
                        </a:rPr>
                        <m:t> </m:t>
                      </m:r>
                      <m:r>
                        <a:rPr lang="en-US" sz="2400" i="1">
                          <a:latin typeface="Cambria Math" panose="02040503050406030204" pitchFamily="18" charset="0"/>
                        </a:rPr>
                        <m:t>𝑎𝑡</m:t>
                      </m:r>
                      <m:r>
                        <a:rPr lang="en-US" sz="2400" i="1">
                          <a:latin typeface="Cambria Math" panose="02040503050406030204" pitchFamily="18" charset="0"/>
                        </a:rPr>
                        <m:t> </m:t>
                      </m:r>
                      <m:r>
                        <a:rPr lang="en-US" sz="2400" i="1">
                          <a:latin typeface="Cambria Math" panose="02040503050406030204" pitchFamily="18" charset="0"/>
                        </a:rPr>
                        <m:t>𝑡𝑖𝑚𝑒</m:t>
                      </m:r>
                      <m:r>
                        <a:rPr lang="en-US" sz="2400" i="1">
                          <a:latin typeface="Cambria Math" panose="02040503050406030204" pitchFamily="18" charset="0"/>
                        </a:rPr>
                        <m:t> </m:t>
                      </m:r>
                      <m:r>
                        <a:rPr lang="en-US" sz="2400" i="1">
                          <a:latin typeface="Cambria Math" panose="02040503050406030204" pitchFamily="18" charset="0"/>
                        </a:rPr>
                        <m:t>𝑡</m:t>
                      </m:r>
                    </m:oMath>
                  </m:oMathPara>
                </a14:m>
                <a:endParaRPr lang="en-US" sz="2400" dirty="0"/>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a:off x="2023672" y="5235309"/>
                <a:ext cx="4191000" cy="147732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flipH="1">
                <a:off x="6019800" y="5525773"/>
                <a:ext cx="419100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𝑊</m:t>
                          </m:r>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𝑈</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e>
                      </m:d>
                    </m:oMath>
                  </m:oMathPara>
                </a14:m>
                <a:endParaRPr lang="en-US"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𝑜</m:t>
                          </m:r>
                        </m:e>
                        <m:sub>
                          <m:r>
                            <a:rPr lang="en-US" sz="2400" i="1">
                              <a:latin typeface="Cambria Math" panose="02040503050406030204" pitchFamily="18" charset="0"/>
                            </a:rPr>
                            <m:t>𝑡</m:t>
                          </m:r>
                        </m:sub>
                      </m:sSub>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𝑉𝑠</m:t>
                          </m:r>
                        </m:e>
                        <m:sub>
                          <m:r>
                            <a:rPr lang="en-US" sz="2400" i="1">
                              <a:latin typeface="Cambria Math" panose="02040503050406030204" pitchFamily="18" charset="0"/>
                            </a:rPr>
                            <m:t>𝑡</m:t>
                          </m:r>
                        </m:sub>
                      </m:sSub>
                      <m:r>
                        <a:rPr lang="en-US" sz="2400" i="1">
                          <a:latin typeface="Cambria Math" panose="02040503050406030204" pitchFamily="18" charset="0"/>
                        </a:rPr>
                        <m:t>)</m:t>
                      </m:r>
                    </m:oMath>
                  </m:oMathPara>
                </a14:m>
                <a:endParaRPr lang="en-US" i="1" dirty="0"/>
              </a:p>
            </p:txBody>
          </p:sp>
        </mc:Choice>
        <mc:Fallback xmlns="">
          <p:sp>
            <p:nvSpPr>
              <p:cNvPr id="7" name="TextBox 6"/>
              <p:cNvSpPr txBox="1">
                <a:spLocks noRot="1" noChangeAspect="1" noMove="1" noResize="1" noEditPoints="1" noAdjustHandles="1" noChangeArrowheads="1" noChangeShapeType="1" noTextEdit="1"/>
              </p:cNvSpPr>
              <p:nvPr/>
            </p:nvSpPr>
            <p:spPr>
              <a:xfrm flipH="1">
                <a:off x="6019800" y="5525773"/>
                <a:ext cx="4191000" cy="830997"/>
              </a:xfrm>
              <a:prstGeom prst="rect">
                <a:avLst/>
              </a:prstGeom>
              <a:blipFill>
                <a:blip r:embed="rId5"/>
                <a:stretch>
                  <a:fillRect b="-8759"/>
                </a:stretch>
              </a:blipFill>
            </p:spPr>
            <p:txBody>
              <a:bodyPr/>
              <a:lstStyle/>
              <a:p>
                <a:r>
                  <a:rPr lang="en-US">
                    <a:noFill/>
                  </a:rPr>
                  <a:t> </a:t>
                </a:r>
              </a:p>
            </p:txBody>
          </p:sp>
        </mc:Fallback>
      </mc:AlternateContent>
    </p:spTree>
    <p:extLst>
      <p:ext uri="{BB962C8B-B14F-4D97-AF65-F5344CB8AC3E}">
        <p14:creationId xmlns:p14="http://schemas.microsoft.com/office/powerpoint/2010/main" val="680180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Trends</a:t>
            </a:r>
          </a:p>
        </p:txBody>
      </p:sp>
      <p:sp>
        <p:nvSpPr>
          <p:cNvPr id="4" name="Slide Number Placeholder 3"/>
          <p:cNvSpPr>
            <a:spLocks noGrp="1"/>
          </p:cNvSpPr>
          <p:nvPr>
            <p:ph type="sldNum" sz="quarter" idx="12"/>
          </p:nvPr>
        </p:nvSpPr>
        <p:spPr/>
        <p:txBody>
          <a:bodyPr/>
          <a:lstStyle/>
          <a:p>
            <a:fld id="{74FD6AAA-7C75-FB4B-8EA1-06B22787237D}" type="slidenum">
              <a:rPr lang="en-US" smtClean="0"/>
              <a:t>13</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of Machine Translation</a:t>
            </a:r>
          </a:p>
        </p:txBody>
      </p:sp>
      <p:sp>
        <p:nvSpPr>
          <p:cNvPr id="3" name="Content Placeholder 2"/>
          <p:cNvSpPr>
            <a:spLocks noGrp="1"/>
          </p:cNvSpPr>
          <p:nvPr>
            <p:ph idx="1"/>
          </p:nvPr>
        </p:nvSpPr>
        <p:spPr>
          <a:xfrm>
            <a:off x="1905000" y="992188"/>
            <a:ext cx="8229600" cy="5334000"/>
          </a:xfrm>
        </p:spPr>
        <p:txBody>
          <a:bodyPr/>
          <a:lstStyle/>
          <a:p>
            <a:r>
              <a:rPr lang="en-US" dirty="0"/>
              <a:t>Seq2Seq model</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130</a:t>
            </a:fld>
            <a:endParaRPr lang="en-US" dirty="0">
              <a:solidFill>
                <a:prstClr val="black"/>
              </a:solidFill>
            </a:endParaRPr>
          </a:p>
        </p:txBody>
      </p:sp>
      <p:pic>
        <p:nvPicPr>
          <p:cNvPr id="5" name="Picture 4"/>
          <p:cNvPicPr>
            <a:picLocks noChangeAspect="1"/>
          </p:cNvPicPr>
          <p:nvPr/>
        </p:nvPicPr>
        <p:blipFill>
          <a:blip r:embed="rId2"/>
          <a:stretch>
            <a:fillRect/>
          </a:stretch>
        </p:blipFill>
        <p:spPr>
          <a:xfrm>
            <a:off x="1697276" y="1600201"/>
            <a:ext cx="8742125" cy="3194869"/>
          </a:xfrm>
          <a:prstGeom prst="rect">
            <a:avLst/>
          </a:prstGeom>
        </p:spPr>
      </p:pic>
    </p:spTree>
    <p:extLst>
      <p:ext uri="{BB962C8B-B14F-4D97-AF65-F5344CB8AC3E}">
        <p14:creationId xmlns:p14="http://schemas.microsoft.com/office/powerpoint/2010/main" val="16304345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837FE-4DF0-4A12-BAB6-D54D99FFA37B}"/>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BB7CBE9D-ED3C-44CC-AD96-4AD1B7F571F9}"/>
              </a:ext>
            </a:extLst>
          </p:cNvPr>
          <p:cNvSpPr>
            <a:spLocks noGrp="1"/>
          </p:cNvSpPr>
          <p:nvPr>
            <p:ph idx="1"/>
          </p:nvPr>
        </p:nvSpPr>
        <p:spPr/>
        <p:txBody>
          <a:bodyPr/>
          <a:lstStyle/>
          <a:p>
            <a:r>
              <a:rPr lang="en-US" dirty="0"/>
              <a:t>Define architecture</a:t>
            </a:r>
          </a:p>
          <a:p>
            <a:r>
              <a:rPr lang="en-US" dirty="0"/>
              <a:t>Define loss</a:t>
            </a:r>
          </a:p>
          <a:p>
            <a:r>
              <a:rPr lang="en-US" dirty="0"/>
              <a:t>Training</a:t>
            </a:r>
          </a:p>
          <a:p>
            <a:pPr lvl="1"/>
            <a:r>
              <a:rPr lang="en-US" dirty="0"/>
              <a:t>Define optimizer</a:t>
            </a:r>
          </a:p>
          <a:p>
            <a:pPr lvl="1"/>
            <a:r>
              <a:rPr lang="en-US" dirty="0"/>
              <a:t>Define training schedule</a:t>
            </a:r>
          </a:p>
          <a:p>
            <a:pPr lvl="1"/>
            <a:r>
              <a:rPr lang="en-US" dirty="0"/>
              <a:t>Hyper parameter tuning</a:t>
            </a:r>
          </a:p>
          <a:p>
            <a:pPr lvl="1"/>
            <a:r>
              <a:rPr lang="en-US" dirty="0"/>
              <a:t>…</a:t>
            </a:r>
          </a:p>
          <a:p>
            <a:r>
              <a:rPr lang="en-US" dirty="0"/>
              <a:t>Test</a:t>
            </a:r>
          </a:p>
        </p:txBody>
      </p:sp>
      <p:sp>
        <p:nvSpPr>
          <p:cNvPr id="4" name="Slide Number Placeholder 3">
            <a:extLst>
              <a:ext uri="{FF2B5EF4-FFF2-40B4-BE49-F238E27FC236}">
                <a16:creationId xmlns:a16="http://schemas.microsoft.com/office/drawing/2014/main" id="{33E7B582-F72E-419F-B8AE-2D06FA45FE70}"/>
              </a:ext>
            </a:extLst>
          </p:cNvPr>
          <p:cNvSpPr>
            <a:spLocks noGrp="1"/>
          </p:cNvSpPr>
          <p:nvPr>
            <p:ph type="sldNum" sz="quarter" idx="12"/>
          </p:nvPr>
        </p:nvSpPr>
        <p:spPr/>
        <p:txBody>
          <a:bodyPr/>
          <a:lstStyle/>
          <a:p>
            <a:fld id="{F9913601-2E22-4589-A394-4D3650FFD697}" type="slidenum">
              <a:rPr lang="en-US" smtClean="0">
                <a:solidFill>
                  <a:prstClr val="black"/>
                </a:solidFill>
              </a:rPr>
              <a:pPr/>
              <a:t>131</a:t>
            </a:fld>
            <a:endParaRPr lang="en-US" dirty="0">
              <a:solidFill>
                <a:prstClr val="black"/>
              </a:solidFill>
            </a:endParaRPr>
          </a:p>
        </p:txBody>
      </p:sp>
    </p:spTree>
    <p:extLst>
      <p:ext uri="{BB962C8B-B14F-4D97-AF65-F5344CB8AC3E}">
        <p14:creationId xmlns:p14="http://schemas.microsoft.com/office/powerpoint/2010/main" val="4782857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1894137" y="776510"/>
            <a:ext cx="8520600" cy="572700"/>
          </a:xfrm>
          <a:prstGeom prst="rect">
            <a:avLst/>
          </a:prstGeom>
        </p:spPr>
        <p:txBody>
          <a:bodyPr spcFirstLastPara="1" vert="horz" wrap="square" lIns="91425" tIns="91425" rIns="91425" bIns="91425" rtlCol="0" anchor="t" anchorCtr="0">
            <a:normAutofit fontScale="90000"/>
          </a:bodyPr>
          <a:lstStyle/>
          <a:p>
            <a:r>
              <a:rPr lang="en" dirty="0"/>
              <a:t>Build a</a:t>
            </a:r>
            <a:r>
              <a:rPr lang="en-US" altLang="zh-CN" dirty="0"/>
              <a:t>n</a:t>
            </a:r>
            <a:r>
              <a:rPr lang="en" dirty="0"/>
              <a:t> MLP with </a:t>
            </a:r>
            <a:r>
              <a:rPr lang="en" dirty="0" err="1"/>
              <a:t>Py</a:t>
            </a:r>
            <a:r>
              <a:rPr lang="en-US" altLang="zh-CN" dirty="0"/>
              <a:t>T</a:t>
            </a:r>
            <a:r>
              <a:rPr lang="en" dirty="0" err="1"/>
              <a:t>orch</a:t>
            </a:r>
            <a:endParaRPr dirty="0"/>
          </a:p>
        </p:txBody>
      </p:sp>
      <p:sp>
        <p:nvSpPr>
          <p:cNvPr id="55" name="Google Shape;55;p13"/>
          <p:cNvSpPr/>
          <p:nvPr/>
        </p:nvSpPr>
        <p:spPr>
          <a:xfrm>
            <a:off x="1956600" y="2629175"/>
            <a:ext cx="362700" cy="2085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 name="Google Shape;56;p13"/>
          <p:cNvSpPr/>
          <p:nvPr/>
        </p:nvSpPr>
        <p:spPr>
          <a:xfrm>
            <a:off x="2773550" y="1874975"/>
            <a:ext cx="362700" cy="35943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 name="Google Shape;57;p13"/>
          <p:cNvSpPr/>
          <p:nvPr/>
        </p:nvSpPr>
        <p:spPr>
          <a:xfrm>
            <a:off x="3621700" y="3116967"/>
            <a:ext cx="362700" cy="11103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 name="Google Shape;58;p13"/>
          <p:cNvSpPr/>
          <p:nvPr/>
        </p:nvSpPr>
        <p:spPr>
          <a:xfrm rot="-5400000">
            <a:off x="758000" y="3436850"/>
            <a:ext cx="3567000" cy="432900"/>
          </a:xfrm>
          <a:prstGeom prst="trapezoid">
            <a:avLst>
              <a:gd name="adj" fmla="val 14410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 name="Google Shape;59;p13"/>
          <p:cNvSpPr/>
          <p:nvPr/>
        </p:nvSpPr>
        <p:spPr>
          <a:xfrm rot="5399422">
            <a:off x="1610439" y="3430313"/>
            <a:ext cx="3567000" cy="483600"/>
          </a:xfrm>
          <a:prstGeom prst="trapezoid">
            <a:avLst>
              <a:gd name="adj" fmla="val 255529"/>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0" name="Google Shape;60;p13"/>
          <p:cNvSpPr txBox="1"/>
          <p:nvPr/>
        </p:nvSpPr>
        <p:spPr>
          <a:xfrm>
            <a:off x="1767600" y="4715077"/>
            <a:ext cx="740700" cy="738633"/>
          </a:xfrm>
          <a:prstGeom prst="rect">
            <a:avLst/>
          </a:prstGeom>
          <a:noFill/>
          <a:ln>
            <a:noFill/>
          </a:ln>
        </p:spPr>
        <p:txBody>
          <a:bodyPr spcFirstLastPara="1" wrap="square" lIns="91425" tIns="91425" rIns="91425" bIns="91425" anchor="t" anchorCtr="0">
            <a:spAutoFit/>
          </a:bodyPr>
          <a:lstStyle/>
          <a:p>
            <a:pPr algn="ctr"/>
            <a:r>
              <a:rPr lang="en"/>
              <a:t>Input</a:t>
            </a:r>
            <a:endParaRPr/>
          </a:p>
          <a:p>
            <a:pPr algn="ctr"/>
            <a:r>
              <a:rPr lang="en"/>
              <a:t>100</a:t>
            </a:r>
            <a:endParaRPr/>
          </a:p>
        </p:txBody>
      </p:sp>
      <p:sp>
        <p:nvSpPr>
          <p:cNvPr id="61" name="Google Shape;61;p13"/>
          <p:cNvSpPr txBox="1"/>
          <p:nvPr/>
        </p:nvSpPr>
        <p:spPr>
          <a:xfrm>
            <a:off x="2238950" y="5469277"/>
            <a:ext cx="1463100" cy="738633"/>
          </a:xfrm>
          <a:prstGeom prst="rect">
            <a:avLst/>
          </a:prstGeom>
          <a:noFill/>
          <a:ln>
            <a:noFill/>
          </a:ln>
        </p:spPr>
        <p:txBody>
          <a:bodyPr spcFirstLastPara="1" wrap="square" lIns="91425" tIns="91425" rIns="91425" bIns="91425" anchor="t" anchorCtr="0">
            <a:spAutoFit/>
          </a:bodyPr>
          <a:lstStyle/>
          <a:p>
            <a:pPr algn="ctr"/>
            <a:r>
              <a:rPr lang="en"/>
              <a:t>Hidden layer</a:t>
            </a:r>
            <a:endParaRPr/>
          </a:p>
          <a:p>
            <a:pPr algn="ctr"/>
            <a:r>
              <a:rPr lang="en"/>
              <a:t>200</a:t>
            </a:r>
            <a:endParaRPr/>
          </a:p>
        </p:txBody>
      </p:sp>
      <p:sp>
        <p:nvSpPr>
          <p:cNvPr id="62" name="Google Shape;62;p13"/>
          <p:cNvSpPr txBox="1"/>
          <p:nvPr/>
        </p:nvSpPr>
        <p:spPr>
          <a:xfrm>
            <a:off x="3177600" y="4227277"/>
            <a:ext cx="1463100" cy="738633"/>
          </a:xfrm>
          <a:prstGeom prst="rect">
            <a:avLst/>
          </a:prstGeom>
          <a:noFill/>
          <a:ln>
            <a:noFill/>
          </a:ln>
        </p:spPr>
        <p:txBody>
          <a:bodyPr spcFirstLastPara="1" wrap="square" lIns="91425" tIns="91425" rIns="91425" bIns="91425" anchor="t" anchorCtr="0">
            <a:spAutoFit/>
          </a:bodyPr>
          <a:lstStyle/>
          <a:p>
            <a:pPr algn="ctr"/>
            <a:r>
              <a:rPr lang="en"/>
              <a:t>Output</a:t>
            </a:r>
            <a:endParaRPr/>
          </a:p>
          <a:p>
            <a:pPr algn="ctr"/>
            <a:r>
              <a:rPr lang="en"/>
              <a:t>10</a:t>
            </a:r>
            <a:endParaRPr/>
          </a:p>
        </p:txBody>
      </p:sp>
      <p:pic>
        <p:nvPicPr>
          <p:cNvPr id="63" name="Google Shape;63;p13"/>
          <p:cNvPicPr preferRelativeResize="0"/>
          <p:nvPr/>
        </p:nvPicPr>
        <p:blipFill>
          <a:blip r:embed="rId3">
            <a:alphaModFix/>
          </a:blip>
          <a:stretch>
            <a:fillRect/>
          </a:stretch>
        </p:blipFill>
        <p:spPr>
          <a:xfrm>
            <a:off x="4793099" y="1888627"/>
            <a:ext cx="6700695" cy="4192863"/>
          </a:xfrm>
          <a:prstGeom prst="rect">
            <a:avLst/>
          </a:prstGeom>
          <a:noFill/>
          <a:ln>
            <a:noFill/>
          </a:ln>
        </p:spPr>
      </p:pic>
    </p:spTree>
    <p:extLst>
      <p:ext uri="{BB962C8B-B14F-4D97-AF65-F5344CB8AC3E}">
        <p14:creationId xmlns:p14="http://schemas.microsoft.com/office/powerpoint/2010/main" val="4406142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835700" y="685800"/>
            <a:ext cx="8520600" cy="572700"/>
          </a:xfrm>
          <a:prstGeom prst="rect">
            <a:avLst/>
          </a:prstGeom>
        </p:spPr>
        <p:txBody>
          <a:bodyPr spcFirstLastPara="1" vert="horz" wrap="square" lIns="91425" tIns="91425" rIns="91425" bIns="91425" rtlCol="0" anchor="t" anchorCtr="0">
            <a:normAutofit fontScale="90000"/>
          </a:bodyPr>
          <a:lstStyle/>
          <a:p>
            <a:r>
              <a:rPr lang="en" dirty="0"/>
              <a:t>Build a CNN with </a:t>
            </a:r>
            <a:r>
              <a:rPr lang="en" dirty="0" err="1"/>
              <a:t>Py</a:t>
            </a:r>
            <a:r>
              <a:rPr lang="en-US" altLang="zh-CN" dirty="0"/>
              <a:t>T</a:t>
            </a:r>
            <a:r>
              <a:rPr lang="en" dirty="0" err="1"/>
              <a:t>orch</a:t>
            </a:r>
            <a:endParaRPr dirty="0"/>
          </a:p>
        </p:txBody>
      </p:sp>
      <p:pic>
        <p:nvPicPr>
          <p:cNvPr id="70" name="Google Shape;70;p14"/>
          <p:cNvPicPr preferRelativeResize="0"/>
          <p:nvPr/>
        </p:nvPicPr>
        <p:blipFill>
          <a:blip r:embed="rId3">
            <a:alphaModFix/>
          </a:blip>
          <a:stretch>
            <a:fillRect/>
          </a:stretch>
        </p:blipFill>
        <p:spPr>
          <a:xfrm>
            <a:off x="2855016" y="1856094"/>
            <a:ext cx="6809979" cy="4736091"/>
          </a:xfrm>
          <a:prstGeom prst="rect">
            <a:avLst/>
          </a:prstGeom>
          <a:noFill/>
          <a:ln>
            <a:noFill/>
          </a:ln>
        </p:spPr>
      </p:pic>
    </p:spTree>
    <p:extLst>
      <p:ext uri="{BB962C8B-B14F-4D97-AF65-F5344CB8AC3E}">
        <p14:creationId xmlns:p14="http://schemas.microsoft.com/office/powerpoint/2010/main" val="7067135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1835700" y="1090525"/>
            <a:ext cx="8520600" cy="572700"/>
          </a:xfrm>
          <a:prstGeom prst="rect">
            <a:avLst/>
          </a:prstGeom>
        </p:spPr>
        <p:txBody>
          <a:bodyPr spcFirstLastPara="1" vert="horz" wrap="square" lIns="91425" tIns="91425" rIns="91425" bIns="91425" rtlCol="0" anchor="t" anchorCtr="0">
            <a:normAutofit fontScale="90000"/>
          </a:bodyPr>
          <a:lstStyle/>
          <a:p>
            <a:r>
              <a:rPr lang="en" dirty="0"/>
              <a:t>Build a CNN with </a:t>
            </a:r>
            <a:r>
              <a:rPr lang="en" dirty="0" err="1"/>
              <a:t>Pytorch</a:t>
            </a:r>
            <a:endParaRPr dirty="0"/>
          </a:p>
        </p:txBody>
      </p:sp>
      <p:sp>
        <p:nvSpPr>
          <p:cNvPr id="76" name="Google Shape;76;p15"/>
          <p:cNvSpPr txBox="1">
            <a:spLocks noGrp="1"/>
          </p:cNvSpPr>
          <p:nvPr>
            <p:ph type="body" idx="1"/>
          </p:nvPr>
        </p:nvSpPr>
        <p:spPr>
          <a:xfrm>
            <a:off x="1835700" y="2009725"/>
            <a:ext cx="8520600" cy="3416400"/>
          </a:xfrm>
          <a:prstGeom prst="rect">
            <a:avLst/>
          </a:prstGeom>
        </p:spPr>
        <p:txBody>
          <a:bodyPr spcFirstLastPara="1" vert="horz" wrap="square" lIns="91425" tIns="91425" rIns="91425" bIns="91425" rtlCol="0" anchor="t" anchorCtr="0">
            <a:normAutofit/>
          </a:bodyPr>
          <a:lstStyle/>
          <a:p>
            <a:pPr marL="0" indent="0">
              <a:spcAft>
                <a:spcPts val="1200"/>
              </a:spcAft>
              <a:buNone/>
            </a:pPr>
            <a:endParaRPr/>
          </a:p>
        </p:txBody>
      </p:sp>
      <p:pic>
        <p:nvPicPr>
          <p:cNvPr id="77" name="Google Shape;77;p15"/>
          <p:cNvPicPr preferRelativeResize="0"/>
          <p:nvPr/>
        </p:nvPicPr>
        <p:blipFill>
          <a:blip r:embed="rId3">
            <a:alphaModFix/>
          </a:blip>
          <a:stretch>
            <a:fillRect/>
          </a:stretch>
        </p:blipFill>
        <p:spPr>
          <a:xfrm>
            <a:off x="1835702" y="2090400"/>
            <a:ext cx="8624675" cy="2895650"/>
          </a:xfrm>
          <a:prstGeom prst="rect">
            <a:avLst/>
          </a:prstGeom>
          <a:noFill/>
          <a:ln>
            <a:noFill/>
          </a:ln>
        </p:spPr>
      </p:pic>
    </p:spTree>
    <p:extLst>
      <p:ext uri="{BB962C8B-B14F-4D97-AF65-F5344CB8AC3E}">
        <p14:creationId xmlns:p14="http://schemas.microsoft.com/office/powerpoint/2010/main" val="15984111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4732226" y="1652227"/>
            <a:ext cx="5935774" cy="4080325"/>
          </a:xfrm>
          <a:prstGeom prst="rect">
            <a:avLst/>
          </a:prstGeom>
          <a:noFill/>
          <a:ln>
            <a:noFill/>
          </a:ln>
        </p:spPr>
      </p:pic>
      <p:sp>
        <p:nvSpPr>
          <p:cNvPr id="83" name="Google Shape;83;p16"/>
          <p:cNvSpPr txBox="1">
            <a:spLocks noGrp="1"/>
          </p:cNvSpPr>
          <p:nvPr>
            <p:ph type="title"/>
          </p:nvPr>
        </p:nvSpPr>
        <p:spPr>
          <a:xfrm>
            <a:off x="1917475" y="616922"/>
            <a:ext cx="8520600" cy="572700"/>
          </a:xfrm>
          <a:prstGeom prst="rect">
            <a:avLst/>
          </a:prstGeom>
        </p:spPr>
        <p:txBody>
          <a:bodyPr spcFirstLastPara="1" vert="horz" wrap="square" lIns="91425" tIns="91425" rIns="91425" bIns="91425" rtlCol="0" anchor="t" anchorCtr="0">
            <a:normAutofit fontScale="90000"/>
          </a:bodyPr>
          <a:lstStyle/>
          <a:p>
            <a:r>
              <a:rPr lang="en" dirty="0"/>
              <a:t>Train the Neural Network</a:t>
            </a:r>
            <a:endParaRPr dirty="0"/>
          </a:p>
        </p:txBody>
      </p:sp>
      <p:cxnSp>
        <p:nvCxnSpPr>
          <p:cNvPr id="84" name="Google Shape;84;p16"/>
          <p:cNvCxnSpPr/>
          <p:nvPr/>
        </p:nvCxnSpPr>
        <p:spPr>
          <a:xfrm>
            <a:off x="3307450" y="4242800"/>
            <a:ext cx="2881800" cy="930000"/>
          </a:xfrm>
          <a:prstGeom prst="straightConnector1">
            <a:avLst/>
          </a:prstGeom>
          <a:noFill/>
          <a:ln w="9525" cap="flat" cmpd="sng">
            <a:solidFill>
              <a:schemeClr val="dk2"/>
            </a:solidFill>
            <a:prstDash val="solid"/>
            <a:round/>
            <a:headEnd type="none" w="med" len="med"/>
            <a:tailEnd type="triangle" w="med" len="med"/>
          </a:ln>
        </p:spPr>
      </p:cxnSp>
      <p:sp>
        <p:nvSpPr>
          <p:cNvPr id="85" name="Google Shape;85;p16"/>
          <p:cNvSpPr txBox="1"/>
          <p:nvPr/>
        </p:nvSpPr>
        <p:spPr>
          <a:xfrm>
            <a:off x="1747200" y="3806300"/>
            <a:ext cx="2705400" cy="738900"/>
          </a:xfrm>
          <a:prstGeom prst="rect">
            <a:avLst/>
          </a:prstGeom>
          <a:noFill/>
          <a:ln>
            <a:noFill/>
          </a:ln>
        </p:spPr>
        <p:txBody>
          <a:bodyPr spcFirstLastPara="1" wrap="square" lIns="91425" tIns="91425" rIns="91425" bIns="91425" anchor="t" anchorCtr="0">
            <a:spAutoFit/>
          </a:bodyPr>
          <a:lstStyle/>
          <a:p>
            <a:r>
              <a:rPr lang="en"/>
              <a:t>Zero out the previous gradients</a:t>
            </a:r>
            <a:endParaRPr/>
          </a:p>
        </p:txBody>
      </p:sp>
      <p:sp>
        <p:nvSpPr>
          <p:cNvPr id="86" name="Google Shape;86;p16"/>
          <p:cNvSpPr txBox="1"/>
          <p:nvPr/>
        </p:nvSpPr>
        <p:spPr>
          <a:xfrm>
            <a:off x="1769850" y="4561100"/>
            <a:ext cx="2660100" cy="738900"/>
          </a:xfrm>
          <a:prstGeom prst="rect">
            <a:avLst/>
          </a:prstGeom>
          <a:noFill/>
          <a:ln>
            <a:noFill/>
          </a:ln>
        </p:spPr>
        <p:txBody>
          <a:bodyPr spcFirstLastPara="1" wrap="square" lIns="91425" tIns="91425" rIns="91425" bIns="91425" anchor="t" anchorCtr="0">
            <a:spAutoFit/>
          </a:bodyPr>
          <a:lstStyle/>
          <a:p>
            <a:r>
              <a:rPr lang="en"/>
              <a:t>Do the backward propagation</a:t>
            </a:r>
            <a:endParaRPr/>
          </a:p>
        </p:txBody>
      </p:sp>
      <p:sp>
        <p:nvSpPr>
          <p:cNvPr id="87" name="Google Shape;87;p16"/>
          <p:cNvSpPr txBox="1"/>
          <p:nvPr/>
        </p:nvSpPr>
        <p:spPr>
          <a:xfrm>
            <a:off x="1614700" y="5315900"/>
            <a:ext cx="7339500" cy="461700"/>
          </a:xfrm>
          <a:prstGeom prst="rect">
            <a:avLst/>
          </a:prstGeom>
          <a:noFill/>
          <a:ln>
            <a:noFill/>
          </a:ln>
        </p:spPr>
        <p:txBody>
          <a:bodyPr spcFirstLastPara="1" wrap="square" lIns="91425" tIns="91425" rIns="91425" bIns="91425" anchor="t" anchorCtr="0">
            <a:spAutoFit/>
          </a:bodyPr>
          <a:lstStyle/>
          <a:p>
            <a:r>
              <a:rPr lang="en"/>
              <a:t>Do the optimizer step</a:t>
            </a:r>
            <a:endParaRPr/>
          </a:p>
        </p:txBody>
      </p:sp>
      <p:cxnSp>
        <p:nvCxnSpPr>
          <p:cNvPr id="88" name="Google Shape;88;p16"/>
          <p:cNvCxnSpPr/>
          <p:nvPr/>
        </p:nvCxnSpPr>
        <p:spPr>
          <a:xfrm>
            <a:off x="3791100" y="4877575"/>
            <a:ext cx="2433300" cy="609900"/>
          </a:xfrm>
          <a:prstGeom prst="straightConnector1">
            <a:avLst/>
          </a:prstGeom>
          <a:noFill/>
          <a:ln w="9525" cap="flat" cmpd="sng">
            <a:solidFill>
              <a:schemeClr val="dk2"/>
            </a:solidFill>
            <a:prstDash val="solid"/>
            <a:round/>
            <a:headEnd type="none" w="med" len="med"/>
            <a:tailEnd type="triangle" w="med" len="med"/>
          </a:ln>
        </p:spPr>
      </p:cxnSp>
      <p:cxnSp>
        <p:nvCxnSpPr>
          <p:cNvPr id="89" name="Google Shape;89;p16"/>
          <p:cNvCxnSpPr/>
          <p:nvPr/>
        </p:nvCxnSpPr>
        <p:spPr>
          <a:xfrm>
            <a:off x="3972475" y="5587950"/>
            <a:ext cx="2205300" cy="144600"/>
          </a:xfrm>
          <a:prstGeom prst="straightConnector1">
            <a:avLst/>
          </a:prstGeom>
          <a:noFill/>
          <a:ln w="9525" cap="flat" cmpd="sng">
            <a:solidFill>
              <a:schemeClr val="dk2"/>
            </a:solidFill>
            <a:prstDash val="solid"/>
            <a:round/>
            <a:headEnd type="none" w="med" len="med"/>
            <a:tailEnd type="triangle" w="med" len="med"/>
          </a:ln>
        </p:spPr>
      </p:cxnSp>
      <p:sp>
        <p:nvSpPr>
          <p:cNvPr id="90" name="Google Shape;90;p16"/>
          <p:cNvSpPr txBox="1"/>
          <p:nvPr/>
        </p:nvSpPr>
        <p:spPr>
          <a:xfrm>
            <a:off x="1614700" y="2791565"/>
            <a:ext cx="2705400" cy="738633"/>
          </a:xfrm>
          <a:prstGeom prst="rect">
            <a:avLst/>
          </a:prstGeom>
          <a:noFill/>
          <a:ln>
            <a:noFill/>
          </a:ln>
        </p:spPr>
        <p:txBody>
          <a:bodyPr spcFirstLastPara="1" wrap="square" lIns="91425" tIns="91425" rIns="91425" bIns="91425" anchor="t" anchorCtr="0">
            <a:spAutoFit/>
          </a:bodyPr>
          <a:lstStyle/>
          <a:p>
            <a:r>
              <a:rPr lang="en"/>
              <a:t>Do the forward pass and compute the loss function</a:t>
            </a:r>
            <a:endParaRPr/>
          </a:p>
        </p:txBody>
      </p:sp>
      <p:cxnSp>
        <p:nvCxnSpPr>
          <p:cNvPr id="91" name="Google Shape;91;p16"/>
          <p:cNvCxnSpPr/>
          <p:nvPr/>
        </p:nvCxnSpPr>
        <p:spPr>
          <a:xfrm>
            <a:off x="3715525" y="3351075"/>
            <a:ext cx="2415600" cy="12966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0216723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1835700" y="854585"/>
            <a:ext cx="8520600" cy="572700"/>
          </a:xfrm>
          <a:prstGeom prst="rect">
            <a:avLst/>
          </a:prstGeom>
        </p:spPr>
        <p:txBody>
          <a:bodyPr spcFirstLastPara="1" vert="horz" wrap="square" lIns="91425" tIns="91425" rIns="91425" bIns="91425" rtlCol="0" anchor="t" anchorCtr="0">
            <a:normAutofit fontScale="90000"/>
          </a:bodyPr>
          <a:lstStyle/>
          <a:p>
            <a:r>
              <a:rPr lang="en" dirty="0"/>
              <a:t>Test the Neural Network</a:t>
            </a:r>
            <a:endParaRPr dirty="0"/>
          </a:p>
        </p:txBody>
      </p:sp>
      <p:pic>
        <p:nvPicPr>
          <p:cNvPr id="98" name="Google Shape;98;p17"/>
          <p:cNvPicPr preferRelativeResize="0"/>
          <p:nvPr/>
        </p:nvPicPr>
        <p:blipFill>
          <a:blip r:embed="rId3">
            <a:alphaModFix/>
          </a:blip>
          <a:stretch>
            <a:fillRect/>
          </a:stretch>
        </p:blipFill>
        <p:spPr>
          <a:xfrm>
            <a:off x="2473790" y="1874975"/>
            <a:ext cx="7667625" cy="4019550"/>
          </a:xfrm>
          <a:prstGeom prst="rect">
            <a:avLst/>
          </a:prstGeom>
          <a:noFill/>
          <a:ln>
            <a:noFill/>
          </a:ln>
        </p:spPr>
      </p:pic>
    </p:spTree>
    <p:extLst>
      <p:ext uri="{BB962C8B-B14F-4D97-AF65-F5344CB8AC3E}">
        <p14:creationId xmlns:p14="http://schemas.microsoft.com/office/powerpoint/2010/main" val="19770816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Neural Network</a:t>
            </a:r>
          </a:p>
        </p:txBody>
      </p:sp>
      <p:sp>
        <p:nvSpPr>
          <p:cNvPr id="3" name="Content Placeholder 2"/>
          <p:cNvSpPr>
            <a:spLocks noGrp="1"/>
          </p:cNvSpPr>
          <p:nvPr>
            <p:ph idx="1"/>
          </p:nvPr>
        </p:nvSpPr>
        <p:spPr/>
        <p:txBody>
          <a:bodyPr>
            <a:normAutofit fontScale="92500" lnSpcReduction="10000"/>
          </a:bodyPr>
          <a:lstStyle/>
          <a:p>
            <a:pPr>
              <a:lnSpc>
                <a:spcPct val="130000"/>
              </a:lnSpc>
            </a:pPr>
            <a:r>
              <a:rPr lang="en-US" dirty="0"/>
              <a:t>Introduction</a:t>
            </a:r>
          </a:p>
          <a:p>
            <a:pPr>
              <a:lnSpc>
                <a:spcPct val="130000"/>
              </a:lnSpc>
            </a:pPr>
            <a:r>
              <a:rPr lang="en-US" dirty="0"/>
              <a:t>Connection to Shallow Machine Learning Algorithms</a:t>
            </a:r>
          </a:p>
          <a:p>
            <a:pPr>
              <a:lnSpc>
                <a:spcPct val="130000"/>
              </a:lnSpc>
            </a:pPr>
            <a:r>
              <a:rPr lang="en-US" dirty="0"/>
              <a:t>Multi-Layer Feed-Forward Neural Network</a:t>
            </a:r>
          </a:p>
          <a:p>
            <a:pPr>
              <a:lnSpc>
                <a:spcPct val="130000"/>
              </a:lnSpc>
            </a:pPr>
            <a:r>
              <a:rPr lang="en-US" dirty="0"/>
              <a:t>Neural Network Design in General</a:t>
            </a:r>
          </a:p>
          <a:p>
            <a:pPr>
              <a:lnSpc>
                <a:spcPct val="130000"/>
              </a:lnSpc>
            </a:pPr>
            <a:r>
              <a:rPr lang="en-US" dirty="0"/>
              <a:t>Training A Neural Network</a:t>
            </a:r>
          </a:p>
          <a:p>
            <a:pPr>
              <a:lnSpc>
                <a:spcPct val="130000"/>
              </a:lnSpc>
            </a:pPr>
            <a:r>
              <a:rPr lang="en-US" dirty="0"/>
              <a:t>Other Practical Issues</a:t>
            </a:r>
          </a:p>
          <a:p>
            <a:pPr>
              <a:lnSpc>
                <a:spcPct val="130000"/>
              </a:lnSpc>
            </a:pPr>
            <a:r>
              <a:rPr lang="en-US" dirty="0"/>
              <a:t>*Deep Learning</a:t>
            </a:r>
          </a:p>
          <a:p>
            <a:pPr>
              <a:lnSpc>
                <a:spcPct val="130000"/>
              </a:lnSpc>
            </a:pPr>
            <a:r>
              <a:rPr lang="en-US" dirty="0"/>
              <a:t>Summary</a:t>
            </a:r>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137</a:t>
            </a:fld>
            <a:endParaRPr lang="en-US" dirty="0">
              <a:solidFill>
                <a:prstClr val="black"/>
              </a:solidFill>
            </a:endParaRPr>
          </a:p>
        </p:txBody>
      </p:sp>
      <p:sp>
        <p:nvSpPr>
          <p:cNvPr id="5" name="AutoShape 8"/>
          <p:cNvSpPr>
            <a:spLocks noChangeArrowheads="1"/>
          </p:cNvSpPr>
          <p:nvPr/>
        </p:nvSpPr>
        <p:spPr bwMode="auto">
          <a:xfrm rot="9803581">
            <a:off x="2710321" y="5781507"/>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25425372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B8D59-9F37-78E5-0333-8399427F7DE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70B3C71-A00E-EE8D-59F8-A06E23D72DD8}"/>
              </a:ext>
            </a:extLst>
          </p:cNvPr>
          <p:cNvSpPr>
            <a:spLocks noGrp="1"/>
          </p:cNvSpPr>
          <p:nvPr>
            <p:ph idx="1"/>
          </p:nvPr>
        </p:nvSpPr>
        <p:spPr/>
        <p:txBody>
          <a:bodyPr/>
          <a:lstStyle/>
          <a:p>
            <a:r>
              <a:rPr lang="en-US" dirty="0"/>
              <a:t>Neural network is a stack of single neurons</a:t>
            </a:r>
          </a:p>
          <a:p>
            <a:r>
              <a:rPr lang="en-US" dirty="0"/>
              <a:t>Neural network can approximate any function</a:t>
            </a:r>
          </a:p>
          <a:p>
            <a:r>
              <a:rPr lang="en-US" dirty="0"/>
              <a:t>The major components</a:t>
            </a:r>
          </a:p>
          <a:p>
            <a:pPr lvl="1"/>
            <a:r>
              <a:rPr lang="en-US" dirty="0"/>
              <a:t>Decide the architecture</a:t>
            </a:r>
          </a:p>
          <a:p>
            <a:pPr lvl="1"/>
            <a:r>
              <a:rPr lang="en-US" dirty="0"/>
              <a:t>Decide the loss</a:t>
            </a:r>
          </a:p>
          <a:p>
            <a:pPr lvl="1"/>
            <a:r>
              <a:rPr lang="en-US" dirty="0"/>
              <a:t>Optimize the parameters using stochastic gradient descent (backpropagation)</a:t>
            </a:r>
          </a:p>
          <a:p>
            <a:pPr lvl="1"/>
            <a:r>
              <a:rPr lang="en-US" dirty="0"/>
              <a:t>Regularization is needed</a:t>
            </a:r>
          </a:p>
          <a:p>
            <a:pPr lvl="1"/>
            <a:endParaRPr lang="en-US" dirty="0"/>
          </a:p>
        </p:txBody>
      </p:sp>
      <p:sp>
        <p:nvSpPr>
          <p:cNvPr id="4" name="Slide Number Placeholder 3">
            <a:extLst>
              <a:ext uri="{FF2B5EF4-FFF2-40B4-BE49-F238E27FC236}">
                <a16:creationId xmlns:a16="http://schemas.microsoft.com/office/drawing/2014/main" id="{2CDEA2E8-0B91-620A-3310-F132A0145D99}"/>
              </a:ext>
            </a:extLst>
          </p:cNvPr>
          <p:cNvSpPr>
            <a:spLocks noGrp="1"/>
          </p:cNvSpPr>
          <p:nvPr>
            <p:ph type="sldNum" sz="quarter" idx="12"/>
          </p:nvPr>
        </p:nvSpPr>
        <p:spPr/>
        <p:txBody>
          <a:bodyPr/>
          <a:lstStyle/>
          <a:p>
            <a:fld id="{F9913601-2E22-4589-A394-4D3650FFD697}" type="slidenum">
              <a:rPr lang="en-US" smtClean="0">
                <a:solidFill>
                  <a:prstClr val="black"/>
                </a:solidFill>
              </a:rPr>
              <a:pPr/>
              <a:t>138</a:t>
            </a:fld>
            <a:endParaRPr lang="en-US" dirty="0">
              <a:solidFill>
                <a:prstClr val="black"/>
              </a:solidFill>
            </a:endParaRPr>
          </a:p>
        </p:txBody>
      </p:sp>
    </p:spTree>
    <p:extLst>
      <p:ext uri="{BB962C8B-B14F-4D97-AF65-F5344CB8AC3E}">
        <p14:creationId xmlns:p14="http://schemas.microsoft.com/office/powerpoint/2010/main" val="32500577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11C8B-5086-2EDC-3DE1-7314AB8C0C4B}"/>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2B8B75A2-7011-DC0C-6C4F-E15434254752}"/>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72CD6736-C5A5-0B69-EA1B-9CED6607D241}"/>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DF360EC4-0190-E73D-F7F9-7EAE78A808C9}"/>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91096230-F25E-E5B1-77D7-01A77603E51C}"/>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220AE8A0-B580-21A6-49D1-C1D3F77D5060}"/>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1080950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244A5-9BEA-4B8F-AE78-969000A75163}"/>
              </a:ext>
            </a:extLst>
          </p:cNvPr>
          <p:cNvSpPr>
            <a:spLocks noGrp="1"/>
          </p:cNvSpPr>
          <p:nvPr>
            <p:ph type="title"/>
          </p:nvPr>
        </p:nvSpPr>
        <p:spPr/>
        <p:txBody>
          <a:bodyPr/>
          <a:lstStyle/>
          <a:p>
            <a:r>
              <a:rPr lang="en-US" dirty="0"/>
              <a:t>Even for babies …</a:t>
            </a:r>
          </a:p>
        </p:txBody>
      </p:sp>
      <p:pic>
        <p:nvPicPr>
          <p:cNvPr id="6" name="Content Placeholder 5" descr="Text, calendar&#10;&#10;Description automatically generated">
            <a:extLst>
              <a:ext uri="{FF2B5EF4-FFF2-40B4-BE49-F238E27FC236}">
                <a16:creationId xmlns:a16="http://schemas.microsoft.com/office/drawing/2014/main" id="{198FB4CA-E3E7-4583-84B3-1493BB5E3D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4750" y="1428750"/>
            <a:ext cx="4762500" cy="4762500"/>
          </a:xfrm>
        </p:spPr>
      </p:pic>
      <p:sp>
        <p:nvSpPr>
          <p:cNvPr id="4" name="Slide Number Placeholder 3">
            <a:extLst>
              <a:ext uri="{FF2B5EF4-FFF2-40B4-BE49-F238E27FC236}">
                <a16:creationId xmlns:a16="http://schemas.microsoft.com/office/drawing/2014/main" id="{AB301F6D-FA2A-4BA7-B8A0-F3EC5CB545FB}"/>
              </a:ext>
            </a:extLst>
          </p:cNvPr>
          <p:cNvSpPr>
            <a:spLocks noGrp="1"/>
          </p:cNvSpPr>
          <p:nvPr>
            <p:ph type="sldNum" sz="quarter" idx="12"/>
          </p:nvPr>
        </p:nvSpPr>
        <p:spPr/>
        <p:txBody>
          <a:bodyPr/>
          <a:lstStyle/>
          <a:p>
            <a:fld id="{F9913601-2E22-4589-A394-4D3650FFD697}"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730495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References</a:t>
            </a:r>
          </a:p>
        </p:txBody>
      </p:sp>
      <p:sp>
        <p:nvSpPr>
          <p:cNvPr id="3" name="Content Placeholder 2"/>
          <p:cNvSpPr>
            <a:spLocks noGrp="1"/>
          </p:cNvSpPr>
          <p:nvPr>
            <p:ph idx="1"/>
          </p:nvPr>
        </p:nvSpPr>
        <p:spPr>
          <a:xfrm>
            <a:off x="609600" y="1219200"/>
            <a:ext cx="11049000" cy="5181600"/>
          </a:xfrm>
        </p:spPr>
        <p:txBody>
          <a:bodyPr/>
          <a:lstStyle/>
          <a:p>
            <a:r>
              <a:rPr lang="en-US" dirty="0"/>
              <a:t>3Blue1Brown NN series: </a:t>
            </a:r>
            <a:r>
              <a:rPr lang="en-US" dirty="0">
                <a:hlinkClick r:id="rId2"/>
              </a:rPr>
              <a:t>https://www.youtube.com/watch?v=aircAruvnKk&amp;list=PLZHQObOWTQDNU6R1_67000Dx_ZCJB-3pi</a:t>
            </a:r>
            <a:endParaRPr lang="en-US" dirty="0"/>
          </a:p>
          <a:p>
            <a:r>
              <a:rPr lang="en-US" dirty="0"/>
              <a:t>Deep Learning</a:t>
            </a:r>
          </a:p>
          <a:p>
            <a:pPr lvl="1"/>
            <a:r>
              <a:rPr lang="en-US" dirty="0">
                <a:hlinkClick r:id="rId3"/>
              </a:rPr>
              <a:t>http://neuralnetworksanddeeplearning.com/</a:t>
            </a:r>
            <a:endParaRPr lang="en-US" dirty="0"/>
          </a:p>
          <a:p>
            <a:pPr lvl="1"/>
            <a:r>
              <a:rPr lang="en-US" dirty="0">
                <a:hlinkClick r:id="rId4"/>
              </a:rPr>
              <a:t>http://www.deeplearningbook.org/</a:t>
            </a:r>
            <a:endParaRPr lang="en-US" dirty="0"/>
          </a:p>
          <a:p>
            <a:pPr lvl="1"/>
            <a:r>
              <a:rPr lang="en-US" dirty="0">
                <a:hlinkClick r:id="rId5"/>
              </a:rPr>
              <a:t>http://www.charuaggarwal.net/neural.htm</a:t>
            </a:r>
            <a:endParaRPr lang="en-US" dirty="0"/>
          </a:p>
          <a:p>
            <a:pPr lvl="1"/>
            <a:r>
              <a:rPr lang="en-US" dirty="0">
                <a:hlinkClick r:id="rId6"/>
              </a:rPr>
              <a:t>http://d2l.ai/index.html</a:t>
            </a:r>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140</a:t>
            </a:fld>
            <a:endParaRPr lang="en-US" dirty="0">
              <a:solidFill>
                <a:prstClr val="black"/>
              </a:solidFill>
            </a:endParaRPr>
          </a:p>
        </p:txBody>
      </p:sp>
    </p:spTree>
    <p:extLst>
      <p:ext uri="{BB962C8B-B14F-4D97-AF65-F5344CB8AC3E}">
        <p14:creationId xmlns:p14="http://schemas.microsoft.com/office/powerpoint/2010/main" val="2144566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143000"/>
                <a:ext cx="7427976" cy="5334000"/>
              </a:xfrm>
            </p:spPr>
            <p:txBody>
              <a:bodyPr>
                <a:normAutofit fontScale="92500" lnSpcReduction="10000"/>
              </a:bodyPr>
              <a:lstStyle/>
              <a:p>
                <a:r>
                  <a:rPr lang="en-US" dirty="0"/>
                  <a:t>Consider humans:</a:t>
                </a:r>
              </a:p>
              <a:p>
                <a:pPr lvl="1"/>
                <a:r>
                  <a:rPr lang="en-US" dirty="0"/>
                  <a:t>Number of neurons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10</m:t>
                        </m:r>
                      </m:sup>
                    </m:sSup>
                  </m:oMath>
                </a14:m>
                <a:endParaRPr lang="en-US" dirty="0"/>
              </a:p>
              <a:p>
                <a:pPr lvl="1"/>
                <a:r>
                  <a:rPr lang="en-US" dirty="0"/>
                  <a:t>Connections per neuron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a:rPr>
                          <m:t>10</m:t>
                        </m:r>
                      </m:e>
                      <m:sup>
                        <m:r>
                          <a:rPr lang="en-US" b="0" i="1" dirty="0" smtClean="0">
                            <a:latin typeface="Cambria Math"/>
                          </a:rPr>
                          <m:t>4−5</m:t>
                        </m:r>
                      </m:sup>
                    </m:sSup>
                  </m:oMath>
                </a14:m>
                <a:endParaRPr lang="en-US" dirty="0"/>
              </a:p>
              <a:p>
                <a:pPr lvl="1"/>
                <a:r>
                  <a:rPr lang="en-US" dirty="0"/>
                  <a:t>Neuron switching time ~.001 second</a:t>
                </a:r>
              </a:p>
              <a:p>
                <a:pPr lvl="1"/>
                <a:r>
                  <a:rPr lang="en-US" dirty="0"/>
                  <a:t>Scene recognition time ~.1 second</a:t>
                </a:r>
              </a:p>
              <a:p>
                <a:pPr lvl="1"/>
                <a:r>
                  <a:rPr lang="en-US" dirty="0"/>
                  <a:t>100 inference steps doesn't seem like enough -&gt; parallel computation</a:t>
                </a:r>
              </a:p>
              <a:p>
                <a:r>
                  <a:rPr lang="en-US" dirty="0"/>
                  <a:t>Artificial neural networks</a:t>
                </a:r>
              </a:p>
              <a:p>
                <a:pPr lvl="1"/>
                <a:r>
                  <a:rPr lang="en-US" dirty="0"/>
                  <a:t>Many neuron-like threshold switching units</a:t>
                </a:r>
              </a:p>
              <a:p>
                <a:pPr lvl="1"/>
                <a:r>
                  <a:rPr lang="en-US" dirty="0"/>
                  <a:t>Many weighted interconnections among units</a:t>
                </a:r>
              </a:p>
              <a:p>
                <a:pPr lvl="1"/>
                <a:r>
                  <a:rPr lang="en-US" dirty="0"/>
                  <a:t>Highly parallel, distributed process</a:t>
                </a:r>
              </a:p>
              <a:p>
                <a:pPr lvl="1"/>
                <a:r>
                  <a:rPr lang="en-US" dirty="0"/>
                  <a:t>Emphasis on tuning weights automatically</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143000"/>
                <a:ext cx="7427976" cy="5334000"/>
              </a:xfrm>
              <a:blipFill>
                <a:blip r:embed="rId2"/>
                <a:stretch>
                  <a:fillRect l="-1365" t="-2375" r="-853" b="-19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15</a:t>
            </a:fld>
            <a:endParaRPr lang="en-US" dirty="0">
              <a:solidFill>
                <a:prstClr val="black"/>
              </a:solidFill>
            </a:endParaRPr>
          </a:p>
        </p:txBody>
      </p:sp>
      <p:pic>
        <p:nvPicPr>
          <p:cNvPr id="6" name="Picture 5" descr="A diagram of a cell body and a diagram of a cell body&#10;&#10;Description automatically generated">
            <a:extLst>
              <a:ext uri="{FF2B5EF4-FFF2-40B4-BE49-F238E27FC236}">
                <a16:creationId xmlns:a16="http://schemas.microsoft.com/office/drawing/2014/main" id="{AB62483E-3C21-5201-D0C3-7C1CAE262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2641" y="1945015"/>
            <a:ext cx="4039359" cy="3304329"/>
          </a:xfrm>
          <a:prstGeom prst="rect">
            <a:avLst/>
          </a:prstGeom>
        </p:spPr>
      </p:pic>
    </p:spTree>
    <p:extLst>
      <p:ext uri="{BB962C8B-B14F-4D97-AF65-F5344CB8AC3E}">
        <p14:creationId xmlns:p14="http://schemas.microsoft.com/office/powerpoint/2010/main" val="166290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16</a:t>
            </a:fld>
            <a:endParaRPr lang="en-US" dirty="0">
              <a:solidFill>
                <a:prstClr val="black"/>
              </a:solidFill>
            </a:endParaRPr>
          </a:p>
        </p:txBody>
      </p:sp>
      <p:sp>
        <p:nvSpPr>
          <p:cNvPr id="8" name="Google Shape;101;p18">
            <a:extLst>
              <a:ext uri="{FF2B5EF4-FFF2-40B4-BE49-F238E27FC236}">
                <a16:creationId xmlns:a16="http://schemas.microsoft.com/office/drawing/2014/main" id="{69D07B41-9C66-3B66-112D-1412D284966A}"/>
              </a:ext>
            </a:extLst>
          </p:cNvPr>
          <p:cNvSpPr txBox="1"/>
          <p:nvPr/>
        </p:nvSpPr>
        <p:spPr>
          <a:xfrm>
            <a:off x="0" y="6242466"/>
            <a:ext cx="9144000" cy="57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dirty="0">
                <a:solidFill>
                  <a:schemeClr val="hlink"/>
                </a:solidFill>
                <a:latin typeface="Arial"/>
                <a:ea typeface="Arial"/>
                <a:cs typeface="Arial"/>
                <a:sym typeface="Arial"/>
                <a:hlinkClick r:id="rId2"/>
              </a:rPr>
              <a:t>https://medium.com/typeme/lets-code-a-neural-network-from-scratch-part-1-24f0a30d7d62</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sng" strike="noStrike" cap="none" dirty="0">
                <a:solidFill>
                  <a:schemeClr val="hlink"/>
                </a:solidFill>
                <a:latin typeface="Arial"/>
                <a:ea typeface="Arial"/>
                <a:cs typeface="Arial"/>
                <a:sym typeface="Arial"/>
                <a:hlinkClick r:id="rId3"/>
              </a:rPr>
              <a:t>https://becominghuman.ai/what-is-an-artificial-neuron-8b2e421ce42e</a:t>
            </a:r>
            <a:endParaRPr sz="1400" b="0" i="0" u="none" strike="noStrike" cap="none" dirty="0">
              <a:solidFill>
                <a:srgbClr val="000000"/>
              </a:solidFill>
              <a:latin typeface="Arial"/>
              <a:ea typeface="Arial"/>
              <a:cs typeface="Arial"/>
              <a:sym typeface="Arial"/>
            </a:endParaRPr>
          </a:p>
        </p:txBody>
      </p:sp>
      <p:pic>
        <p:nvPicPr>
          <p:cNvPr id="9" name="Google Shape;102;p18">
            <a:extLst>
              <a:ext uri="{FF2B5EF4-FFF2-40B4-BE49-F238E27FC236}">
                <a16:creationId xmlns:a16="http://schemas.microsoft.com/office/drawing/2014/main" id="{A7AC200A-AB0B-46D1-5911-C1FB9C5B716E}"/>
              </a:ext>
            </a:extLst>
          </p:cNvPr>
          <p:cNvPicPr preferRelativeResize="0"/>
          <p:nvPr/>
        </p:nvPicPr>
        <p:blipFill rotWithShape="1">
          <a:blip r:embed="rId4">
            <a:alphaModFix/>
          </a:blip>
          <a:srcRect/>
          <a:stretch/>
        </p:blipFill>
        <p:spPr>
          <a:xfrm>
            <a:off x="499731" y="1947240"/>
            <a:ext cx="5441552" cy="3347775"/>
          </a:xfrm>
          <a:prstGeom prst="rect">
            <a:avLst/>
          </a:prstGeom>
          <a:noFill/>
          <a:ln>
            <a:noFill/>
          </a:ln>
        </p:spPr>
      </p:pic>
      <p:pic>
        <p:nvPicPr>
          <p:cNvPr id="10" name="Google Shape;103;p18">
            <a:extLst>
              <a:ext uri="{FF2B5EF4-FFF2-40B4-BE49-F238E27FC236}">
                <a16:creationId xmlns:a16="http://schemas.microsoft.com/office/drawing/2014/main" id="{B74147C3-FE02-A041-CCB9-385558BA2DA3}"/>
              </a:ext>
            </a:extLst>
          </p:cNvPr>
          <p:cNvPicPr preferRelativeResize="0"/>
          <p:nvPr/>
        </p:nvPicPr>
        <p:blipFill rotWithShape="1">
          <a:blip r:embed="rId5">
            <a:alphaModFix/>
          </a:blip>
          <a:srcRect/>
          <a:stretch/>
        </p:blipFill>
        <p:spPr>
          <a:xfrm>
            <a:off x="6653654" y="2081164"/>
            <a:ext cx="5133207" cy="3079925"/>
          </a:xfrm>
          <a:prstGeom prst="rect">
            <a:avLst/>
          </a:prstGeom>
          <a:noFill/>
          <a:ln>
            <a:noFill/>
          </a:ln>
        </p:spPr>
      </p:pic>
    </p:spTree>
    <p:extLst>
      <p:ext uri="{BB962C8B-B14F-4D97-AF65-F5344CB8AC3E}">
        <p14:creationId xmlns:p14="http://schemas.microsoft.com/office/powerpoint/2010/main" val="4033147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Unit: Perceptron</a:t>
            </a:r>
            <a:r>
              <a:rPr lang="en-US" sz="4000" dirty="0"/>
              <a:t> </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17</a:t>
            </a:fld>
            <a:endParaRPr lang="en-US" dirty="0">
              <a:solidFill>
                <a:prstClr val="black"/>
              </a:solidFill>
            </a:endParaRPr>
          </a:p>
        </p:txBody>
      </p:sp>
      <p:grpSp>
        <p:nvGrpSpPr>
          <p:cNvPr id="5" name="Group 42"/>
          <p:cNvGrpSpPr>
            <a:grpSpLocks/>
          </p:cNvGrpSpPr>
          <p:nvPr/>
        </p:nvGrpSpPr>
        <p:grpSpPr bwMode="auto">
          <a:xfrm>
            <a:off x="1737360" y="1776366"/>
            <a:ext cx="8166100" cy="4089401"/>
            <a:chOff x="210" y="454"/>
            <a:chExt cx="5144" cy="2576"/>
          </a:xfrm>
        </p:grpSpPr>
        <p:sp>
          <p:nvSpPr>
            <p:cNvPr id="6" name="Rectangle 4101"/>
            <p:cNvSpPr>
              <a:spLocks noChangeArrowheads="1"/>
            </p:cNvSpPr>
            <p:nvPr/>
          </p:nvSpPr>
          <p:spPr bwMode="auto">
            <a:xfrm>
              <a:off x="3197" y="864"/>
              <a:ext cx="16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3600" i="1" baseline="-25000" dirty="0">
                  <a:latin typeface="Times New Roman" pitchFamily="18" charset="0"/>
                </a:rPr>
                <a:t> </a:t>
              </a:r>
            </a:p>
          </p:txBody>
        </p:sp>
        <p:sp>
          <p:nvSpPr>
            <p:cNvPr id="7" name="Oval 4105"/>
            <p:cNvSpPr>
              <a:spLocks noChangeArrowheads="1"/>
            </p:cNvSpPr>
            <p:nvPr/>
          </p:nvSpPr>
          <p:spPr bwMode="auto">
            <a:xfrm>
              <a:off x="356" y="801"/>
              <a:ext cx="478" cy="1582"/>
            </a:xfrm>
            <a:prstGeom prst="ellipse">
              <a:avLst/>
            </a:prstGeom>
            <a:solidFill>
              <a:srgbClr val="66FFFF"/>
            </a:solidFill>
            <a:ln w="12700">
              <a:solidFill>
                <a:srgbClr val="66FFFF"/>
              </a:solidFill>
              <a:round/>
              <a:headEnd/>
              <a:tailEnd/>
            </a:ln>
          </p:spPr>
          <p:txBody>
            <a:bodyPr wrap="none" anchor="ctr"/>
            <a:lstStyle/>
            <a:p>
              <a:endParaRPr lang="en-US"/>
            </a:p>
          </p:txBody>
        </p:sp>
        <p:sp>
          <p:nvSpPr>
            <p:cNvPr id="8" name="Line 4106"/>
            <p:cNvSpPr>
              <a:spLocks noChangeShapeType="1"/>
            </p:cNvSpPr>
            <p:nvPr/>
          </p:nvSpPr>
          <p:spPr bwMode="auto">
            <a:xfrm>
              <a:off x="2661" y="1615"/>
              <a:ext cx="681" cy="1"/>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Rectangle 4107"/>
            <p:cNvSpPr>
              <a:spLocks noChangeArrowheads="1"/>
            </p:cNvSpPr>
            <p:nvPr/>
          </p:nvSpPr>
          <p:spPr bwMode="auto">
            <a:xfrm>
              <a:off x="3328" y="1373"/>
              <a:ext cx="515" cy="488"/>
            </a:xfrm>
            <a:prstGeom prst="rect">
              <a:avLst/>
            </a:prstGeom>
            <a:solidFill>
              <a:srgbClr val="00FF99"/>
            </a:solidFill>
            <a:ln w="12700">
              <a:solidFill>
                <a:srgbClr val="00FF99"/>
              </a:solidFill>
              <a:miter lim="800000"/>
              <a:headEnd/>
              <a:tailEnd/>
            </a:ln>
          </p:spPr>
          <p:txBody>
            <a:bodyPr lIns="92075" tIns="46038" rIns="92075" bIns="46038">
              <a:spAutoFit/>
            </a:bodyPr>
            <a:lstStyle/>
            <a:p>
              <a:pPr algn="ctr" eaLnBrk="0" hangingPunct="0"/>
              <a:r>
                <a:rPr lang="en-US" sz="4400" i="1">
                  <a:latin typeface="Times New Roman" pitchFamily="18" charset="0"/>
                </a:rPr>
                <a:t>f</a:t>
              </a:r>
            </a:p>
          </p:txBody>
        </p:sp>
        <p:sp>
          <p:nvSpPr>
            <p:cNvPr id="10" name="Line 4108"/>
            <p:cNvSpPr>
              <a:spLocks noChangeShapeType="1"/>
            </p:cNvSpPr>
            <p:nvPr/>
          </p:nvSpPr>
          <p:spPr bwMode="auto">
            <a:xfrm>
              <a:off x="3851" y="1625"/>
              <a:ext cx="911"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Rectangle 4109"/>
            <p:cNvSpPr>
              <a:spLocks noChangeArrowheads="1"/>
            </p:cNvSpPr>
            <p:nvPr/>
          </p:nvSpPr>
          <p:spPr bwMode="auto">
            <a:xfrm>
              <a:off x="1940" y="2506"/>
              <a:ext cx="910"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b="1">
                  <a:latin typeface="Calibri" pitchFamily="34" charset="0"/>
                </a:rPr>
                <a:t>weighted </a:t>
              </a:r>
            </a:p>
            <a:p>
              <a:pPr algn="ctr" eaLnBrk="0" hangingPunct="0"/>
              <a:r>
                <a:rPr lang="en-US" sz="2400" b="1">
                  <a:latin typeface="Calibri" pitchFamily="34" charset="0"/>
                </a:rPr>
                <a:t>sum</a:t>
              </a:r>
              <a:endParaRPr lang="en-US" sz="2400">
                <a:latin typeface="Calibri" pitchFamily="34" charset="0"/>
              </a:endParaRPr>
            </a:p>
          </p:txBody>
        </p:sp>
        <p:sp>
          <p:nvSpPr>
            <p:cNvPr id="12" name="Rectangle 4110"/>
            <p:cNvSpPr>
              <a:spLocks noChangeArrowheads="1"/>
            </p:cNvSpPr>
            <p:nvPr/>
          </p:nvSpPr>
          <p:spPr bwMode="auto">
            <a:xfrm>
              <a:off x="210" y="2506"/>
              <a:ext cx="757"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b="1" dirty="0">
                  <a:latin typeface="Calibri" pitchFamily="34" charset="0"/>
                </a:rPr>
                <a:t>Input</a:t>
              </a:r>
            </a:p>
            <a:p>
              <a:pPr algn="ctr" eaLnBrk="0" hangingPunct="0"/>
              <a:r>
                <a:rPr lang="en-US" sz="2400" b="1" dirty="0">
                  <a:latin typeface="Calibri" pitchFamily="34" charset="0"/>
                </a:rPr>
                <a:t>vector </a:t>
              </a:r>
              <a:r>
                <a:rPr lang="en-US" sz="2400" b="1" dirty="0">
                  <a:latin typeface="Calibri" pitchFamily="34" charset="0"/>
                  <a:ea typeface="HYGungSo-Bold" pitchFamily="18" charset="-127"/>
                </a:rPr>
                <a:t>x</a:t>
              </a:r>
            </a:p>
          </p:txBody>
        </p:sp>
        <p:sp>
          <p:nvSpPr>
            <p:cNvPr id="13" name="Rectangle 4111"/>
            <p:cNvSpPr>
              <a:spLocks noChangeArrowheads="1"/>
            </p:cNvSpPr>
            <p:nvPr/>
          </p:nvSpPr>
          <p:spPr bwMode="auto">
            <a:xfrm>
              <a:off x="4540" y="1584"/>
              <a:ext cx="8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b="1" dirty="0">
                  <a:latin typeface="Calibri" pitchFamily="34" charset="0"/>
                </a:rPr>
                <a:t>output </a:t>
              </a:r>
              <a:r>
                <a:rPr lang="en-US" sz="2400" b="1" i="1" dirty="0">
                  <a:latin typeface="Calibri" pitchFamily="34" charset="0"/>
                </a:rPr>
                <a:t>o</a:t>
              </a:r>
              <a:endParaRPr lang="en-US" sz="2400" i="1" dirty="0">
                <a:latin typeface="Calibri" pitchFamily="34" charset="0"/>
              </a:endParaRPr>
            </a:p>
          </p:txBody>
        </p:sp>
        <p:sp>
          <p:nvSpPr>
            <p:cNvPr id="14" name="Rectangle 4112"/>
            <p:cNvSpPr>
              <a:spLocks noChangeArrowheads="1"/>
            </p:cNvSpPr>
            <p:nvPr/>
          </p:nvSpPr>
          <p:spPr bwMode="auto">
            <a:xfrm>
              <a:off x="3098" y="2506"/>
              <a:ext cx="936"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b="1">
                  <a:latin typeface="Calibri" pitchFamily="34" charset="0"/>
                </a:rPr>
                <a:t>Activation</a:t>
              </a:r>
              <a:endParaRPr lang="en-US" sz="2400">
                <a:latin typeface="Calibri" pitchFamily="34" charset="0"/>
              </a:endParaRPr>
            </a:p>
            <a:p>
              <a:pPr algn="ctr" eaLnBrk="0" hangingPunct="0"/>
              <a:r>
                <a:rPr lang="en-US" sz="2400" b="1">
                  <a:latin typeface="Calibri" pitchFamily="34" charset="0"/>
                </a:rPr>
                <a:t>function</a:t>
              </a:r>
              <a:endParaRPr lang="en-US" sz="2400">
                <a:latin typeface="Calibri" pitchFamily="34" charset="0"/>
              </a:endParaRPr>
            </a:p>
          </p:txBody>
        </p:sp>
        <p:sp>
          <p:nvSpPr>
            <p:cNvPr id="15" name="Line 4114"/>
            <p:cNvSpPr>
              <a:spLocks noChangeShapeType="1"/>
            </p:cNvSpPr>
            <p:nvPr/>
          </p:nvSpPr>
          <p:spPr bwMode="auto">
            <a:xfrm>
              <a:off x="1994" y="678"/>
              <a:ext cx="122" cy="34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4115"/>
            <p:cNvSpPr>
              <a:spLocks noChangeArrowheads="1"/>
            </p:cNvSpPr>
            <p:nvPr/>
          </p:nvSpPr>
          <p:spPr bwMode="auto">
            <a:xfrm>
              <a:off x="990" y="2506"/>
              <a:ext cx="812"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b="1" dirty="0">
                  <a:latin typeface="Calibri" pitchFamily="34" charset="0"/>
                </a:rPr>
                <a:t>weight</a:t>
              </a:r>
            </a:p>
            <a:p>
              <a:pPr algn="ctr" eaLnBrk="0" hangingPunct="0"/>
              <a:r>
                <a:rPr lang="en-US" sz="2400" b="1" dirty="0">
                  <a:latin typeface="Calibri" pitchFamily="34" charset="0"/>
                </a:rPr>
                <a:t>vector </a:t>
              </a:r>
              <a:r>
                <a:rPr lang="en-US" sz="2400" b="1" dirty="0">
                  <a:latin typeface="Calibri" pitchFamily="34" charset="0"/>
                  <a:ea typeface="HYGungSo-Bold" pitchFamily="18" charset="-127"/>
                </a:rPr>
                <a:t>w</a:t>
              </a:r>
              <a:endParaRPr lang="en-US" sz="2400" dirty="0">
                <a:latin typeface="Calibri" pitchFamily="34" charset="0"/>
                <a:ea typeface="HYGungSo-Bold" pitchFamily="18" charset="-127"/>
              </a:endParaRPr>
            </a:p>
          </p:txBody>
        </p:sp>
        <p:sp>
          <p:nvSpPr>
            <p:cNvPr id="17" name="Freeform 4116"/>
            <p:cNvSpPr>
              <a:spLocks/>
            </p:cNvSpPr>
            <p:nvPr/>
          </p:nvSpPr>
          <p:spPr bwMode="auto">
            <a:xfrm>
              <a:off x="2064" y="991"/>
              <a:ext cx="568" cy="1220"/>
            </a:xfrm>
            <a:custGeom>
              <a:avLst/>
              <a:gdLst>
                <a:gd name="T0" fmla="*/ 0 w 568"/>
                <a:gd name="T1" fmla="*/ 0 h 1220"/>
                <a:gd name="T2" fmla="*/ 0 w 568"/>
                <a:gd name="T3" fmla="*/ 1219 h 1220"/>
                <a:gd name="T4" fmla="*/ 254 w 568"/>
                <a:gd name="T5" fmla="*/ 1219 h 1220"/>
                <a:gd name="T6" fmla="*/ 567 w 568"/>
                <a:gd name="T7" fmla="*/ 632 h 1220"/>
                <a:gd name="T8" fmla="*/ 254 w 568"/>
                <a:gd name="T9" fmla="*/ 14 h 1220"/>
                <a:gd name="T10" fmla="*/ 0 w 568"/>
                <a:gd name="T11" fmla="*/ 0 h 1220"/>
                <a:gd name="T12" fmla="*/ 0 60000 65536"/>
                <a:gd name="T13" fmla="*/ 0 60000 65536"/>
                <a:gd name="T14" fmla="*/ 0 60000 65536"/>
                <a:gd name="T15" fmla="*/ 0 60000 65536"/>
                <a:gd name="T16" fmla="*/ 0 60000 65536"/>
                <a:gd name="T17" fmla="*/ 0 60000 65536"/>
                <a:gd name="T18" fmla="*/ 0 w 568"/>
                <a:gd name="T19" fmla="*/ 0 h 1220"/>
                <a:gd name="T20" fmla="*/ 568 w 568"/>
                <a:gd name="T21" fmla="*/ 1220 h 1220"/>
              </a:gdLst>
              <a:ahLst/>
              <a:cxnLst>
                <a:cxn ang="T12">
                  <a:pos x="T0" y="T1"/>
                </a:cxn>
                <a:cxn ang="T13">
                  <a:pos x="T2" y="T3"/>
                </a:cxn>
                <a:cxn ang="T14">
                  <a:pos x="T4" y="T5"/>
                </a:cxn>
                <a:cxn ang="T15">
                  <a:pos x="T6" y="T7"/>
                </a:cxn>
                <a:cxn ang="T16">
                  <a:pos x="T8" y="T9"/>
                </a:cxn>
                <a:cxn ang="T17">
                  <a:pos x="T10" y="T11"/>
                </a:cxn>
              </a:cxnLst>
              <a:rect l="T18" t="T19" r="T20" b="T21"/>
              <a:pathLst>
                <a:path w="568" h="1220">
                  <a:moveTo>
                    <a:pt x="0" y="0"/>
                  </a:moveTo>
                  <a:lnTo>
                    <a:pt x="0" y="1219"/>
                  </a:lnTo>
                  <a:lnTo>
                    <a:pt x="254" y="1219"/>
                  </a:lnTo>
                  <a:lnTo>
                    <a:pt x="567" y="632"/>
                  </a:lnTo>
                  <a:lnTo>
                    <a:pt x="254" y="14"/>
                  </a:lnTo>
                  <a:lnTo>
                    <a:pt x="0" y="0"/>
                  </a:lnTo>
                </a:path>
              </a:pathLst>
            </a:custGeom>
            <a:solidFill>
              <a:srgbClr val="99CCFF"/>
            </a:solidFill>
            <a:ln w="12700" cap="rnd">
              <a:solidFill>
                <a:srgbClr val="000000"/>
              </a:solidFill>
              <a:round/>
              <a:headEnd/>
              <a:tailEnd/>
            </a:ln>
          </p:spPr>
          <p:txBody>
            <a:bodyPr/>
            <a:lstStyle/>
            <a:p>
              <a:endParaRPr lang="en-US"/>
            </a:p>
          </p:txBody>
        </p:sp>
        <p:sp>
          <p:nvSpPr>
            <p:cNvPr id="18" name="Rectangle 4117"/>
            <p:cNvSpPr>
              <a:spLocks noChangeArrowheads="1"/>
            </p:cNvSpPr>
            <p:nvPr/>
          </p:nvSpPr>
          <p:spPr bwMode="auto">
            <a:xfrm>
              <a:off x="2116" y="1387"/>
              <a:ext cx="32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3600">
                  <a:latin typeface="Symbol" pitchFamily="18" charset="2"/>
                </a:rPr>
                <a:t>å</a:t>
              </a:r>
            </a:p>
          </p:txBody>
        </p:sp>
        <p:sp>
          <p:nvSpPr>
            <p:cNvPr id="19" name="Rectangle 4119"/>
            <p:cNvSpPr>
              <a:spLocks noChangeArrowheads="1"/>
            </p:cNvSpPr>
            <p:nvPr/>
          </p:nvSpPr>
          <p:spPr bwMode="auto">
            <a:xfrm>
              <a:off x="1275" y="979"/>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a:latin typeface="Times New Roman" pitchFamily="18" charset="0"/>
                </a:rPr>
                <a:t>w</a:t>
              </a:r>
              <a:r>
                <a:rPr lang="en-US" sz="2400" i="1" baseline="-25000" dirty="0">
                  <a:latin typeface="Times New Roman" pitchFamily="18" charset="0"/>
                </a:rPr>
                <a:t>1</a:t>
              </a:r>
            </a:p>
          </p:txBody>
        </p:sp>
        <p:sp>
          <p:nvSpPr>
            <p:cNvPr id="20" name="Line 4120"/>
            <p:cNvSpPr>
              <a:spLocks noChangeShapeType="1"/>
            </p:cNvSpPr>
            <p:nvPr/>
          </p:nvSpPr>
          <p:spPr bwMode="auto">
            <a:xfrm>
              <a:off x="817" y="1126"/>
              <a:ext cx="1247"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dirty="0"/>
            </a:p>
          </p:txBody>
        </p:sp>
        <p:sp>
          <p:nvSpPr>
            <p:cNvPr id="21" name="Rectangle 4122"/>
            <p:cNvSpPr>
              <a:spLocks noChangeArrowheads="1"/>
            </p:cNvSpPr>
            <p:nvPr/>
          </p:nvSpPr>
          <p:spPr bwMode="auto">
            <a:xfrm>
              <a:off x="1266" y="133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a:latin typeface="Times New Roman" pitchFamily="18" charset="0"/>
                </a:rPr>
                <a:t>w</a:t>
              </a:r>
              <a:r>
                <a:rPr lang="en-US" sz="2400" i="1" baseline="-25000" dirty="0">
                  <a:latin typeface="Times New Roman" pitchFamily="18" charset="0"/>
                </a:rPr>
                <a:t>2</a:t>
              </a:r>
            </a:p>
          </p:txBody>
        </p:sp>
        <p:sp>
          <p:nvSpPr>
            <p:cNvPr id="22" name="Line 4123"/>
            <p:cNvSpPr>
              <a:spLocks noChangeShapeType="1"/>
            </p:cNvSpPr>
            <p:nvPr/>
          </p:nvSpPr>
          <p:spPr bwMode="auto">
            <a:xfrm>
              <a:off x="808" y="1482"/>
              <a:ext cx="1256"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 name="Rectangle 4125"/>
            <p:cNvSpPr>
              <a:spLocks noChangeArrowheads="1"/>
            </p:cNvSpPr>
            <p:nvPr/>
          </p:nvSpPr>
          <p:spPr bwMode="auto">
            <a:xfrm>
              <a:off x="1265" y="1919"/>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err="1">
                  <a:latin typeface="Times New Roman" pitchFamily="18" charset="0"/>
                </a:rPr>
                <a:t>w</a:t>
              </a:r>
              <a:r>
                <a:rPr lang="en-US" sz="2400" i="1" baseline="-25000" dirty="0" err="1">
                  <a:latin typeface="Times New Roman" pitchFamily="18" charset="0"/>
                </a:rPr>
                <a:t>p</a:t>
              </a:r>
              <a:endParaRPr lang="en-US" sz="2400" i="1" baseline="-25000" dirty="0">
                <a:latin typeface="Times New Roman" pitchFamily="18" charset="0"/>
              </a:endParaRPr>
            </a:p>
          </p:txBody>
        </p:sp>
        <p:sp>
          <p:nvSpPr>
            <p:cNvPr id="24" name="Line 4126"/>
            <p:cNvSpPr>
              <a:spLocks noChangeShapeType="1"/>
            </p:cNvSpPr>
            <p:nvPr/>
          </p:nvSpPr>
          <p:spPr bwMode="auto">
            <a:xfrm flipV="1">
              <a:off x="807" y="2063"/>
              <a:ext cx="1257" cy="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 name="Rectangle 4127"/>
            <p:cNvSpPr>
              <a:spLocks noChangeArrowheads="1"/>
            </p:cNvSpPr>
            <p:nvPr/>
          </p:nvSpPr>
          <p:spPr bwMode="auto">
            <a:xfrm>
              <a:off x="462" y="951"/>
              <a:ext cx="2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a:latin typeface="Times New Roman" pitchFamily="18" charset="0"/>
                </a:rPr>
                <a:t>x</a:t>
              </a:r>
              <a:r>
                <a:rPr lang="en-US" sz="2400" i="1" baseline="-25000" dirty="0">
                  <a:latin typeface="Times New Roman" pitchFamily="18" charset="0"/>
                </a:rPr>
                <a:t>1</a:t>
              </a:r>
            </a:p>
          </p:txBody>
        </p:sp>
        <p:sp>
          <p:nvSpPr>
            <p:cNvPr id="26" name="Rectangle 4128"/>
            <p:cNvSpPr>
              <a:spLocks noChangeArrowheads="1"/>
            </p:cNvSpPr>
            <p:nvPr/>
          </p:nvSpPr>
          <p:spPr bwMode="auto">
            <a:xfrm>
              <a:off x="451" y="1326"/>
              <a:ext cx="2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a:latin typeface="Times New Roman" pitchFamily="18" charset="0"/>
                </a:rPr>
                <a:t>x</a:t>
              </a:r>
              <a:r>
                <a:rPr lang="en-US" sz="2400" i="1" baseline="-25000" dirty="0">
                  <a:latin typeface="Times New Roman" pitchFamily="18" charset="0"/>
                </a:rPr>
                <a:t>2</a:t>
              </a:r>
            </a:p>
          </p:txBody>
        </p:sp>
        <p:sp>
          <p:nvSpPr>
            <p:cNvPr id="27" name="Rectangle 4129"/>
            <p:cNvSpPr>
              <a:spLocks noChangeArrowheads="1"/>
            </p:cNvSpPr>
            <p:nvPr/>
          </p:nvSpPr>
          <p:spPr bwMode="auto">
            <a:xfrm>
              <a:off x="470" y="1883"/>
              <a:ext cx="2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err="1">
                  <a:latin typeface="Times New Roman" pitchFamily="18" charset="0"/>
                </a:rPr>
                <a:t>x</a:t>
              </a:r>
              <a:r>
                <a:rPr lang="en-US" sz="2400" i="1" baseline="-25000" dirty="0" err="1">
                  <a:latin typeface="Times New Roman" pitchFamily="18" charset="0"/>
                </a:rPr>
                <a:t>p</a:t>
              </a:r>
              <a:endParaRPr lang="en-US" sz="2400" i="1" baseline="-25000" dirty="0">
                <a:latin typeface="Times New Roman" pitchFamily="18" charset="0"/>
              </a:endParaRPr>
            </a:p>
          </p:txBody>
        </p:sp>
        <p:grpSp>
          <p:nvGrpSpPr>
            <p:cNvPr id="28" name="Group 41"/>
            <p:cNvGrpSpPr>
              <a:grpSpLocks/>
            </p:cNvGrpSpPr>
            <p:nvPr/>
          </p:nvGrpSpPr>
          <p:grpSpPr bwMode="auto">
            <a:xfrm>
              <a:off x="3360" y="2016"/>
              <a:ext cx="528" cy="384"/>
              <a:chOff x="3408" y="2352"/>
              <a:chExt cx="528" cy="384"/>
            </a:xfrm>
          </p:grpSpPr>
          <p:sp>
            <p:nvSpPr>
              <p:cNvPr id="31" name="Rectangle 4130"/>
              <p:cNvSpPr>
                <a:spLocks noChangeArrowheads="1"/>
              </p:cNvSpPr>
              <p:nvPr/>
            </p:nvSpPr>
            <p:spPr bwMode="auto">
              <a:xfrm>
                <a:off x="3408" y="2352"/>
                <a:ext cx="528" cy="38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2" name="Line 4131"/>
              <p:cNvSpPr>
                <a:spLocks noChangeShapeType="1"/>
              </p:cNvSpPr>
              <p:nvPr/>
            </p:nvSpPr>
            <p:spPr bwMode="auto">
              <a:xfrm>
                <a:off x="3408" y="2736"/>
                <a:ext cx="240" cy="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3" name="Line 4132"/>
              <p:cNvSpPr>
                <a:spLocks noChangeShapeType="1"/>
              </p:cNvSpPr>
              <p:nvPr/>
            </p:nvSpPr>
            <p:spPr bwMode="auto">
              <a:xfrm flipV="1">
                <a:off x="3648" y="2352"/>
                <a:ext cx="0" cy="384"/>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4" name="Line 4133"/>
              <p:cNvSpPr>
                <a:spLocks noChangeShapeType="1"/>
              </p:cNvSpPr>
              <p:nvPr/>
            </p:nvSpPr>
            <p:spPr bwMode="auto">
              <a:xfrm>
                <a:off x="3648" y="2352"/>
                <a:ext cx="240" cy="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mc:AlternateContent xmlns:mc="http://schemas.openxmlformats.org/markup-compatibility/2006" xmlns:a14="http://schemas.microsoft.com/office/drawing/2010/main">
          <mc:Choice Requires="a14">
            <p:sp>
              <p:nvSpPr>
                <p:cNvPr id="30" name="Text Box 43"/>
                <p:cNvSpPr txBox="1">
                  <a:spLocks noChangeArrowheads="1"/>
                </p:cNvSpPr>
                <p:nvPr/>
              </p:nvSpPr>
              <p:spPr bwMode="auto">
                <a:xfrm>
                  <a:off x="1850" y="454"/>
                  <a:ext cx="587"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dirty="0">
                      <a:latin typeface="Calibri" pitchFamily="34" charset="0"/>
                    </a:rPr>
                    <a:t>Bias: </a:t>
                  </a:r>
                  <a14:m>
                    <m:oMath xmlns:m="http://schemas.openxmlformats.org/officeDocument/2006/math">
                      <m:r>
                        <a:rPr lang="en-US" sz="2000" i="1">
                          <a:latin typeface="Cambria Math" panose="02040503050406030204" pitchFamily="18" charset="0"/>
                        </a:rPr>
                        <m:t>𝑏</m:t>
                      </m:r>
                    </m:oMath>
                  </a14:m>
                  <a:endParaRPr lang="en-US" sz="2000" dirty="0">
                    <a:latin typeface="Calibri" pitchFamily="34" charset="0"/>
                  </a:endParaRPr>
                </a:p>
              </p:txBody>
            </p:sp>
          </mc:Choice>
          <mc:Fallback xmlns="">
            <p:sp>
              <p:nvSpPr>
                <p:cNvPr id="30" name="Text Box 43"/>
                <p:cNvSpPr txBox="1">
                  <a:spLocks noRot="1" noChangeAspect="1" noMove="1" noResize="1" noEditPoints="1" noAdjustHandles="1" noChangeArrowheads="1" noChangeShapeType="1" noTextEdit="1"/>
                </p:cNvSpPr>
                <p:nvPr/>
              </p:nvSpPr>
              <p:spPr bwMode="auto">
                <a:xfrm>
                  <a:off x="1850" y="454"/>
                  <a:ext cx="587" cy="252"/>
                </a:xfrm>
                <a:prstGeom prst="rect">
                  <a:avLst/>
                </a:prstGeom>
                <a:blipFill>
                  <a:blip r:embed="rId3"/>
                  <a:stretch>
                    <a:fillRect l="-7190" t="-9091"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sp>
        <p:nvSpPr>
          <p:cNvPr id="35" name="Rectangle 4099"/>
          <p:cNvSpPr txBox="1">
            <a:spLocks noChangeArrowheads="1"/>
          </p:cNvSpPr>
          <p:nvPr/>
        </p:nvSpPr>
        <p:spPr>
          <a:xfrm>
            <a:off x="1767840" y="5488942"/>
            <a:ext cx="8686800" cy="1524000"/>
          </a:xfrm>
          <a:prstGeom prst="rect">
            <a:avLst/>
          </a:prstGeom>
          <a:noFill/>
        </p:spPr>
        <p:txBody>
          <a:bodyPr vert="horz" lIns="92075" tIns="46038" rIns="92075" bIns="46038"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rgbClr val="002060"/>
                </a:solidFill>
                <a:effectLst/>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90000"/>
              </a:lnSpc>
            </a:pPr>
            <a:endParaRPr lang="en-US" sz="2000" dirty="0">
              <a:latin typeface="Calibri" pitchFamily="34" charset="0"/>
            </a:endParaRPr>
          </a:p>
        </p:txBody>
      </p:sp>
      <mc:AlternateContent xmlns:mc="http://schemas.openxmlformats.org/markup-compatibility/2006" xmlns:a14="http://schemas.microsoft.com/office/drawing/2010/main">
        <mc:Choice Requires="a14">
          <p:sp>
            <p:nvSpPr>
              <p:cNvPr id="37" name="TextBox 36"/>
              <p:cNvSpPr txBox="1"/>
              <p:nvPr/>
            </p:nvSpPr>
            <p:spPr>
              <a:xfrm>
                <a:off x="7958565" y="4565604"/>
                <a:ext cx="2764632" cy="799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70C0"/>
                          </a:solidFill>
                          <a:latin typeface="Cambria Math" panose="02040503050406030204" pitchFamily="18" charset="0"/>
                        </a:rPr>
                        <m:t>𝒐</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𝒔𝒊𝒈𝒏</m:t>
                      </m:r>
                      <m:r>
                        <a:rPr lang="en-US" b="1" i="1">
                          <a:solidFill>
                            <a:srgbClr val="0070C0"/>
                          </a:solidFill>
                          <a:latin typeface="Cambria Math" panose="02040503050406030204" pitchFamily="18" charset="0"/>
                        </a:rPr>
                        <m:t>(</m:t>
                      </m:r>
                      <m:nary>
                        <m:naryPr>
                          <m:chr m:val="∑"/>
                          <m:supHide m:val="on"/>
                          <m:ctrlPr>
                            <a:rPr lang="en-US" b="1" i="1">
                              <a:solidFill>
                                <a:srgbClr val="0070C0"/>
                              </a:solidFill>
                              <a:latin typeface="Cambria Math" panose="02040503050406030204" pitchFamily="18" charset="0"/>
                            </a:rPr>
                          </m:ctrlPr>
                        </m:naryPr>
                        <m:sub>
                          <m:r>
                            <m:rPr>
                              <m:brk m:alnAt="7"/>
                            </m:rPr>
                            <a:rPr lang="en-US" b="1" i="1">
                              <a:solidFill>
                                <a:srgbClr val="0070C0"/>
                              </a:solidFill>
                              <a:latin typeface="Cambria Math" panose="02040503050406030204" pitchFamily="18" charset="0"/>
                            </a:rPr>
                            <m:t>𝒋</m:t>
                          </m:r>
                        </m:sub>
                        <m:sup/>
                        <m:e>
                          <m:sSub>
                            <m:sSubPr>
                              <m:ctrlPr>
                                <a:rPr lang="en-US" b="1" i="1">
                                  <a:solidFill>
                                    <a:srgbClr val="0070C0"/>
                                  </a:solidFill>
                                  <a:latin typeface="Cambria Math" panose="02040503050406030204" pitchFamily="18" charset="0"/>
                                </a:rPr>
                              </m:ctrlPr>
                            </m:sSubPr>
                            <m:e>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𝒘</m:t>
                                  </m:r>
                                </m:e>
                                <m:sub>
                                  <m:r>
                                    <a:rPr lang="en-US" b="1" i="1">
                                      <a:solidFill>
                                        <a:srgbClr val="0070C0"/>
                                      </a:solidFill>
                                      <a:latin typeface="Cambria Math" panose="02040503050406030204" pitchFamily="18" charset="0"/>
                                    </a:rPr>
                                    <m:t>𝒋</m:t>
                                  </m:r>
                                </m:sub>
                              </m:sSub>
                              <m:r>
                                <a:rPr lang="en-US" b="1" i="1">
                                  <a:solidFill>
                                    <a:srgbClr val="0070C0"/>
                                  </a:solidFill>
                                  <a:latin typeface="Cambria Math" panose="02040503050406030204" pitchFamily="18" charset="0"/>
                                </a:rPr>
                                <m:t>𝒙</m:t>
                              </m:r>
                            </m:e>
                            <m:sub>
                              <m:r>
                                <a:rPr lang="en-US" b="1" i="1">
                                  <a:solidFill>
                                    <a:srgbClr val="0070C0"/>
                                  </a:solidFill>
                                  <a:latin typeface="Cambria Math" panose="02040503050406030204" pitchFamily="18" charset="0"/>
                                </a:rPr>
                                <m:t>𝒋</m:t>
                              </m:r>
                            </m:sub>
                          </m:sSub>
                        </m:e>
                      </m:nary>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𝒃</m:t>
                      </m:r>
                      <m:r>
                        <a:rPr lang="en-US" b="1" i="1">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7958565" y="4565604"/>
                <a:ext cx="2764632" cy="799834"/>
              </a:xfrm>
              <a:prstGeom prst="rect">
                <a:avLst/>
              </a:prstGeom>
              <a:blipFill>
                <a:blip r:embed="rId4"/>
                <a:stretch>
                  <a:fillRect t="-117188" b="-157813"/>
                </a:stretch>
              </a:blipFill>
            </p:spPr>
            <p:txBody>
              <a:bodyPr/>
              <a:lstStyle/>
              <a:p>
                <a:r>
                  <a:rPr lang="en-US">
                    <a:noFill/>
                  </a:rPr>
                  <a:t> </a:t>
                </a:r>
              </a:p>
            </p:txBody>
          </p:sp>
        </mc:Fallback>
      </mc:AlternateContent>
      <p:pic>
        <p:nvPicPr>
          <p:cNvPr id="29" name="Picture 28" descr="A diagram of a cell body and a diagram of a cell body&#10;&#10;Description automatically generated">
            <a:extLst>
              <a:ext uri="{FF2B5EF4-FFF2-40B4-BE49-F238E27FC236}">
                <a16:creationId xmlns:a16="http://schemas.microsoft.com/office/drawing/2014/main" id="{0CE8AEF7-C88D-AB7D-A759-FC9053F0ECDA}"/>
              </a:ext>
            </a:extLst>
          </p:cNvPr>
          <p:cNvPicPr>
            <a:picLocks noChangeAspect="1"/>
          </p:cNvPicPr>
          <p:nvPr/>
        </p:nvPicPr>
        <p:blipFill rotWithShape="1">
          <a:blip r:embed="rId5">
            <a:extLst>
              <a:ext uri="{28A0092B-C50C-407E-A947-70E740481C1C}">
                <a14:useLocalDpi xmlns:a14="http://schemas.microsoft.com/office/drawing/2010/main" val="0"/>
              </a:ext>
            </a:extLst>
          </a:blip>
          <a:srcRect t="47274" r="19378"/>
          <a:stretch/>
        </p:blipFill>
        <p:spPr>
          <a:xfrm>
            <a:off x="9198801" y="1069926"/>
            <a:ext cx="2688399" cy="1438275"/>
          </a:xfrm>
          <a:prstGeom prst="rect">
            <a:avLst/>
          </a:prstGeom>
        </p:spPr>
      </p:pic>
    </p:spTree>
    <p:extLst>
      <p:ext uri="{BB962C8B-B14F-4D97-AF65-F5344CB8AC3E}">
        <p14:creationId xmlns:p14="http://schemas.microsoft.com/office/powerpoint/2010/main" val="1861508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Unit: Perceptron</a:t>
            </a:r>
            <a:r>
              <a:rPr lang="en-US" sz="4000" dirty="0"/>
              <a:t> </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18</a:t>
            </a:fld>
            <a:endParaRPr lang="en-US" dirty="0">
              <a:solidFill>
                <a:prstClr val="black"/>
              </a:solidFill>
            </a:endParaRPr>
          </a:p>
        </p:txBody>
      </p:sp>
      <p:grpSp>
        <p:nvGrpSpPr>
          <p:cNvPr id="5" name="Group 42"/>
          <p:cNvGrpSpPr>
            <a:grpSpLocks/>
          </p:cNvGrpSpPr>
          <p:nvPr/>
        </p:nvGrpSpPr>
        <p:grpSpPr bwMode="auto">
          <a:xfrm>
            <a:off x="1737360" y="1776366"/>
            <a:ext cx="8166100" cy="4089401"/>
            <a:chOff x="210" y="454"/>
            <a:chExt cx="5144" cy="2576"/>
          </a:xfrm>
        </p:grpSpPr>
        <p:sp>
          <p:nvSpPr>
            <p:cNvPr id="6" name="Rectangle 4101"/>
            <p:cNvSpPr>
              <a:spLocks noChangeArrowheads="1"/>
            </p:cNvSpPr>
            <p:nvPr/>
          </p:nvSpPr>
          <p:spPr bwMode="auto">
            <a:xfrm>
              <a:off x="3197" y="864"/>
              <a:ext cx="16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3600" i="1" baseline="-25000" dirty="0">
                  <a:latin typeface="Times New Roman" pitchFamily="18" charset="0"/>
                </a:rPr>
                <a:t> </a:t>
              </a:r>
            </a:p>
          </p:txBody>
        </p:sp>
        <p:sp>
          <p:nvSpPr>
            <p:cNvPr id="7" name="Oval 4105"/>
            <p:cNvSpPr>
              <a:spLocks noChangeArrowheads="1"/>
            </p:cNvSpPr>
            <p:nvPr/>
          </p:nvSpPr>
          <p:spPr bwMode="auto">
            <a:xfrm>
              <a:off x="356" y="801"/>
              <a:ext cx="478" cy="1582"/>
            </a:xfrm>
            <a:prstGeom prst="ellipse">
              <a:avLst/>
            </a:prstGeom>
            <a:solidFill>
              <a:srgbClr val="66FFFF"/>
            </a:solidFill>
            <a:ln w="12700">
              <a:solidFill>
                <a:srgbClr val="66FFFF"/>
              </a:solidFill>
              <a:round/>
              <a:headEnd/>
              <a:tailEnd/>
            </a:ln>
          </p:spPr>
          <p:txBody>
            <a:bodyPr wrap="none" anchor="ctr"/>
            <a:lstStyle/>
            <a:p>
              <a:endParaRPr lang="en-US"/>
            </a:p>
          </p:txBody>
        </p:sp>
        <p:sp>
          <p:nvSpPr>
            <p:cNvPr id="8" name="Line 4106"/>
            <p:cNvSpPr>
              <a:spLocks noChangeShapeType="1"/>
            </p:cNvSpPr>
            <p:nvPr/>
          </p:nvSpPr>
          <p:spPr bwMode="auto">
            <a:xfrm>
              <a:off x="2661" y="1615"/>
              <a:ext cx="681" cy="1"/>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Rectangle 4107"/>
            <p:cNvSpPr>
              <a:spLocks noChangeArrowheads="1"/>
            </p:cNvSpPr>
            <p:nvPr/>
          </p:nvSpPr>
          <p:spPr bwMode="auto">
            <a:xfrm>
              <a:off x="3328" y="1373"/>
              <a:ext cx="515" cy="488"/>
            </a:xfrm>
            <a:prstGeom prst="rect">
              <a:avLst/>
            </a:prstGeom>
            <a:solidFill>
              <a:srgbClr val="00FF99"/>
            </a:solidFill>
            <a:ln w="12700">
              <a:solidFill>
                <a:srgbClr val="00FF99"/>
              </a:solidFill>
              <a:miter lim="800000"/>
              <a:headEnd/>
              <a:tailEnd/>
            </a:ln>
          </p:spPr>
          <p:txBody>
            <a:bodyPr lIns="92075" tIns="46038" rIns="92075" bIns="46038">
              <a:spAutoFit/>
            </a:bodyPr>
            <a:lstStyle/>
            <a:p>
              <a:pPr algn="ctr" eaLnBrk="0" hangingPunct="0"/>
              <a:r>
                <a:rPr lang="en-US" sz="4400" i="1">
                  <a:latin typeface="Times New Roman" pitchFamily="18" charset="0"/>
                </a:rPr>
                <a:t>f</a:t>
              </a:r>
            </a:p>
          </p:txBody>
        </p:sp>
        <p:sp>
          <p:nvSpPr>
            <p:cNvPr id="10" name="Line 4108"/>
            <p:cNvSpPr>
              <a:spLocks noChangeShapeType="1"/>
            </p:cNvSpPr>
            <p:nvPr/>
          </p:nvSpPr>
          <p:spPr bwMode="auto">
            <a:xfrm>
              <a:off x="3851" y="1625"/>
              <a:ext cx="911"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Rectangle 4109"/>
            <p:cNvSpPr>
              <a:spLocks noChangeArrowheads="1"/>
            </p:cNvSpPr>
            <p:nvPr/>
          </p:nvSpPr>
          <p:spPr bwMode="auto">
            <a:xfrm>
              <a:off x="1940" y="2506"/>
              <a:ext cx="910"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b="1">
                  <a:latin typeface="Calibri" pitchFamily="34" charset="0"/>
                </a:rPr>
                <a:t>weighted </a:t>
              </a:r>
            </a:p>
            <a:p>
              <a:pPr algn="ctr" eaLnBrk="0" hangingPunct="0"/>
              <a:r>
                <a:rPr lang="en-US" sz="2400" b="1">
                  <a:latin typeface="Calibri" pitchFamily="34" charset="0"/>
                </a:rPr>
                <a:t>sum</a:t>
              </a:r>
              <a:endParaRPr lang="en-US" sz="2400">
                <a:latin typeface="Calibri" pitchFamily="34" charset="0"/>
              </a:endParaRPr>
            </a:p>
          </p:txBody>
        </p:sp>
        <p:sp>
          <p:nvSpPr>
            <p:cNvPr id="12" name="Rectangle 4110"/>
            <p:cNvSpPr>
              <a:spLocks noChangeArrowheads="1"/>
            </p:cNvSpPr>
            <p:nvPr/>
          </p:nvSpPr>
          <p:spPr bwMode="auto">
            <a:xfrm>
              <a:off x="210" y="2506"/>
              <a:ext cx="757"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b="1" dirty="0">
                  <a:latin typeface="Calibri" pitchFamily="34" charset="0"/>
                </a:rPr>
                <a:t>Input</a:t>
              </a:r>
            </a:p>
            <a:p>
              <a:pPr algn="ctr" eaLnBrk="0" hangingPunct="0"/>
              <a:r>
                <a:rPr lang="en-US" sz="2400" b="1" dirty="0">
                  <a:latin typeface="Calibri" pitchFamily="34" charset="0"/>
                </a:rPr>
                <a:t>vector </a:t>
              </a:r>
              <a:r>
                <a:rPr lang="en-US" sz="2400" b="1" dirty="0">
                  <a:latin typeface="Calibri" pitchFamily="34" charset="0"/>
                  <a:ea typeface="HYGungSo-Bold" pitchFamily="18" charset="-127"/>
                </a:rPr>
                <a:t>x</a:t>
              </a:r>
            </a:p>
          </p:txBody>
        </p:sp>
        <p:sp>
          <p:nvSpPr>
            <p:cNvPr id="13" name="Rectangle 4111"/>
            <p:cNvSpPr>
              <a:spLocks noChangeArrowheads="1"/>
            </p:cNvSpPr>
            <p:nvPr/>
          </p:nvSpPr>
          <p:spPr bwMode="auto">
            <a:xfrm>
              <a:off x="4540" y="1584"/>
              <a:ext cx="8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b="1" dirty="0">
                  <a:latin typeface="Calibri" pitchFamily="34" charset="0"/>
                </a:rPr>
                <a:t>output </a:t>
              </a:r>
              <a:r>
                <a:rPr lang="en-US" sz="2400" b="1" i="1" dirty="0">
                  <a:latin typeface="Calibri" pitchFamily="34" charset="0"/>
                </a:rPr>
                <a:t>o</a:t>
              </a:r>
              <a:endParaRPr lang="en-US" sz="2400" i="1" dirty="0">
                <a:latin typeface="Calibri" pitchFamily="34" charset="0"/>
              </a:endParaRPr>
            </a:p>
          </p:txBody>
        </p:sp>
        <p:sp>
          <p:nvSpPr>
            <p:cNvPr id="14" name="Rectangle 4112"/>
            <p:cNvSpPr>
              <a:spLocks noChangeArrowheads="1"/>
            </p:cNvSpPr>
            <p:nvPr/>
          </p:nvSpPr>
          <p:spPr bwMode="auto">
            <a:xfrm>
              <a:off x="3098" y="2506"/>
              <a:ext cx="936"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b="1">
                  <a:latin typeface="Calibri" pitchFamily="34" charset="0"/>
                </a:rPr>
                <a:t>Activation</a:t>
              </a:r>
              <a:endParaRPr lang="en-US" sz="2400">
                <a:latin typeface="Calibri" pitchFamily="34" charset="0"/>
              </a:endParaRPr>
            </a:p>
            <a:p>
              <a:pPr algn="ctr" eaLnBrk="0" hangingPunct="0"/>
              <a:r>
                <a:rPr lang="en-US" sz="2400" b="1">
                  <a:latin typeface="Calibri" pitchFamily="34" charset="0"/>
                </a:rPr>
                <a:t>function</a:t>
              </a:r>
              <a:endParaRPr lang="en-US" sz="2400">
                <a:latin typeface="Calibri" pitchFamily="34" charset="0"/>
              </a:endParaRPr>
            </a:p>
          </p:txBody>
        </p:sp>
        <p:sp>
          <p:nvSpPr>
            <p:cNvPr id="15" name="Line 4114"/>
            <p:cNvSpPr>
              <a:spLocks noChangeShapeType="1"/>
            </p:cNvSpPr>
            <p:nvPr/>
          </p:nvSpPr>
          <p:spPr bwMode="auto">
            <a:xfrm>
              <a:off x="1994" y="678"/>
              <a:ext cx="122" cy="34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4115"/>
            <p:cNvSpPr>
              <a:spLocks noChangeArrowheads="1"/>
            </p:cNvSpPr>
            <p:nvPr/>
          </p:nvSpPr>
          <p:spPr bwMode="auto">
            <a:xfrm>
              <a:off x="990" y="2506"/>
              <a:ext cx="812"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b="1" dirty="0">
                  <a:latin typeface="Calibri" pitchFamily="34" charset="0"/>
                </a:rPr>
                <a:t>weight</a:t>
              </a:r>
            </a:p>
            <a:p>
              <a:pPr algn="ctr" eaLnBrk="0" hangingPunct="0"/>
              <a:r>
                <a:rPr lang="en-US" sz="2400" b="1" dirty="0">
                  <a:latin typeface="Calibri" pitchFamily="34" charset="0"/>
                </a:rPr>
                <a:t>vector </a:t>
              </a:r>
              <a:r>
                <a:rPr lang="en-US" sz="2400" b="1" dirty="0">
                  <a:latin typeface="Calibri" pitchFamily="34" charset="0"/>
                  <a:ea typeface="HYGungSo-Bold" pitchFamily="18" charset="-127"/>
                </a:rPr>
                <a:t>w</a:t>
              </a:r>
              <a:endParaRPr lang="en-US" sz="2400" dirty="0">
                <a:latin typeface="Calibri" pitchFamily="34" charset="0"/>
                <a:ea typeface="HYGungSo-Bold" pitchFamily="18" charset="-127"/>
              </a:endParaRPr>
            </a:p>
          </p:txBody>
        </p:sp>
        <p:sp>
          <p:nvSpPr>
            <p:cNvPr id="17" name="Freeform 4116"/>
            <p:cNvSpPr>
              <a:spLocks/>
            </p:cNvSpPr>
            <p:nvPr/>
          </p:nvSpPr>
          <p:spPr bwMode="auto">
            <a:xfrm>
              <a:off x="2064" y="991"/>
              <a:ext cx="568" cy="1220"/>
            </a:xfrm>
            <a:custGeom>
              <a:avLst/>
              <a:gdLst>
                <a:gd name="T0" fmla="*/ 0 w 568"/>
                <a:gd name="T1" fmla="*/ 0 h 1220"/>
                <a:gd name="T2" fmla="*/ 0 w 568"/>
                <a:gd name="T3" fmla="*/ 1219 h 1220"/>
                <a:gd name="T4" fmla="*/ 254 w 568"/>
                <a:gd name="T5" fmla="*/ 1219 h 1220"/>
                <a:gd name="T6" fmla="*/ 567 w 568"/>
                <a:gd name="T7" fmla="*/ 632 h 1220"/>
                <a:gd name="T8" fmla="*/ 254 w 568"/>
                <a:gd name="T9" fmla="*/ 14 h 1220"/>
                <a:gd name="T10" fmla="*/ 0 w 568"/>
                <a:gd name="T11" fmla="*/ 0 h 1220"/>
                <a:gd name="T12" fmla="*/ 0 60000 65536"/>
                <a:gd name="T13" fmla="*/ 0 60000 65536"/>
                <a:gd name="T14" fmla="*/ 0 60000 65536"/>
                <a:gd name="T15" fmla="*/ 0 60000 65536"/>
                <a:gd name="T16" fmla="*/ 0 60000 65536"/>
                <a:gd name="T17" fmla="*/ 0 60000 65536"/>
                <a:gd name="T18" fmla="*/ 0 w 568"/>
                <a:gd name="T19" fmla="*/ 0 h 1220"/>
                <a:gd name="T20" fmla="*/ 568 w 568"/>
                <a:gd name="T21" fmla="*/ 1220 h 1220"/>
              </a:gdLst>
              <a:ahLst/>
              <a:cxnLst>
                <a:cxn ang="T12">
                  <a:pos x="T0" y="T1"/>
                </a:cxn>
                <a:cxn ang="T13">
                  <a:pos x="T2" y="T3"/>
                </a:cxn>
                <a:cxn ang="T14">
                  <a:pos x="T4" y="T5"/>
                </a:cxn>
                <a:cxn ang="T15">
                  <a:pos x="T6" y="T7"/>
                </a:cxn>
                <a:cxn ang="T16">
                  <a:pos x="T8" y="T9"/>
                </a:cxn>
                <a:cxn ang="T17">
                  <a:pos x="T10" y="T11"/>
                </a:cxn>
              </a:cxnLst>
              <a:rect l="T18" t="T19" r="T20" b="T21"/>
              <a:pathLst>
                <a:path w="568" h="1220">
                  <a:moveTo>
                    <a:pt x="0" y="0"/>
                  </a:moveTo>
                  <a:lnTo>
                    <a:pt x="0" y="1219"/>
                  </a:lnTo>
                  <a:lnTo>
                    <a:pt x="254" y="1219"/>
                  </a:lnTo>
                  <a:lnTo>
                    <a:pt x="567" y="632"/>
                  </a:lnTo>
                  <a:lnTo>
                    <a:pt x="254" y="14"/>
                  </a:lnTo>
                  <a:lnTo>
                    <a:pt x="0" y="0"/>
                  </a:lnTo>
                </a:path>
              </a:pathLst>
            </a:custGeom>
            <a:solidFill>
              <a:srgbClr val="99CCFF"/>
            </a:solidFill>
            <a:ln w="12700" cap="rnd">
              <a:solidFill>
                <a:srgbClr val="000000"/>
              </a:solidFill>
              <a:round/>
              <a:headEnd/>
              <a:tailEnd/>
            </a:ln>
          </p:spPr>
          <p:txBody>
            <a:bodyPr/>
            <a:lstStyle/>
            <a:p>
              <a:endParaRPr lang="en-US"/>
            </a:p>
          </p:txBody>
        </p:sp>
        <p:sp>
          <p:nvSpPr>
            <p:cNvPr id="18" name="Rectangle 4117"/>
            <p:cNvSpPr>
              <a:spLocks noChangeArrowheads="1"/>
            </p:cNvSpPr>
            <p:nvPr/>
          </p:nvSpPr>
          <p:spPr bwMode="auto">
            <a:xfrm>
              <a:off x="2116" y="1387"/>
              <a:ext cx="32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3600">
                  <a:latin typeface="Symbol" pitchFamily="18" charset="2"/>
                </a:rPr>
                <a:t>å</a:t>
              </a:r>
            </a:p>
          </p:txBody>
        </p:sp>
        <p:sp>
          <p:nvSpPr>
            <p:cNvPr id="19" name="Rectangle 4119"/>
            <p:cNvSpPr>
              <a:spLocks noChangeArrowheads="1"/>
            </p:cNvSpPr>
            <p:nvPr/>
          </p:nvSpPr>
          <p:spPr bwMode="auto">
            <a:xfrm>
              <a:off x="1275" y="979"/>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a:latin typeface="Times New Roman" pitchFamily="18" charset="0"/>
                </a:rPr>
                <a:t>w</a:t>
              </a:r>
              <a:r>
                <a:rPr lang="en-US" sz="2400" i="1" baseline="-25000" dirty="0">
                  <a:latin typeface="Times New Roman" pitchFamily="18" charset="0"/>
                </a:rPr>
                <a:t>1</a:t>
              </a:r>
            </a:p>
          </p:txBody>
        </p:sp>
        <p:sp>
          <p:nvSpPr>
            <p:cNvPr id="20" name="Line 4120"/>
            <p:cNvSpPr>
              <a:spLocks noChangeShapeType="1"/>
            </p:cNvSpPr>
            <p:nvPr/>
          </p:nvSpPr>
          <p:spPr bwMode="auto">
            <a:xfrm>
              <a:off x="817" y="1126"/>
              <a:ext cx="1247"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dirty="0"/>
            </a:p>
          </p:txBody>
        </p:sp>
        <p:sp>
          <p:nvSpPr>
            <p:cNvPr id="21" name="Rectangle 4122"/>
            <p:cNvSpPr>
              <a:spLocks noChangeArrowheads="1"/>
            </p:cNvSpPr>
            <p:nvPr/>
          </p:nvSpPr>
          <p:spPr bwMode="auto">
            <a:xfrm>
              <a:off x="1266" y="1335"/>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a:latin typeface="Times New Roman" pitchFamily="18" charset="0"/>
                </a:rPr>
                <a:t>w</a:t>
              </a:r>
              <a:r>
                <a:rPr lang="en-US" sz="2400" i="1" baseline="-25000" dirty="0">
                  <a:latin typeface="Times New Roman" pitchFamily="18" charset="0"/>
                </a:rPr>
                <a:t>2</a:t>
              </a:r>
            </a:p>
          </p:txBody>
        </p:sp>
        <p:sp>
          <p:nvSpPr>
            <p:cNvPr id="22" name="Line 4123"/>
            <p:cNvSpPr>
              <a:spLocks noChangeShapeType="1"/>
            </p:cNvSpPr>
            <p:nvPr/>
          </p:nvSpPr>
          <p:spPr bwMode="auto">
            <a:xfrm>
              <a:off x="808" y="1482"/>
              <a:ext cx="1256" cy="0"/>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3" name="Rectangle 4125"/>
            <p:cNvSpPr>
              <a:spLocks noChangeArrowheads="1"/>
            </p:cNvSpPr>
            <p:nvPr/>
          </p:nvSpPr>
          <p:spPr bwMode="auto">
            <a:xfrm>
              <a:off x="1265" y="1919"/>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err="1">
                  <a:latin typeface="Times New Roman" pitchFamily="18" charset="0"/>
                </a:rPr>
                <a:t>w</a:t>
              </a:r>
              <a:r>
                <a:rPr lang="en-US" sz="2400" i="1" baseline="-25000" dirty="0" err="1">
                  <a:latin typeface="Times New Roman" pitchFamily="18" charset="0"/>
                </a:rPr>
                <a:t>p</a:t>
              </a:r>
              <a:endParaRPr lang="en-US" sz="2400" i="1" baseline="-25000" dirty="0">
                <a:latin typeface="Times New Roman" pitchFamily="18" charset="0"/>
              </a:endParaRPr>
            </a:p>
          </p:txBody>
        </p:sp>
        <p:sp>
          <p:nvSpPr>
            <p:cNvPr id="24" name="Line 4126"/>
            <p:cNvSpPr>
              <a:spLocks noChangeShapeType="1"/>
            </p:cNvSpPr>
            <p:nvPr/>
          </p:nvSpPr>
          <p:spPr bwMode="auto">
            <a:xfrm flipV="1">
              <a:off x="807" y="2063"/>
              <a:ext cx="1257" cy="3"/>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 name="Rectangle 4127"/>
            <p:cNvSpPr>
              <a:spLocks noChangeArrowheads="1"/>
            </p:cNvSpPr>
            <p:nvPr/>
          </p:nvSpPr>
          <p:spPr bwMode="auto">
            <a:xfrm>
              <a:off x="462" y="951"/>
              <a:ext cx="2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a:latin typeface="Times New Roman" pitchFamily="18" charset="0"/>
                </a:rPr>
                <a:t>x</a:t>
              </a:r>
              <a:r>
                <a:rPr lang="en-US" sz="2400" i="1" baseline="-25000" dirty="0">
                  <a:latin typeface="Times New Roman" pitchFamily="18" charset="0"/>
                </a:rPr>
                <a:t>1</a:t>
              </a:r>
            </a:p>
          </p:txBody>
        </p:sp>
        <p:sp>
          <p:nvSpPr>
            <p:cNvPr id="26" name="Rectangle 4128"/>
            <p:cNvSpPr>
              <a:spLocks noChangeArrowheads="1"/>
            </p:cNvSpPr>
            <p:nvPr/>
          </p:nvSpPr>
          <p:spPr bwMode="auto">
            <a:xfrm>
              <a:off x="451" y="1326"/>
              <a:ext cx="2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a:latin typeface="Times New Roman" pitchFamily="18" charset="0"/>
                </a:rPr>
                <a:t>x</a:t>
              </a:r>
              <a:r>
                <a:rPr lang="en-US" sz="2400" i="1" baseline="-25000" dirty="0">
                  <a:latin typeface="Times New Roman" pitchFamily="18" charset="0"/>
                </a:rPr>
                <a:t>2</a:t>
              </a:r>
            </a:p>
          </p:txBody>
        </p:sp>
        <p:sp>
          <p:nvSpPr>
            <p:cNvPr id="27" name="Rectangle 4129"/>
            <p:cNvSpPr>
              <a:spLocks noChangeArrowheads="1"/>
            </p:cNvSpPr>
            <p:nvPr/>
          </p:nvSpPr>
          <p:spPr bwMode="auto">
            <a:xfrm>
              <a:off x="470" y="1883"/>
              <a:ext cx="26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400" i="1" dirty="0" err="1">
                  <a:latin typeface="Times New Roman" pitchFamily="18" charset="0"/>
                </a:rPr>
                <a:t>x</a:t>
              </a:r>
              <a:r>
                <a:rPr lang="en-US" sz="2400" i="1" baseline="-25000" dirty="0" err="1">
                  <a:latin typeface="Times New Roman" pitchFamily="18" charset="0"/>
                </a:rPr>
                <a:t>p</a:t>
              </a:r>
              <a:endParaRPr lang="en-US" sz="2400" i="1" baseline="-25000" dirty="0">
                <a:latin typeface="Times New Roman" pitchFamily="18" charset="0"/>
              </a:endParaRPr>
            </a:p>
          </p:txBody>
        </p:sp>
        <p:grpSp>
          <p:nvGrpSpPr>
            <p:cNvPr id="28" name="Group 41"/>
            <p:cNvGrpSpPr>
              <a:grpSpLocks/>
            </p:cNvGrpSpPr>
            <p:nvPr/>
          </p:nvGrpSpPr>
          <p:grpSpPr bwMode="auto">
            <a:xfrm>
              <a:off x="3360" y="2016"/>
              <a:ext cx="528" cy="384"/>
              <a:chOff x="3408" y="2352"/>
              <a:chExt cx="528" cy="384"/>
            </a:xfrm>
          </p:grpSpPr>
          <p:sp>
            <p:nvSpPr>
              <p:cNvPr id="31" name="Rectangle 4130"/>
              <p:cNvSpPr>
                <a:spLocks noChangeArrowheads="1"/>
              </p:cNvSpPr>
              <p:nvPr/>
            </p:nvSpPr>
            <p:spPr bwMode="auto">
              <a:xfrm>
                <a:off x="3408" y="2352"/>
                <a:ext cx="528" cy="384"/>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32" name="Line 4131"/>
              <p:cNvSpPr>
                <a:spLocks noChangeShapeType="1"/>
              </p:cNvSpPr>
              <p:nvPr/>
            </p:nvSpPr>
            <p:spPr bwMode="auto">
              <a:xfrm>
                <a:off x="3408" y="2736"/>
                <a:ext cx="240" cy="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3" name="Line 4132"/>
              <p:cNvSpPr>
                <a:spLocks noChangeShapeType="1"/>
              </p:cNvSpPr>
              <p:nvPr/>
            </p:nvSpPr>
            <p:spPr bwMode="auto">
              <a:xfrm flipV="1">
                <a:off x="3648" y="2352"/>
                <a:ext cx="0" cy="384"/>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34" name="Line 4133"/>
              <p:cNvSpPr>
                <a:spLocks noChangeShapeType="1"/>
              </p:cNvSpPr>
              <p:nvPr/>
            </p:nvSpPr>
            <p:spPr bwMode="auto">
              <a:xfrm>
                <a:off x="3648" y="2352"/>
                <a:ext cx="240" cy="0"/>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mc:AlternateContent xmlns:mc="http://schemas.openxmlformats.org/markup-compatibility/2006" xmlns:a14="http://schemas.microsoft.com/office/drawing/2010/main">
          <mc:Choice Requires="a14">
            <p:sp>
              <p:nvSpPr>
                <p:cNvPr id="30" name="Text Box 43"/>
                <p:cNvSpPr txBox="1">
                  <a:spLocks noChangeArrowheads="1"/>
                </p:cNvSpPr>
                <p:nvPr/>
              </p:nvSpPr>
              <p:spPr bwMode="auto">
                <a:xfrm>
                  <a:off x="1850" y="454"/>
                  <a:ext cx="587" cy="2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r>
                    <a:rPr lang="en-US" sz="2000" dirty="0">
                      <a:latin typeface="Calibri" pitchFamily="34" charset="0"/>
                    </a:rPr>
                    <a:t>Bias: </a:t>
                  </a:r>
                  <a14:m>
                    <m:oMath xmlns:m="http://schemas.openxmlformats.org/officeDocument/2006/math">
                      <m:r>
                        <a:rPr lang="en-US" sz="2000" i="1">
                          <a:latin typeface="Cambria Math" panose="02040503050406030204" pitchFamily="18" charset="0"/>
                        </a:rPr>
                        <m:t>𝑏</m:t>
                      </m:r>
                    </m:oMath>
                  </a14:m>
                  <a:endParaRPr lang="en-US" sz="2000" dirty="0">
                    <a:latin typeface="Calibri" pitchFamily="34" charset="0"/>
                  </a:endParaRPr>
                </a:p>
              </p:txBody>
            </p:sp>
          </mc:Choice>
          <mc:Fallback xmlns="">
            <p:sp>
              <p:nvSpPr>
                <p:cNvPr id="30" name="Text Box 43"/>
                <p:cNvSpPr txBox="1">
                  <a:spLocks noRot="1" noChangeAspect="1" noMove="1" noResize="1" noEditPoints="1" noAdjustHandles="1" noChangeArrowheads="1" noChangeShapeType="1" noTextEdit="1"/>
                </p:cNvSpPr>
                <p:nvPr/>
              </p:nvSpPr>
              <p:spPr bwMode="auto">
                <a:xfrm>
                  <a:off x="1850" y="454"/>
                  <a:ext cx="587" cy="252"/>
                </a:xfrm>
                <a:prstGeom prst="rect">
                  <a:avLst/>
                </a:prstGeom>
                <a:blipFill>
                  <a:blip r:embed="rId3"/>
                  <a:stretch>
                    <a:fillRect l="-7190" t="-9091" b="-257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sp>
        <p:nvSpPr>
          <p:cNvPr id="35" name="Rectangle 4099"/>
          <p:cNvSpPr txBox="1">
            <a:spLocks noChangeArrowheads="1"/>
          </p:cNvSpPr>
          <p:nvPr/>
        </p:nvSpPr>
        <p:spPr>
          <a:xfrm>
            <a:off x="1767840" y="5488942"/>
            <a:ext cx="8686800" cy="1524000"/>
          </a:xfrm>
          <a:prstGeom prst="rect">
            <a:avLst/>
          </a:prstGeom>
          <a:noFill/>
        </p:spPr>
        <p:txBody>
          <a:bodyPr vert="horz" lIns="92075" tIns="46038" rIns="92075" bIns="46038"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rgbClr val="002060"/>
                </a:solidFill>
                <a:effectLst/>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90000"/>
              </a:lnSpc>
            </a:pPr>
            <a:endParaRPr lang="en-US" sz="2000" dirty="0">
              <a:latin typeface="Calibri" pitchFamily="34" charset="0"/>
            </a:endParaRPr>
          </a:p>
        </p:txBody>
      </p:sp>
      <mc:AlternateContent xmlns:mc="http://schemas.openxmlformats.org/markup-compatibility/2006" xmlns:a14="http://schemas.microsoft.com/office/drawing/2010/main">
        <mc:Choice Requires="a14">
          <p:sp>
            <p:nvSpPr>
              <p:cNvPr id="37" name="TextBox 36"/>
              <p:cNvSpPr txBox="1"/>
              <p:nvPr/>
            </p:nvSpPr>
            <p:spPr>
              <a:xfrm>
                <a:off x="7958565" y="4565604"/>
                <a:ext cx="2764632" cy="799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a:solidFill>
                            <a:srgbClr val="0070C0"/>
                          </a:solidFill>
                          <a:latin typeface="Cambria Math" panose="02040503050406030204" pitchFamily="18" charset="0"/>
                        </a:rPr>
                        <m:t>𝒐</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𝒔𝒊𝒈𝒏</m:t>
                      </m:r>
                      <m:r>
                        <a:rPr lang="en-US" b="1" i="1">
                          <a:solidFill>
                            <a:srgbClr val="0070C0"/>
                          </a:solidFill>
                          <a:latin typeface="Cambria Math" panose="02040503050406030204" pitchFamily="18" charset="0"/>
                        </a:rPr>
                        <m:t>(</m:t>
                      </m:r>
                      <m:nary>
                        <m:naryPr>
                          <m:chr m:val="∑"/>
                          <m:supHide m:val="on"/>
                          <m:ctrlPr>
                            <a:rPr lang="en-US" b="1" i="1">
                              <a:solidFill>
                                <a:srgbClr val="0070C0"/>
                              </a:solidFill>
                              <a:latin typeface="Cambria Math" panose="02040503050406030204" pitchFamily="18" charset="0"/>
                            </a:rPr>
                          </m:ctrlPr>
                        </m:naryPr>
                        <m:sub>
                          <m:r>
                            <m:rPr>
                              <m:brk m:alnAt="7"/>
                            </m:rPr>
                            <a:rPr lang="en-US" b="1" i="1">
                              <a:solidFill>
                                <a:srgbClr val="0070C0"/>
                              </a:solidFill>
                              <a:latin typeface="Cambria Math" panose="02040503050406030204" pitchFamily="18" charset="0"/>
                            </a:rPr>
                            <m:t>𝒋</m:t>
                          </m:r>
                        </m:sub>
                        <m:sup/>
                        <m:e>
                          <m:sSub>
                            <m:sSubPr>
                              <m:ctrlPr>
                                <a:rPr lang="en-US" b="1" i="1">
                                  <a:solidFill>
                                    <a:srgbClr val="0070C0"/>
                                  </a:solidFill>
                                  <a:latin typeface="Cambria Math" panose="02040503050406030204" pitchFamily="18" charset="0"/>
                                </a:rPr>
                              </m:ctrlPr>
                            </m:sSubPr>
                            <m:e>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𝒘</m:t>
                                  </m:r>
                                </m:e>
                                <m:sub>
                                  <m:r>
                                    <a:rPr lang="en-US" b="1" i="1">
                                      <a:solidFill>
                                        <a:srgbClr val="0070C0"/>
                                      </a:solidFill>
                                      <a:latin typeface="Cambria Math" panose="02040503050406030204" pitchFamily="18" charset="0"/>
                                    </a:rPr>
                                    <m:t>𝒋</m:t>
                                  </m:r>
                                </m:sub>
                              </m:sSub>
                              <m:r>
                                <a:rPr lang="en-US" b="1" i="1">
                                  <a:solidFill>
                                    <a:srgbClr val="0070C0"/>
                                  </a:solidFill>
                                  <a:latin typeface="Cambria Math" panose="02040503050406030204" pitchFamily="18" charset="0"/>
                                </a:rPr>
                                <m:t>𝒙</m:t>
                              </m:r>
                            </m:e>
                            <m:sub>
                              <m:r>
                                <a:rPr lang="en-US" b="1" i="1">
                                  <a:solidFill>
                                    <a:srgbClr val="0070C0"/>
                                  </a:solidFill>
                                  <a:latin typeface="Cambria Math" panose="02040503050406030204" pitchFamily="18" charset="0"/>
                                </a:rPr>
                                <m:t>𝒋</m:t>
                              </m:r>
                            </m:sub>
                          </m:sSub>
                        </m:e>
                      </m:nary>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𝒃</m:t>
                      </m:r>
                      <m:r>
                        <a:rPr lang="en-US" b="1" i="1">
                          <a:solidFill>
                            <a:srgbClr val="0070C0"/>
                          </a:solidFill>
                          <a:latin typeface="Cambria Math" panose="02040503050406030204" pitchFamily="18" charset="0"/>
                        </a:rPr>
                        <m:t>)</m:t>
                      </m:r>
                    </m:oMath>
                  </m:oMathPara>
                </a14:m>
                <a:endParaRPr lang="en-US" b="1" dirty="0">
                  <a:solidFill>
                    <a:srgbClr val="0070C0"/>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7958565" y="4565604"/>
                <a:ext cx="2764632" cy="799834"/>
              </a:xfrm>
              <a:prstGeom prst="rect">
                <a:avLst/>
              </a:prstGeom>
              <a:blipFill>
                <a:blip r:embed="rId4"/>
                <a:stretch>
                  <a:fillRect t="-117188" b="-157813"/>
                </a:stretch>
              </a:blipFill>
            </p:spPr>
            <p:txBody>
              <a:bodyPr/>
              <a:lstStyle/>
              <a:p>
                <a:r>
                  <a:rPr lang="en-US">
                    <a:noFill/>
                  </a:rPr>
                  <a:t> </a:t>
                </a:r>
              </a:p>
            </p:txBody>
          </p:sp>
        </mc:Fallback>
      </mc:AlternateContent>
      <p:pic>
        <p:nvPicPr>
          <p:cNvPr id="29" name="Picture 28" descr="A diagram of a cell body and a diagram of a cell body&#10;&#10;Description automatically generated">
            <a:extLst>
              <a:ext uri="{FF2B5EF4-FFF2-40B4-BE49-F238E27FC236}">
                <a16:creationId xmlns:a16="http://schemas.microsoft.com/office/drawing/2014/main" id="{0CE8AEF7-C88D-AB7D-A759-FC9053F0ECDA}"/>
              </a:ext>
            </a:extLst>
          </p:cNvPr>
          <p:cNvPicPr>
            <a:picLocks noChangeAspect="1"/>
          </p:cNvPicPr>
          <p:nvPr/>
        </p:nvPicPr>
        <p:blipFill rotWithShape="1">
          <a:blip r:embed="rId5">
            <a:extLst>
              <a:ext uri="{28A0092B-C50C-407E-A947-70E740481C1C}">
                <a14:useLocalDpi xmlns:a14="http://schemas.microsoft.com/office/drawing/2010/main" val="0"/>
              </a:ext>
            </a:extLst>
          </a:blip>
          <a:srcRect t="47274" r="19378"/>
          <a:stretch/>
        </p:blipFill>
        <p:spPr>
          <a:xfrm>
            <a:off x="9198801" y="1069926"/>
            <a:ext cx="2688399" cy="1438275"/>
          </a:xfrm>
          <a:prstGeom prst="rect">
            <a:avLst/>
          </a:prstGeom>
        </p:spPr>
      </p:pic>
      <p:sp>
        <p:nvSpPr>
          <p:cNvPr id="3" name="TextBox 2">
            <a:extLst>
              <a:ext uri="{FF2B5EF4-FFF2-40B4-BE49-F238E27FC236}">
                <a16:creationId xmlns:a16="http://schemas.microsoft.com/office/drawing/2014/main" id="{15FCDFA4-9D8D-B573-97F3-5E21DAA4DFC3}"/>
              </a:ext>
            </a:extLst>
          </p:cNvPr>
          <p:cNvSpPr txBox="1"/>
          <p:nvPr/>
        </p:nvSpPr>
        <p:spPr>
          <a:xfrm>
            <a:off x="609600" y="1273190"/>
            <a:ext cx="5962651" cy="461665"/>
          </a:xfrm>
          <a:prstGeom prst="rect">
            <a:avLst/>
          </a:prstGeom>
          <a:noFill/>
        </p:spPr>
        <p:txBody>
          <a:bodyPr wrap="square" rtlCol="0">
            <a:spAutoFit/>
          </a:bodyPr>
          <a:lstStyle/>
          <a:p>
            <a:r>
              <a:rPr lang="en-US" sz="2400" dirty="0"/>
              <a:t>Question: How many parameters in this case? </a:t>
            </a:r>
          </a:p>
        </p:txBody>
      </p:sp>
    </p:spTree>
    <p:extLst>
      <p:ext uri="{BB962C8B-B14F-4D97-AF65-F5344CB8AC3E}">
        <p14:creationId xmlns:p14="http://schemas.microsoft.com/office/powerpoint/2010/main" val="422766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11B6-7E2F-4F01-A7BE-73B840F8C191}"/>
              </a:ext>
            </a:extLst>
          </p:cNvPr>
          <p:cNvSpPr>
            <a:spLocks noGrp="1"/>
          </p:cNvSpPr>
          <p:nvPr>
            <p:ph type="title"/>
          </p:nvPr>
        </p:nvSpPr>
        <p:spPr/>
        <p:txBody>
          <a:bodyPr/>
          <a:lstStyle/>
          <a:p>
            <a:r>
              <a:rPr lang="en-US" dirty="0"/>
              <a:t>General Neural Networks</a:t>
            </a:r>
          </a:p>
        </p:txBody>
      </p:sp>
      <p:sp>
        <p:nvSpPr>
          <p:cNvPr id="3" name="Content Placeholder 2">
            <a:extLst>
              <a:ext uri="{FF2B5EF4-FFF2-40B4-BE49-F238E27FC236}">
                <a16:creationId xmlns:a16="http://schemas.microsoft.com/office/drawing/2014/main" id="{7D61162A-7CB7-455F-B4C6-8FD45FFEC4B2}"/>
              </a:ext>
            </a:extLst>
          </p:cNvPr>
          <p:cNvSpPr>
            <a:spLocks noGrp="1"/>
          </p:cNvSpPr>
          <p:nvPr>
            <p:ph idx="1"/>
          </p:nvPr>
        </p:nvSpPr>
        <p:spPr/>
        <p:txBody>
          <a:bodyPr/>
          <a:lstStyle/>
          <a:p>
            <a:r>
              <a:rPr lang="en-US" dirty="0"/>
              <a:t>A set of neurons connecting to each other</a:t>
            </a:r>
          </a:p>
        </p:txBody>
      </p:sp>
      <p:sp>
        <p:nvSpPr>
          <p:cNvPr id="4" name="Slide Number Placeholder 3">
            <a:extLst>
              <a:ext uri="{FF2B5EF4-FFF2-40B4-BE49-F238E27FC236}">
                <a16:creationId xmlns:a16="http://schemas.microsoft.com/office/drawing/2014/main" id="{884A395E-098B-4C1E-A5C5-486C40B96EF2}"/>
              </a:ext>
            </a:extLst>
          </p:cNvPr>
          <p:cNvSpPr>
            <a:spLocks noGrp="1"/>
          </p:cNvSpPr>
          <p:nvPr>
            <p:ph type="sldNum" sz="quarter" idx="12"/>
          </p:nvPr>
        </p:nvSpPr>
        <p:spPr/>
        <p:txBody>
          <a:bodyPr/>
          <a:lstStyle/>
          <a:p>
            <a:fld id="{F9913601-2E22-4589-A394-4D3650FFD697}" type="slidenum">
              <a:rPr lang="en-US" smtClean="0">
                <a:solidFill>
                  <a:prstClr val="black"/>
                </a:solidFill>
              </a:rPr>
              <a:pPr/>
              <a:t>19</a:t>
            </a:fld>
            <a:endParaRPr lang="en-US" dirty="0">
              <a:solidFill>
                <a:prstClr val="black"/>
              </a:solidFill>
            </a:endParaRPr>
          </a:p>
        </p:txBody>
      </p:sp>
      <p:grpSp>
        <p:nvGrpSpPr>
          <p:cNvPr id="7" name="Group 6">
            <a:extLst>
              <a:ext uri="{FF2B5EF4-FFF2-40B4-BE49-F238E27FC236}">
                <a16:creationId xmlns:a16="http://schemas.microsoft.com/office/drawing/2014/main" id="{B216547A-0723-4F26-8BC3-A38113E71DA0}"/>
              </a:ext>
            </a:extLst>
          </p:cNvPr>
          <p:cNvGrpSpPr/>
          <p:nvPr/>
        </p:nvGrpSpPr>
        <p:grpSpPr>
          <a:xfrm>
            <a:off x="1378657" y="1868424"/>
            <a:ext cx="9108778" cy="4433172"/>
            <a:chOff x="2396286" y="1588957"/>
            <a:chExt cx="8457958" cy="4116423"/>
          </a:xfrm>
        </p:grpSpPr>
        <p:sp>
          <p:nvSpPr>
            <p:cNvPr id="8" name="Rectangle 7">
              <a:extLst>
                <a:ext uri="{FF2B5EF4-FFF2-40B4-BE49-F238E27FC236}">
                  <a16:creationId xmlns:a16="http://schemas.microsoft.com/office/drawing/2014/main" id="{1486B6E8-D85A-44B8-8771-4738629FCC42}"/>
                </a:ext>
              </a:extLst>
            </p:cNvPr>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F1BDA1-4F87-479A-AADE-13A256DC502C}"/>
                </a:ext>
              </a:extLst>
            </p:cNvPr>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8E5F2-EFC2-4A6B-B0AE-6C8997946C51}"/>
                </a:ext>
              </a:extLst>
            </p:cNvPr>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DCF3B0-3F99-444B-B80E-1CA7BBC76230}"/>
                </a:ext>
              </a:extLst>
            </p:cNvPr>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A6836CF-8D49-407E-B310-0ED7EC785E77}"/>
                </a:ext>
              </a:extLst>
            </p:cNvPr>
            <p:cNvGrpSpPr/>
            <p:nvPr/>
          </p:nvGrpSpPr>
          <p:grpSpPr>
            <a:xfrm>
              <a:off x="4551699" y="1792586"/>
              <a:ext cx="706970" cy="3029897"/>
              <a:chOff x="4551699" y="1792586"/>
              <a:chExt cx="706970" cy="3029897"/>
            </a:xfrm>
          </p:grpSpPr>
          <p:sp>
            <p:nvSpPr>
              <p:cNvPr id="57" name="Oval 56">
                <a:extLst>
                  <a:ext uri="{FF2B5EF4-FFF2-40B4-BE49-F238E27FC236}">
                    <a16:creationId xmlns:a16="http://schemas.microsoft.com/office/drawing/2014/main" id="{C6A136E3-8F4A-472F-B9A2-B11537691774}"/>
                  </a:ext>
                </a:extLst>
              </p:cNvPr>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DE35FFD-8E88-450E-867D-B35CF118AEF9}"/>
                  </a:ext>
                </a:extLst>
              </p:cNvPr>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2158FB7-FA12-4102-AA1E-B1E120741A7C}"/>
                  </a:ext>
                </a:extLst>
              </p:cNvPr>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64E11C1-933E-42A2-86FD-D8A54186B988}"/>
                  </a:ext>
                </a:extLst>
              </p:cNvPr>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03E6C47-36F9-4E04-8732-54D5DEC1E477}"/>
                </a:ext>
              </a:extLst>
            </p:cNvPr>
            <p:cNvGrpSpPr/>
            <p:nvPr/>
          </p:nvGrpSpPr>
          <p:grpSpPr>
            <a:xfrm>
              <a:off x="6950047" y="1774480"/>
              <a:ext cx="720561" cy="3029897"/>
              <a:chOff x="4534281" y="1792586"/>
              <a:chExt cx="720561" cy="3029897"/>
            </a:xfrm>
          </p:grpSpPr>
          <p:sp>
            <p:nvSpPr>
              <p:cNvPr id="53" name="Oval 52">
                <a:extLst>
                  <a:ext uri="{FF2B5EF4-FFF2-40B4-BE49-F238E27FC236}">
                    <a16:creationId xmlns:a16="http://schemas.microsoft.com/office/drawing/2014/main" id="{52102DCA-FD0F-4C1C-A050-C2CBD1D7CA9C}"/>
                  </a:ext>
                </a:extLst>
              </p:cNvPr>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056789-BB9F-487E-A2C5-54256E7FFCB3}"/>
                  </a:ext>
                </a:extLst>
              </p:cNvPr>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C9175A-3C75-4588-871D-932EC0371237}"/>
                  </a:ext>
                </a:extLst>
              </p:cNvPr>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7AD9A54-8BF2-494C-976A-5ED86F07B363}"/>
                  </a:ext>
                </a:extLst>
              </p:cNvPr>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8DC8AD42-24D6-4A19-93A1-64EF61F80DDC}"/>
                </a:ext>
              </a:extLst>
            </p:cNvPr>
            <p:cNvCxnSpPr>
              <a:stCxn id="57"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3848231-662D-435C-A535-66AA361F95B6}"/>
                </a:ext>
              </a:extLst>
            </p:cNvPr>
            <p:cNvCxnSpPr>
              <a:stCxn id="57" idx="6"/>
              <a:endCxn id="54"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BA579D-4746-4B19-BB1F-D6E61E370A0F}"/>
                </a:ext>
              </a:extLst>
            </p:cNvPr>
            <p:cNvCxnSpPr>
              <a:stCxn id="57" idx="6"/>
              <a:endCxn id="56"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F6F1565-9EB9-4F0D-9188-E563C3D4CAC8}"/>
                </a:ext>
              </a:extLst>
            </p:cNvPr>
            <p:cNvCxnSpPr>
              <a:stCxn id="57" idx="6"/>
              <a:endCxn id="55"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BF54B8A-60C9-491D-841E-2A2BC5AA79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CDA8E84-A1A3-4FD8-BB2C-5FA7BF3F43E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6FFFE3D-15FF-450E-B0BB-156186AB3A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ED04FC-C570-4754-982D-ECB7C6B0986B}"/>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58D1DF2-45DF-446D-BA76-3BA1F41F948C}"/>
                </a:ext>
              </a:extLst>
            </p:cNvPr>
            <p:cNvCxnSpPr>
              <a:stCxn id="58" idx="6"/>
              <a:endCxn id="55"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9957A8E-9C46-4B32-BDFB-DAEC6F3B9448}"/>
                </a:ext>
              </a:extLst>
            </p:cNvPr>
            <p:cNvCxnSpPr>
              <a:stCxn id="58" idx="6"/>
              <a:endCxn id="56"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E4CC90B-8940-4D81-B947-9D1E38C9B810}"/>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4E8FF00-E747-42F1-84DB-0C57731235B1}"/>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328D6D5-95C2-4EA2-B261-E4210C52A40D}"/>
                </a:ext>
              </a:extLst>
            </p:cNvPr>
            <p:cNvCxnSpPr>
              <a:stCxn id="59" idx="6"/>
              <a:endCxn id="53"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CCBED55-AB9A-4FBC-8E21-DA9896288931}"/>
                </a:ext>
              </a:extLst>
            </p:cNvPr>
            <p:cNvCxnSpPr>
              <a:stCxn id="59" idx="6"/>
              <a:endCxn id="54"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58710A5-333E-4533-8412-537AD383A673}"/>
                </a:ext>
              </a:extLst>
            </p:cNvPr>
            <p:cNvCxnSpPr>
              <a:stCxn id="59" idx="6"/>
              <a:endCxn id="55"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7F97571-8D15-43BF-B1FC-D809F938C27D}"/>
                </a:ext>
              </a:extLst>
            </p:cNvPr>
            <p:cNvCxnSpPr>
              <a:stCxn id="59" idx="6"/>
              <a:endCxn id="56"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25A3A3D-D20A-4D92-BA78-3F5560D299D3}"/>
                </a:ext>
              </a:extLst>
            </p:cNvPr>
            <p:cNvCxnSpPr>
              <a:stCxn id="60" idx="6"/>
              <a:endCxn id="56"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FFCB746-6CFE-4304-A610-37FD276592B7}"/>
                </a:ext>
              </a:extLst>
            </p:cNvPr>
            <p:cNvCxnSpPr>
              <a:stCxn id="60" idx="6"/>
              <a:endCxn id="55"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9367D39-DDA3-4CD4-854D-824C919EEBC8}"/>
                </a:ext>
              </a:extLst>
            </p:cNvPr>
            <p:cNvCxnSpPr>
              <a:stCxn id="60" idx="6"/>
              <a:endCxn id="54"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E33F0E8-59B1-4775-918B-80E9935E659B}"/>
                </a:ext>
              </a:extLst>
            </p:cNvPr>
            <p:cNvCxnSpPr>
              <a:stCxn id="60" idx="6"/>
              <a:endCxn id="53"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F478605-D6B9-4F6D-9190-3FA609C718B7}"/>
                </a:ext>
              </a:extLst>
            </p:cNvPr>
            <p:cNvCxnSpPr>
              <a:stCxn id="38" idx="6"/>
              <a:endCxn id="57"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B52A65E-F737-4B70-89E4-B797E3FDAF70}"/>
                </a:ext>
              </a:extLst>
            </p:cNvPr>
            <p:cNvCxnSpPr>
              <a:stCxn id="38" idx="6"/>
              <a:endCxn id="58"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448899E-6B3B-400F-8521-E00EA9EB9032}"/>
                </a:ext>
              </a:extLst>
            </p:cNvPr>
            <p:cNvCxnSpPr>
              <a:stCxn id="38" idx="6"/>
              <a:endCxn id="59"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BA4BA59-A737-4FE5-9B3F-81F488BCD962}"/>
                </a:ext>
              </a:extLst>
            </p:cNvPr>
            <p:cNvCxnSpPr>
              <a:stCxn id="38" idx="6"/>
              <a:endCxn id="60"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F410ACB9-F83E-4E6A-B89D-94F41DA7D112}"/>
                </a:ext>
              </a:extLst>
            </p:cNvPr>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AE3047-B93E-4E11-8E0F-30B4C3AFB806}"/>
                </a:ext>
              </a:extLst>
            </p:cNvPr>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84F5E6-E245-48E8-9E2B-3FB30EA0296D}"/>
                </a:ext>
              </a:extLst>
            </p:cNvPr>
            <p:cNvCxnSpPr>
              <a:stCxn id="39" idx="6"/>
              <a:endCxn id="57"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E4CEB29-7F4C-45D6-B673-DA2FBAE72E96}"/>
                </a:ext>
              </a:extLst>
            </p:cNvPr>
            <p:cNvCxnSpPr>
              <a:stCxn id="39" idx="6"/>
              <a:endCxn id="58"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2A530E4-685A-47F9-B40C-EFD98ADA9B98}"/>
                </a:ext>
              </a:extLst>
            </p:cNvPr>
            <p:cNvCxnSpPr>
              <a:stCxn id="39" idx="6"/>
              <a:endCxn id="59"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B956189-E2E5-4F20-851C-FED6D9710491}"/>
                </a:ext>
              </a:extLst>
            </p:cNvPr>
            <p:cNvCxnSpPr>
              <a:endCxn id="60"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9C4916B1-D4DE-434E-97F1-58FD12DFF2FC}"/>
                </a:ext>
              </a:extLst>
            </p:cNvPr>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42F0D39-8BBF-4C4C-9E4E-659D1399EF46}"/>
                </a:ext>
              </a:extLst>
            </p:cNvPr>
            <p:cNvCxnSpPr>
              <a:endCxn id="44"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E25074B-517A-4EF5-A4E2-827619848108}"/>
                </a:ext>
              </a:extLst>
            </p:cNvPr>
            <p:cNvCxnSpPr>
              <a:stCxn id="54" idx="6"/>
              <a:endCxn id="44"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2D2C2FA-A773-4CEB-9E0E-98286C8019B3}"/>
                </a:ext>
              </a:extLst>
            </p:cNvPr>
            <p:cNvCxnSpPr>
              <a:stCxn id="55" idx="6"/>
              <a:endCxn id="44"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C6CFBFE-23B8-4E3A-A501-37B3DAEA1040}"/>
                </a:ext>
              </a:extLst>
            </p:cNvPr>
            <p:cNvCxnSpPr>
              <a:stCxn id="56" idx="6"/>
              <a:endCxn id="44"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8B67148-014B-403B-BE85-A9B219AC784C}"/>
                </a:ext>
              </a:extLst>
            </p:cNvPr>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50" name="TextBox 49">
              <a:extLst>
                <a:ext uri="{FF2B5EF4-FFF2-40B4-BE49-F238E27FC236}">
                  <a16:creationId xmlns:a16="http://schemas.microsoft.com/office/drawing/2014/main" id="{A9180B98-8389-4125-9BA3-7FE0E601D5A3}"/>
                </a:ext>
              </a:extLst>
            </p:cNvPr>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51" name="TextBox 50">
              <a:extLst>
                <a:ext uri="{FF2B5EF4-FFF2-40B4-BE49-F238E27FC236}">
                  <a16:creationId xmlns:a16="http://schemas.microsoft.com/office/drawing/2014/main" id="{2C102FAB-2168-4726-A64C-76F503ADC5E7}"/>
                </a:ext>
              </a:extLst>
            </p:cNvPr>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52" name="TextBox 51">
              <a:extLst>
                <a:ext uri="{FF2B5EF4-FFF2-40B4-BE49-F238E27FC236}">
                  <a16:creationId xmlns:a16="http://schemas.microsoft.com/office/drawing/2014/main" id="{6D2B96A8-7495-4C24-8F9A-BD4F3AB2C0CB}"/>
                </a:ext>
              </a:extLst>
            </p:cNvPr>
            <p:cNvSpPr txBox="1"/>
            <p:nvPr/>
          </p:nvSpPr>
          <p:spPr>
            <a:xfrm>
              <a:off x="2396286" y="4338685"/>
              <a:ext cx="208144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F807B9-AEB8-A305-BE2D-2433954052CE}"/>
                  </a:ext>
                </a:extLst>
              </p:cNvPr>
              <p:cNvSpPr txBox="1"/>
              <p:nvPr/>
            </p:nvSpPr>
            <p:spPr>
              <a:xfrm>
                <a:off x="435917" y="3187174"/>
                <a:ext cx="293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49F807B9-AEB8-A305-BE2D-2433954052CE}"/>
                  </a:ext>
                </a:extLst>
              </p:cNvPr>
              <p:cNvSpPr txBox="1">
                <a:spLocks noRot="1" noChangeAspect="1" noMove="1" noResize="1" noEditPoints="1" noAdjustHandles="1" noChangeArrowheads="1" noChangeShapeType="1" noTextEdit="1"/>
              </p:cNvSpPr>
              <p:nvPr/>
            </p:nvSpPr>
            <p:spPr>
              <a:xfrm>
                <a:off x="435917" y="3187174"/>
                <a:ext cx="293862" cy="276999"/>
              </a:xfrm>
              <a:prstGeom prst="rect">
                <a:avLst/>
              </a:prstGeom>
              <a:blipFill>
                <a:blip r:embed="rId2"/>
                <a:stretch>
                  <a:fillRect l="-18750" r="-8333" b="-1555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24F0841B-3F04-DE0B-23A7-8375C66ACF5E}"/>
              </a:ext>
            </a:extLst>
          </p:cNvPr>
          <p:cNvSpPr txBox="1"/>
          <p:nvPr/>
        </p:nvSpPr>
        <p:spPr>
          <a:xfrm>
            <a:off x="5134356" y="3003804"/>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EC99C3-D1F9-70E7-43FB-E53FE8208831}"/>
                  </a:ext>
                </a:extLst>
              </p:cNvPr>
              <p:cNvSpPr txBox="1"/>
              <p:nvPr/>
            </p:nvSpPr>
            <p:spPr>
              <a:xfrm>
                <a:off x="382778" y="4099311"/>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69" name="TextBox 68">
                <a:extLst>
                  <a:ext uri="{FF2B5EF4-FFF2-40B4-BE49-F238E27FC236}">
                    <a16:creationId xmlns:a16="http://schemas.microsoft.com/office/drawing/2014/main" id="{1FEC99C3-D1F9-70E7-43FB-E53FE8208831}"/>
                  </a:ext>
                </a:extLst>
              </p:cNvPr>
              <p:cNvSpPr txBox="1">
                <a:spLocks noRot="1" noChangeAspect="1" noMove="1" noResize="1" noEditPoints="1" noAdjustHandles="1" noChangeArrowheads="1" noChangeShapeType="1" noTextEdit="1"/>
              </p:cNvSpPr>
              <p:nvPr/>
            </p:nvSpPr>
            <p:spPr>
              <a:xfrm>
                <a:off x="382778" y="4099311"/>
                <a:ext cx="299184" cy="276999"/>
              </a:xfrm>
              <a:prstGeom prst="rect">
                <a:avLst/>
              </a:prstGeom>
              <a:blipFill>
                <a:blip r:embed="rId3"/>
                <a:stretch>
                  <a:fillRect l="-20408" r="-6122" b="-15217"/>
                </a:stretch>
              </a:blipFill>
            </p:spPr>
            <p:txBody>
              <a:bodyPr/>
              <a:lstStyle/>
              <a:p>
                <a:r>
                  <a:rPr lang="en-US">
                    <a:noFill/>
                  </a:rPr>
                  <a:t> </a:t>
                </a:r>
              </a:p>
            </p:txBody>
          </p:sp>
        </mc:Fallback>
      </mc:AlternateContent>
      <p:sp>
        <p:nvSpPr>
          <p:cNvPr id="70" name="Arrow: Right 69">
            <a:extLst>
              <a:ext uri="{FF2B5EF4-FFF2-40B4-BE49-F238E27FC236}">
                <a16:creationId xmlns:a16="http://schemas.microsoft.com/office/drawing/2014/main" id="{B5440DDF-DED2-006D-7FF8-627A94926950}"/>
              </a:ext>
            </a:extLst>
          </p:cNvPr>
          <p:cNvSpPr/>
          <p:nvPr/>
        </p:nvSpPr>
        <p:spPr>
          <a:xfrm>
            <a:off x="905256" y="3280803"/>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45157A79-7901-3DAF-44A3-CB4A4EB78DE4}"/>
              </a:ext>
            </a:extLst>
          </p:cNvPr>
          <p:cNvSpPr/>
          <p:nvPr/>
        </p:nvSpPr>
        <p:spPr>
          <a:xfrm>
            <a:off x="857911" y="4137155"/>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9DD0D9A-DD7E-F0E4-19A1-D893093BF19A}"/>
              </a:ext>
            </a:extLst>
          </p:cNvPr>
          <p:cNvSpPr txBox="1"/>
          <p:nvPr/>
        </p:nvSpPr>
        <p:spPr>
          <a:xfrm>
            <a:off x="109728" y="6282039"/>
            <a:ext cx="3995928" cy="646331"/>
          </a:xfrm>
          <a:prstGeom prst="rect">
            <a:avLst/>
          </a:prstGeom>
          <a:noFill/>
        </p:spPr>
        <p:txBody>
          <a:bodyPr wrap="square" rtlCol="0">
            <a:spAutoFit/>
          </a:bodyPr>
          <a:lstStyle/>
          <a:p>
            <a:r>
              <a:rPr lang="en-US" dirty="0"/>
              <a:t>Q: How many parameters at this point?</a:t>
            </a:r>
          </a:p>
          <a:p>
            <a:r>
              <a:rPr lang="en-US" dirty="0"/>
              <a:t>Q: what if we add bias?  </a:t>
            </a:r>
          </a:p>
        </p:txBody>
      </p:sp>
    </p:spTree>
    <p:extLst>
      <p:ext uri="{BB962C8B-B14F-4D97-AF65-F5344CB8AC3E}">
        <p14:creationId xmlns:p14="http://schemas.microsoft.com/office/powerpoint/2010/main" val="1380883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26EB-6CB7-1C45-58D8-B9DE923BBAFD}"/>
              </a:ext>
            </a:extLst>
          </p:cNvPr>
          <p:cNvSpPr>
            <a:spLocks noGrp="1"/>
          </p:cNvSpPr>
          <p:nvPr>
            <p:ph type="title"/>
          </p:nvPr>
        </p:nvSpPr>
        <p:spPr/>
        <p:txBody>
          <a:bodyPr/>
          <a:lstStyle/>
          <a:p>
            <a:r>
              <a:rPr lang="en-US" dirty="0"/>
              <a:t>So far …</a:t>
            </a:r>
          </a:p>
        </p:txBody>
      </p:sp>
      <p:sp>
        <p:nvSpPr>
          <p:cNvPr id="3" name="Content Placeholder 2">
            <a:extLst>
              <a:ext uri="{FF2B5EF4-FFF2-40B4-BE49-F238E27FC236}">
                <a16:creationId xmlns:a16="http://schemas.microsoft.com/office/drawing/2014/main" id="{EEA66B0A-3CF4-0332-E0D4-392EA642C9AC}"/>
              </a:ext>
            </a:extLst>
          </p:cNvPr>
          <p:cNvSpPr>
            <a:spLocks noGrp="1"/>
          </p:cNvSpPr>
          <p:nvPr>
            <p:ph idx="1"/>
          </p:nvPr>
        </p:nvSpPr>
        <p:spPr/>
        <p:txBody>
          <a:bodyPr/>
          <a:lstStyle/>
          <a:p>
            <a:r>
              <a:rPr lang="en-US" dirty="0"/>
              <a:t>We have learned</a:t>
            </a:r>
          </a:p>
          <a:p>
            <a:pPr lvl="1"/>
            <a:r>
              <a:rPr lang="en-US" dirty="0"/>
              <a:t>Linear regression</a:t>
            </a:r>
          </a:p>
          <a:p>
            <a:pPr lvl="1"/>
            <a:r>
              <a:rPr lang="en-US" dirty="0"/>
              <a:t>Logistic regression</a:t>
            </a:r>
          </a:p>
          <a:p>
            <a:pPr lvl="1"/>
            <a:r>
              <a:rPr lang="en-US" dirty="0"/>
              <a:t>KNN</a:t>
            </a:r>
          </a:p>
          <a:p>
            <a:pPr lvl="1"/>
            <a:r>
              <a:rPr lang="en-US" dirty="0"/>
              <a:t>SVM</a:t>
            </a:r>
          </a:p>
          <a:p>
            <a:pPr lvl="1"/>
            <a:r>
              <a:rPr lang="en-US" dirty="0"/>
              <a:t>Decision trees</a:t>
            </a:r>
          </a:p>
        </p:txBody>
      </p:sp>
      <p:sp>
        <p:nvSpPr>
          <p:cNvPr id="4" name="Slide Number Placeholder 3">
            <a:extLst>
              <a:ext uri="{FF2B5EF4-FFF2-40B4-BE49-F238E27FC236}">
                <a16:creationId xmlns:a16="http://schemas.microsoft.com/office/drawing/2014/main" id="{A5DDE1BE-0D6E-FB14-B435-2371BBD1DD4E}"/>
              </a:ext>
            </a:extLst>
          </p:cNvPr>
          <p:cNvSpPr>
            <a:spLocks noGrp="1"/>
          </p:cNvSpPr>
          <p:nvPr>
            <p:ph type="sldNum" sz="quarter" idx="12"/>
          </p:nvPr>
        </p:nvSpPr>
        <p:spPr/>
        <p:txBody>
          <a:bodyPr/>
          <a:lstStyle/>
          <a:p>
            <a:fld id="{F9913601-2E22-4589-A394-4D3650FFD69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6212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11B6-7E2F-4F01-A7BE-73B840F8C191}"/>
              </a:ext>
            </a:extLst>
          </p:cNvPr>
          <p:cNvSpPr>
            <a:spLocks noGrp="1"/>
          </p:cNvSpPr>
          <p:nvPr>
            <p:ph type="title"/>
          </p:nvPr>
        </p:nvSpPr>
        <p:spPr/>
        <p:txBody>
          <a:bodyPr/>
          <a:lstStyle/>
          <a:p>
            <a:r>
              <a:rPr lang="en-US" dirty="0"/>
              <a:t>General Neural Networks</a:t>
            </a:r>
          </a:p>
        </p:txBody>
      </p:sp>
      <p:sp>
        <p:nvSpPr>
          <p:cNvPr id="3" name="Content Placeholder 2">
            <a:extLst>
              <a:ext uri="{FF2B5EF4-FFF2-40B4-BE49-F238E27FC236}">
                <a16:creationId xmlns:a16="http://schemas.microsoft.com/office/drawing/2014/main" id="{7D61162A-7CB7-455F-B4C6-8FD45FFEC4B2}"/>
              </a:ext>
            </a:extLst>
          </p:cNvPr>
          <p:cNvSpPr>
            <a:spLocks noGrp="1"/>
          </p:cNvSpPr>
          <p:nvPr>
            <p:ph idx="1"/>
          </p:nvPr>
        </p:nvSpPr>
        <p:spPr/>
        <p:txBody>
          <a:bodyPr/>
          <a:lstStyle/>
          <a:p>
            <a:r>
              <a:rPr lang="en-US" dirty="0"/>
              <a:t>A set of neurons connecting to each other</a:t>
            </a:r>
          </a:p>
        </p:txBody>
      </p:sp>
      <p:sp>
        <p:nvSpPr>
          <p:cNvPr id="4" name="Slide Number Placeholder 3">
            <a:extLst>
              <a:ext uri="{FF2B5EF4-FFF2-40B4-BE49-F238E27FC236}">
                <a16:creationId xmlns:a16="http://schemas.microsoft.com/office/drawing/2014/main" id="{884A395E-098B-4C1E-A5C5-486C40B96EF2}"/>
              </a:ext>
            </a:extLst>
          </p:cNvPr>
          <p:cNvSpPr>
            <a:spLocks noGrp="1"/>
          </p:cNvSpPr>
          <p:nvPr>
            <p:ph type="sldNum" sz="quarter" idx="12"/>
          </p:nvPr>
        </p:nvSpPr>
        <p:spPr/>
        <p:txBody>
          <a:bodyPr/>
          <a:lstStyle/>
          <a:p>
            <a:fld id="{F9913601-2E22-4589-A394-4D3650FFD697}" type="slidenum">
              <a:rPr lang="en-US" smtClean="0">
                <a:solidFill>
                  <a:prstClr val="black"/>
                </a:solidFill>
              </a:rPr>
              <a:pPr/>
              <a:t>20</a:t>
            </a:fld>
            <a:endParaRPr lang="en-US" dirty="0">
              <a:solidFill>
                <a:prstClr val="black"/>
              </a:solidFill>
            </a:endParaRPr>
          </a:p>
        </p:txBody>
      </p:sp>
      <p:grpSp>
        <p:nvGrpSpPr>
          <p:cNvPr id="7" name="Group 6">
            <a:extLst>
              <a:ext uri="{FF2B5EF4-FFF2-40B4-BE49-F238E27FC236}">
                <a16:creationId xmlns:a16="http://schemas.microsoft.com/office/drawing/2014/main" id="{B216547A-0723-4F26-8BC3-A38113E71DA0}"/>
              </a:ext>
            </a:extLst>
          </p:cNvPr>
          <p:cNvGrpSpPr/>
          <p:nvPr/>
        </p:nvGrpSpPr>
        <p:grpSpPr>
          <a:xfrm>
            <a:off x="1378657" y="1868424"/>
            <a:ext cx="9108778" cy="4433172"/>
            <a:chOff x="2396286" y="1588957"/>
            <a:chExt cx="8457958" cy="4116423"/>
          </a:xfrm>
        </p:grpSpPr>
        <p:sp>
          <p:nvSpPr>
            <p:cNvPr id="8" name="Rectangle 7">
              <a:extLst>
                <a:ext uri="{FF2B5EF4-FFF2-40B4-BE49-F238E27FC236}">
                  <a16:creationId xmlns:a16="http://schemas.microsoft.com/office/drawing/2014/main" id="{1486B6E8-D85A-44B8-8771-4738629FCC42}"/>
                </a:ext>
              </a:extLst>
            </p:cNvPr>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F1BDA1-4F87-479A-AADE-13A256DC502C}"/>
                </a:ext>
              </a:extLst>
            </p:cNvPr>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8E5F2-EFC2-4A6B-B0AE-6C8997946C51}"/>
                </a:ext>
              </a:extLst>
            </p:cNvPr>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DCF3B0-3F99-444B-B80E-1CA7BBC76230}"/>
                </a:ext>
              </a:extLst>
            </p:cNvPr>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A6836CF-8D49-407E-B310-0ED7EC785E77}"/>
                </a:ext>
              </a:extLst>
            </p:cNvPr>
            <p:cNvGrpSpPr/>
            <p:nvPr/>
          </p:nvGrpSpPr>
          <p:grpSpPr>
            <a:xfrm>
              <a:off x="4551699" y="1792586"/>
              <a:ext cx="706970" cy="3029897"/>
              <a:chOff x="4551699" y="1792586"/>
              <a:chExt cx="706970" cy="3029897"/>
            </a:xfrm>
          </p:grpSpPr>
          <p:sp>
            <p:nvSpPr>
              <p:cNvPr id="57" name="Oval 56">
                <a:extLst>
                  <a:ext uri="{FF2B5EF4-FFF2-40B4-BE49-F238E27FC236}">
                    <a16:creationId xmlns:a16="http://schemas.microsoft.com/office/drawing/2014/main" id="{C6A136E3-8F4A-472F-B9A2-B11537691774}"/>
                  </a:ext>
                </a:extLst>
              </p:cNvPr>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DE35FFD-8E88-450E-867D-B35CF118AEF9}"/>
                  </a:ext>
                </a:extLst>
              </p:cNvPr>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2158FB7-FA12-4102-AA1E-B1E120741A7C}"/>
                  </a:ext>
                </a:extLst>
              </p:cNvPr>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64E11C1-933E-42A2-86FD-D8A54186B988}"/>
                  </a:ext>
                </a:extLst>
              </p:cNvPr>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03E6C47-36F9-4E04-8732-54D5DEC1E477}"/>
                </a:ext>
              </a:extLst>
            </p:cNvPr>
            <p:cNvGrpSpPr/>
            <p:nvPr/>
          </p:nvGrpSpPr>
          <p:grpSpPr>
            <a:xfrm>
              <a:off x="6950047" y="1774480"/>
              <a:ext cx="720561" cy="3029897"/>
              <a:chOff x="4534281" y="1792586"/>
              <a:chExt cx="720561" cy="3029897"/>
            </a:xfrm>
          </p:grpSpPr>
          <p:sp>
            <p:nvSpPr>
              <p:cNvPr id="53" name="Oval 52">
                <a:extLst>
                  <a:ext uri="{FF2B5EF4-FFF2-40B4-BE49-F238E27FC236}">
                    <a16:creationId xmlns:a16="http://schemas.microsoft.com/office/drawing/2014/main" id="{52102DCA-FD0F-4C1C-A050-C2CBD1D7CA9C}"/>
                  </a:ext>
                </a:extLst>
              </p:cNvPr>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056789-BB9F-487E-A2C5-54256E7FFCB3}"/>
                  </a:ext>
                </a:extLst>
              </p:cNvPr>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C9175A-3C75-4588-871D-932EC0371237}"/>
                  </a:ext>
                </a:extLst>
              </p:cNvPr>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7AD9A54-8BF2-494C-976A-5ED86F07B363}"/>
                  </a:ext>
                </a:extLst>
              </p:cNvPr>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8DC8AD42-24D6-4A19-93A1-64EF61F80DDC}"/>
                </a:ext>
              </a:extLst>
            </p:cNvPr>
            <p:cNvCxnSpPr>
              <a:stCxn id="57"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3848231-662D-435C-A535-66AA361F95B6}"/>
                </a:ext>
              </a:extLst>
            </p:cNvPr>
            <p:cNvCxnSpPr>
              <a:stCxn id="57" idx="6"/>
              <a:endCxn id="54"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BA579D-4746-4B19-BB1F-D6E61E370A0F}"/>
                </a:ext>
              </a:extLst>
            </p:cNvPr>
            <p:cNvCxnSpPr>
              <a:stCxn id="57" idx="6"/>
              <a:endCxn id="56"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F6F1565-9EB9-4F0D-9188-E563C3D4CAC8}"/>
                </a:ext>
              </a:extLst>
            </p:cNvPr>
            <p:cNvCxnSpPr>
              <a:stCxn id="57" idx="6"/>
              <a:endCxn id="55"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BF54B8A-60C9-491D-841E-2A2BC5AA79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CDA8E84-A1A3-4FD8-BB2C-5FA7BF3F43E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6FFFE3D-15FF-450E-B0BB-156186AB3A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ED04FC-C570-4754-982D-ECB7C6B0986B}"/>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58D1DF2-45DF-446D-BA76-3BA1F41F948C}"/>
                </a:ext>
              </a:extLst>
            </p:cNvPr>
            <p:cNvCxnSpPr>
              <a:stCxn id="58" idx="6"/>
              <a:endCxn id="55"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9957A8E-9C46-4B32-BDFB-DAEC6F3B9448}"/>
                </a:ext>
              </a:extLst>
            </p:cNvPr>
            <p:cNvCxnSpPr>
              <a:stCxn id="58" idx="6"/>
              <a:endCxn id="56"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E4CC90B-8940-4D81-B947-9D1E38C9B810}"/>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4E8FF00-E747-42F1-84DB-0C57731235B1}"/>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328D6D5-95C2-4EA2-B261-E4210C52A40D}"/>
                </a:ext>
              </a:extLst>
            </p:cNvPr>
            <p:cNvCxnSpPr>
              <a:stCxn id="59" idx="6"/>
              <a:endCxn id="53"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CCBED55-AB9A-4FBC-8E21-DA9896288931}"/>
                </a:ext>
              </a:extLst>
            </p:cNvPr>
            <p:cNvCxnSpPr>
              <a:stCxn id="59" idx="6"/>
              <a:endCxn id="54"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58710A5-333E-4533-8412-537AD383A673}"/>
                </a:ext>
              </a:extLst>
            </p:cNvPr>
            <p:cNvCxnSpPr>
              <a:stCxn id="59" idx="6"/>
              <a:endCxn id="55"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7F97571-8D15-43BF-B1FC-D809F938C27D}"/>
                </a:ext>
              </a:extLst>
            </p:cNvPr>
            <p:cNvCxnSpPr>
              <a:stCxn id="59" idx="6"/>
              <a:endCxn id="56"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25A3A3D-D20A-4D92-BA78-3F5560D299D3}"/>
                </a:ext>
              </a:extLst>
            </p:cNvPr>
            <p:cNvCxnSpPr>
              <a:stCxn id="60" idx="6"/>
              <a:endCxn id="56"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FFCB746-6CFE-4304-A610-37FD276592B7}"/>
                </a:ext>
              </a:extLst>
            </p:cNvPr>
            <p:cNvCxnSpPr>
              <a:stCxn id="60" idx="6"/>
              <a:endCxn id="55"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9367D39-DDA3-4CD4-854D-824C919EEBC8}"/>
                </a:ext>
              </a:extLst>
            </p:cNvPr>
            <p:cNvCxnSpPr>
              <a:stCxn id="60" idx="6"/>
              <a:endCxn id="54"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E33F0E8-59B1-4775-918B-80E9935E659B}"/>
                </a:ext>
              </a:extLst>
            </p:cNvPr>
            <p:cNvCxnSpPr>
              <a:stCxn id="60" idx="6"/>
              <a:endCxn id="53"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F478605-D6B9-4F6D-9190-3FA609C718B7}"/>
                </a:ext>
              </a:extLst>
            </p:cNvPr>
            <p:cNvCxnSpPr>
              <a:stCxn id="38" idx="6"/>
              <a:endCxn id="57"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B52A65E-F737-4B70-89E4-B797E3FDAF70}"/>
                </a:ext>
              </a:extLst>
            </p:cNvPr>
            <p:cNvCxnSpPr>
              <a:stCxn id="38" idx="6"/>
              <a:endCxn id="58"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448899E-6B3B-400F-8521-E00EA9EB9032}"/>
                </a:ext>
              </a:extLst>
            </p:cNvPr>
            <p:cNvCxnSpPr>
              <a:stCxn id="38" idx="6"/>
              <a:endCxn id="59"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BA4BA59-A737-4FE5-9B3F-81F488BCD962}"/>
                </a:ext>
              </a:extLst>
            </p:cNvPr>
            <p:cNvCxnSpPr>
              <a:stCxn id="38" idx="6"/>
              <a:endCxn id="60"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F410ACB9-F83E-4E6A-B89D-94F41DA7D112}"/>
                </a:ext>
              </a:extLst>
            </p:cNvPr>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AE3047-B93E-4E11-8E0F-30B4C3AFB806}"/>
                </a:ext>
              </a:extLst>
            </p:cNvPr>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84F5E6-E245-48E8-9E2B-3FB30EA0296D}"/>
                </a:ext>
              </a:extLst>
            </p:cNvPr>
            <p:cNvCxnSpPr>
              <a:stCxn id="39" idx="6"/>
              <a:endCxn id="57"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E4CEB29-7F4C-45D6-B673-DA2FBAE72E96}"/>
                </a:ext>
              </a:extLst>
            </p:cNvPr>
            <p:cNvCxnSpPr>
              <a:stCxn id="39" idx="6"/>
              <a:endCxn id="58"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2A530E4-685A-47F9-B40C-EFD98ADA9B98}"/>
                </a:ext>
              </a:extLst>
            </p:cNvPr>
            <p:cNvCxnSpPr>
              <a:stCxn id="39" idx="6"/>
              <a:endCxn id="59"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B956189-E2E5-4F20-851C-FED6D9710491}"/>
                </a:ext>
              </a:extLst>
            </p:cNvPr>
            <p:cNvCxnSpPr>
              <a:endCxn id="60"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9C4916B1-D4DE-434E-97F1-58FD12DFF2FC}"/>
                </a:ext>
              </a:extLst>
            </p:cNvPr>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42F0D39-8BBF-4C4C-9E4E-659D1399EF46}"/>
                </a:ext>
              </a:extLst>
            </p:cNvPr>
            <p:cNvCxnSpPr>
              <a:endCxn id="44"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E25074B-517A-4EF5-A4E2-827619848108}"/>
                </a:ext>
              </a:extLst>
            </p:cNvPr>
            <p:cNvCxnSpPr>
              <a:stCxn id="54" idx="6"/>
              <a:endCxn id="44"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2D2C2FA-A773-4CEB-9E0E-98286C8019B3}"/>
                </a:ext>
              </a:extLst>
            </p:cNvPr>
            <p:cNvCxnSpPr>
              <a:stCxn id="55" idx="6"/>
              <a:endCxn id="44"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C6CFBFE-23B8-4E3A-A501-37B3DAEA1040}"/>
                </a:ext>
              </a:extLst>
            </p:cNvPr>
            <p:cNvCxnSpPr>
              <a:stCxn id="56" idx="6"/>
              <a:endCxn id="44"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8B67148-014B-403B-BE85-A9B219AC784C}"/>
                </a:ext>
              </a:extLst>
            </p:cNvPr>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50" name="TextBox 49">
              <a:extLst>
                <a:ext uri="{FF2B5EF4-FFF2-40B4-BE49-F238E27FC236}">
                  <a16:creationId xmlns:a16="http://schemas.microsoft.com/office/drawing/2014/main" id="{A9180B98-8389-4125-9BA3-7FE0E601D5A3}"/>
                </a:ext>
              </a:extLst>
            </p:cNvPr>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51" name="TextBox 50">
              <a:extLst>
                <a:ext uri="{FF2B5EF4-FFF2-40B4-BE49-F238E27FC236}">
                  <a16:creationId xmlns:a16="http://schemas.microsoft.com/office/drawing/2014/main" id="{2C102FAB-2168-4726-A64C-76F503ADC5E7}"/>
                </a:ext>
              </a:extLst>
            </p:cNvPr>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52" name="TextBox 51">
              <a:extLst>
                <a:ext uri="{FF2B5EF4-FFF2-40B4-BE49-F238E27FC236}">
                  <a16:creationId xmlns:a16="http://schemas.microsoft.com/office/drawing/2014/main" id="{6D2B96A8-7495-4C24-8F9A-BD4F3AB2C0CB}"/>
                </a:ext>
              </a:extLst>
            </p:cNvPr>
            <p:cNvSpPr txBox="1"/>
            <p:nvPr/>
          </p:nvSpPr>
          <p:spPr>
            <a:xfrm>
              <a:off x="2396286" y="4338685"/>
              <a:ext cx="208144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F807B9-AEB8-A305-BE2D-2433954052CE}"/>
                  </a:ext>
                </a:extLst>
              </p:cNvPr>
              <p:cNvSpPr txBox="1"/>
              <p:nvPr/>
            </p:nvSpPr>
            <p:spPr>
              <a:xfrm>
                <a:off x="435917" y="3187174"/>
                <a:ext cx="293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49F807B9-AEB8-A305-BE2D-2433954052CE}"/>
                  </a:ext>
                </a:extLst>
              </p:cNvPr>
              <p:cNvSpPr txBox="1">
                <a:spLocks noRot="1" noChangeAspect="1" noMove="1" noResize="1" noEditPoints="1" noAdjustHandles="1" noChangeArrowheads="1" noChangeShapeType="1" noTextEdit="1"/>
              </p:cNvSpPr>
              <p:nvPr/>
            </p:nvSpPr>
            <p:spPr>
              <a:xfrm>
                <a:off x="435917" y="3187174"/>
                <a:ext cx="293862" cy="276999"/>
              </a:xfrm>
              <a:prstGeom prst="rect">
                <a:avLst/>
              </a:prstGeom>
              <a:blipFill>
                <a:blip r:embed="rId2"/>
                <a:stretch>
                  <a:fillRect l="-18750" r="-8333" b="-1555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24F0841B-3F04-DE0B-23A7-8375C66ACF5E}"/>
              </a:ext>
            </a:extLst>
          </p:cNvPr>
          <p:cNvSpPr txBox="1"/>
          <p:nvPr/>
        </p:nvSpPr>
        <p:spPr>
          <a:xfrm>
            <a:off x="5134356" y="3003804"/>
            <a:ext cx="65" cy="276999"/>
          </a:xfrm>
          <a:prstGeom prst="rect">
            <a:avLst/>
          </a:prstGeom>
          <a:noFill/>
        </p:spPr>
        <p:txBody>
          <a:bodyPr wrap="none" lIns="0" tIns="0" rIns="0" bIns="0" rtlCol="0">
            <a:spAutoFit/>
          </a:bodyPr>
          <a:lstStyle/>
          <a:p>
            <a:endParaRPr lang="en-US" dirty="0"/>
          </a:p>
        </p:txBody>
      </p:sp>
      <p:sp>
        <p:nvSpPr>
          <p:cNvPr id="62" name="Arrow: Up 61">
            <a:extLst>
              <a:ext uri="{FF2B5EF4-FFF2-40B4-BE49-F238E27FC236}">
                <a16:creationId xmlns:a16="http://schemas.microsoft.com/office/drawing/2014/main" id="{8C35CC0E-0B2E-11D2-285A-ED0CDB31D5DA}"/>
              </a:ext>
            </a:extLst>
          </p:cNvPr>
          <p:cNvSpPr/>
          <p:nvPr/>
        </p:nvSpPr>
        <p:spPr>
          <a:xfrm>
            <a:off x="2874046" y="4852163"/>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EC99C3-D1F9-70E7-43FB-E53FE8208831}"/>
                  </a:ext>
                </a:extLst>
              </p:cNvPr>
              <p:cNvSpPr txBox="1"/>
              <p:nvPr/>
            </p:nvSpPr>
            <p:spPr>
              <a:xfrm>
                <a:off x="382778" y="4099311"/>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69" name="TextBox 68">
                <a:extLst>
                  <a:ext uri="{FF2B5EF4-FFF2-40B4-BE49-F238E27FC236}">
                    <a16:creationId xmlns:a16="http://schemas.microsoft.com/office/drawing/2014/main" id="{1FEC99C3-D1F9-70E7-43FB-E53FE8208831}"/>
                  </a:ext>
                </a:extLst>
              </p:cNvPr>
              <p:cNvSpPr txBox="1">
                <a:spLocks noRot="1" noChangeAspect="1" noMove="1" noResize="1" noEditPoints="1" noAdjustHandles="1" noChangeArrowheads="1" noChangeShapeType="1" noTextEdit="1"/>
              </p:cNvSpPr>
              <p:nvPr/>
            </p:nvSpPr>
            <p:spPr>
              <a:xfrm>
                <a:off x="382778" y="4099311"/>
                <a:ext cx="299184" cy="276999"/>
              </a:xfrm>
              <a:prstGeom prst="rect">
                <a:avLst/>
              </a:prstGeom>
              <a:blipFill>
                <a:blip r:embed="rId3"/>
                <a:stretch>
                  <a:fillRect l="-20408" r="-6122" b="-15217"/>
                </a:stretch>
              </a:blipFill>
            </p:spPr>
            <p:txBody>
              <a:bodyPr/>
              <a:lstStyle/>
              <a:p>
                <a:r>
                  <a:rPr lang="en-US">
                    <a:noFill/>
                  </a:rPr>
                  <a:t> </a:t>
                </a:r>
              </a:p>
            </p:txBody>
          </p:sp>
        </mc:Fallback>
      </mc:AlternateContent>
      <p:sp>
        <p:nvSpPr>
          <p:cNvPr id="70" name="Arrow: Right 69">
            <a:extLst>
              <a:ext uri="{FF2B5EF4-FFF2-40B4-BE49-F238E27FC236}">
                <a16:creationId xmlns:a16="http://schemas.microsoft.com/office/drawing/2014/main" id="{B5440DDF-DED2-006D-7FF8-627A94926950}"/>
              </a:ext>
            </a:extLst>
          </p:cNvPr>
          <p:cNvSpPr/>
          <p:nvPr/>
        </p:nvSpPr>
        <p:spPr>
          <a:xfrm>
            <a:off x="905256" y="3280803"/>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45157A79-7901-3DAF-44A3-CB4A4EB78DE4}"/>
              </a:ext>
            </a:extLst>
          </p:cNvPr>
          <p:cNvSpPr/>
          <p:nvPr/>
        </p:nvSpPr>
        <p:spPr>
          <a:xfrm>
            <a:off x="857911" y="4137155"/>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D30CB98-434E-2A65-F56B-F36A0A4F3A4B}"/>
              </a:ext>
            </a:extLst>
          </p:cNvPr>
          <p:cNvSpPr txBox="1"/>
          <p:nvPr/>
        </p:nvSpPr>
        <p:spPr>
          <a:xfrm>
            <a:off x="2723296" y="4227568"/>
            <a:ext cx="852739" cy="461665"/>
          </a:xfrm>
          <a:prstGeom prst="rect">
            <a:avLst/>
          </a:prstGeom>
          <a:noFill/>
        </p:spPr>
        <p:txBody>
          <a:bodyPr wrap="square" rtlCol="0">
            <a:spAutoFit/>
          </a:bodyPr>
          <a:lstStyle/>
          <a:p>
            <a:r>
              <a:rPr lang="en-US" sz="2400" dirty="0">
                <a:solidFill>
                  <a:srgbClr val="00B0F0"/>
                </a:solidFill>
              </a:rPr>
              <a:t>2x4</a:t>
            </a:r>
          </a:p>
        </p:txBody>
      </p:sp>
      <p:sp>
        <p:nvSpPr>
          <p:cNvPr id="73" name="TextBox 72">
            <a:extLst>
              <a:ext uri="{FF2B5EF4-FFF2-40B4-BE49-F238E27FC236}">
                <a16:creationId xmlns:a16="http://schemas.microsoft.com/office/drawing/2014/main" id="{0F99BFC6-867B-3526-0180-1F3679B88241}"/>
              </a:ext>
            </a:extLst>
          </p:cNvPr>
          <p:cNvSpPr txBox="1"/>
          <p:nvPr/>
        </p:nvSpPr>
        <p:spPr>
          <a:xfrm>
            <a:off x="109728" y="6282039"/>
            <a:ext cx="4709160" cy="646331"/>
          </a:xfrm>
          <a:prstGeom prst="rect">
            <a:avLst/>
          </a:prstGeom>
          <a:noFill/>
        </p:spPr>
        <p:txBody>
          <a:bodyPr wrap="square" rtlCol="0">
            <a:spAutoFit/>
          </a:bodyPr>
          <a:lstStyle/>
          <a:p>
            <a:r>
              <a:rPr lang="en-US" dirty="0"/>
              <a:t>Q: How many parameters at this point?  8</a:t>
            </a:r>
          </a:p>
          <a:p>
            <a:r>
              <a:rPr lang="en-US" dirty="0"/>
              <a:t>Q: what if we add bias?  </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0252C38-6B15-F6F0-9E70-6B28DC29C5B4}"/>
                  </a:ext>
                </a:extLst>
              </p:cNvPr>
              <p:cNvSpPr txBox="1"/>
              <p:nvPr/>
            </p:nvSpPr>
            <p:spPr>
              <a:xfrm>
                <a:off x="2680389" y="246978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(1)</m:t>
                          </m:r>
                        </m:sup>
                      </m:sSubSup>
                    </m:oMath>
                  </m:oMathPara>
                </a14:m>
                <a:endParaRPr lang="en-US" dirty="0"/>
              </a:p>
            </p:txBody>
          </p:sp>
        </mc:Choice>
        <mc:Fallback xmlns="">
          <p:sp>
            <p:nvSpPr>
              <p:cNvPr id="74" name="TextBox 73">
                <a:extLst>
                  <a:ext uri="{FF2B5EF4-FFF2-40B4-BE49-F238E27FC236}">
                    <a16:creationId xmlns:a16="http://schemas.microsoft.com/office/drawing/2014/main" id="{60252C38-6B15-F6F0-9E70-6B28DC29C5B4}"/>
                  </a:ext>
                </a:extLst>
              </p:cNvPr>
              <p:cNvSpPr txBox="1">
                <a:spLocks noRot="1" noChangeAspect="1" noMove="1" noResize="1" noEditPoints="1" noAdjustHandles="1" noChangeArrowheads="1" noChangeShapeType="1" noTextEdit="1"/>
              </p:cNvSpPr>
              <p:nvPr/>
            </p:nvSpPr>
            <p:spPr>
              <a:xfrm>
                <a:off x="2680389" y="2469785"/>
                <a:ext cx="485261" cy="345929"/>
              </a:xfrm>
              <a:prstGeom prst="rect">
                <a:avLst/>
              </a:prstGeom>
              <a:blipFill>
                <a:blip r:embed="rId4"/>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B55A8DE-0FA9-7CC5-FBD7-E60D8A50544F}"/>
                  </a:ext>
                </a:extLst>
              </p:cNvPr>
              <p:cNvSpPr txBox="1"/>
              <p:nvPr/>
            </p:nvSpPr>
            <p:spPr>
              <a:xfrm>
                <a:off x="2952187" y="284124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(1)</m:t>
                          </m:r>
                        </m:sup>
                      </m:sSubSup>
                    </m:oMath>
                  </m:oMathPara>
                </a14:m>
                <a:endParaRPr lang="en-US" dirty="0"/>
              </a:p>
            </p:txBody>
          </p:sp>
        </mc:Choice>
        <mc:Fallback xmlns="">
          <p:sp>
            <p:nvSpPr>
              <p:cNvPr id="75" name="TextBox 74">
                <a:extLst>
                  <a:ext uri="{FF2B5EF4-FFF2-40B4-BE49-F238E27FC236}">
                    <a16:creationId xmlns:a16="http://schemas.microsoft.com/office/drawing/2014/main" id="{AB55A8DE-0FA9-7CC5-FBD7-E60D8A50544F}"/>
                  </a:ext>
                </a:extLst>
              </p:cNvPr>
              <p:cNvSpPr txBox="1">
                <a:spLocks noRot="1" noChangeAspect="1" noMove="1" noResize="1" noEditPoints="1" noAdjustHandles="1" noChangeArrowheads="1" noChangeShapeType="1" noTextEdit="1"/>
              </p:cNvSpPr>
              <p:nvPr/>
            </p:nvSpPr>
            <p:spPr>
              <a:xfrm>
                <a:off x="2952187" y="2841245"/>
                <a:ext cx="485261" cy="345929"/>
              </a:xfrm>
              <a:prstGeom prst="rect">
                <a:avLst/>
              </a:prstGeom>
              <a:blipFill>
                <a:blip r:embed="rId5"/>
                <a:stretch>
                  <a:fillRect l="-6250" t="-3509" r="-10000" b="-17544"/>
                </a:stretch>
              </a:blipFill>
            </p:spPr>
            <p:txBody>
              <a:bodyPr/>
              <a:lstStyle/>
              <a:p>
                <a:r>
                  <a:rPr lang="en-US">
                    <a:noFill/>
                  </a:rPr>
                  <a:t> </a:t>
                </a:r>
              </a:p>
            </p:txBody>
          </p:sp>
        </mc:Fallback>
      </mc:AlternateContent>
    </p:spTree>
    <p:extLst>
      <p:ext uri="{BB962C8B-B14F-4D97-AF65-F5344CB8AC3E}">
        <p14:creationId xmlns:p14="http://schemas.microsoft.com/office/powerpoint/2010/main" val="1071490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11B6-7E2F-4F01-A7BE-73B840F8C191}"/>
              </a:ext>
            </a:extLst>
          </p:cNvPr>
          <p:cNvSpPr>
            <a:spLocks noGrp="1"/>
          </p:cNvSpPr>
          <p:nvPr>
            <p:ph type="title"/>
          </p:nvPr>
        </p:nvSpPr>
        <p:spPr/>
        <p:txBody>
          <a:bodyPr/>
          <a:lstStyle/>
          <a:p>
            <a:r>
              <a:rPr lang="en-US" dirty="0"/>
              <a:t>General Neural Networks</a:t>
            </a:r>
          </a:p>
        </p:txBody>
      </p:sp>
      <p:sp>
        <p:nvSpPr>
          <p:cNvPr id="3" name="Content Placeholder 2">
            <a:extLst>
              <a:ext uri="{FF2B5EF4-FFF2-40B4-BE49-F238E27FC236}">
                <a16:creationId xmlns:a16="http://schemas.microsoft.com/office/drawing/2014/main" id="{7D61162A-7CB7-455F-B4C6-8FD45FFEC4B2}"/>
              </a:ext>
            </a:extLst>
          </p:cNvPr>
          <p:cNvSpPr>
            <a:spLocks noGrp="1"/>
          </p:cNvSpPr>
          <p:nvPr>
            <p:ph idx="1"/>
          </p:nvPr>
        </p:nvSpPr>
        <p:spPr/>
        <p:txBody>
          <a:bodyPr/>
          <a:lstStyle/>
          <a:p>
            <a:r>
              <a:rPr lang="en-US" dirty="0"/>
              <a:t>A set of neurons connecting to each other</a:t>
            </a:r>
          </a:p>
        </p:txBody>
      </p:sp>
      <p:sp>
        <p:nvSpPr>
          <p:cNvPr id="4" name="Slide Number Placeholder 3">
            <a:extLst>
              <a:ext uri="{FF2B5EF4-FFF2-40B4-BE49-F238E27FC236}">
                <a16:creationId xmlns:a16="http://schemas.microsoft.com/office/drawing/2014/main" id="{884A395E-098B-4C1E-A5C5-486C40B96EF2}"/>
              </a:ext>
            </a:extLst>
          </p:cNvPr>
          <p:cNvSpPr>
            <a:spLocks noGrp="1"/>
          </p:cNvSpPr>
          <p:nvPr>
            <p:ph type="sldNum" sz="quarter" idx="12"/>
          </p:nvPr>
        </p:nvSpPr>
        <p:spPr/>
        <p:txBody>
          <a:bodyPr/>
          <a:lstStyle/>
          <a:p>
            <a:fld id="{F9913601-2E22-4589-A394-4D3650FFD697}" type="slidenum">
              <a:rPr lang="en-US" smtClean="0">
                <a:solidFill>
                  <a:prstClr val="black"/>
                </a:solidFill>
              </a:rPr>
              <a:pPr/>
              <a:t>21</a:t>
            </a:fld>
            <a:endParaRPr lang="en-US" dirty="0">
              <a:solidFill>
                <a:prstClr val="black"/>
              </a:solidFill>
            </a:endParaRPr>
          </a:p>
        </p:txBody>
      </p:sp>
      <p:grpSp>
        <p:nvGrpSpPr>
          <p:cNvPr id="7" name="Group 6">
            <a:extLst>
              <a:ext uri="{FF2B5EF4-FFF2-40B4-BE49-F238E27FC236}">
                <a16:creationId xmlns:a16="http://schemas.microsoft.com/office/drawing/2014/main" id="{B216547A-0723-4F26-8BC3-A38113E71DA0}"/>
              </a:ext>
            </a:extLst>
          </p:cNvPr>
          <p:cNvGrpSpPr/>
          <p:nvPr/>
        </p:nvGrpSpPr>
        <p:grpSpPr>
          <a:xfrm>
            <a:off x="1378657" y="1868424"/>
            <a:ext cx="9108778" cy="4433172"/>
            <a:chOff x="2396286" y="1588957"/>
            <a:chExt cx="8457958" cy="4116423"/>
          </a:xfrm>
        </p:grpSpPr>
        <p:sp>
          <p:nvSpPr>
            <p:cNvPr id="8" name="Rectangle 7">
              <a:extLst>
                <a:ext uri="{FF2B5EF4-FFF2-40B4-BE49-F238E27FC236}">
                  <a16:creationId xmlns:a16="http://schemas.microsoft.com/office/drawing/2014/main" id="{1486B6E8-D85A-44B8-8771-4738629FCC42}"/>
                </a:ext>
              </a:extLst>
            </p:cNvPr>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F1BDA1-4F87-479A-AADE-13A256DC502C}"/>
                </a:ext>
              </a:extLst>
            </p:cNvPr>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8E5F2-EFC2-4A6B-B0AE-6C8997946C51}"/>
                </a:ext>
              </a:extLst>
            </p:cNvPr>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DCF3B0-3F99-444B-B80E-1CA7BBC76230}"/>
                </a:ext>
              </a:extLst>
            </p:cNvPr>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A6836CF-8D49-407E-B310-0ED7EC785E77}"/>
                </a:ext>
              </a:extLst>
            </p:cNvPr>
            <p:cNvGrpSpPr/>
            <p:nvPr/>
          </p:nvGrpSpPr>
          <p:grpSpPr>
            <a:xfrm>
              <a:off x="4551699" y="1792586"/>
              <a:ext cx="706970" cy="3029897"/>
              <a:chOff x="4551699" y="1792586"/>
              <a:chExt cx="706970" cy="3029897"/>
            </a:xfrm>
          </p:grpSpPr>
          <p:sp>
            <p:nvSpPr>
              <p:cNvPr id="57" name="Oval 56">
                <a:extLst>
                  <a:ext uri="{FF2B5EF4-FFF2-40B4-BE49-F238E27FC236}">
                    <a16:creationId xmlns:a16="http://schemas.microsoft.com/office/drawing/2014/main" id="{C6A136E3-8F4A-472F-B9A2-B11537691774}"/>
                  </a:ext>
                </a:extLst>
              </p:cNvPr>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DE35FFD-8E88-450E-867D-B35CF118AEF9}"/>
                  </a:ext>
                </a:extLst>
              </p:cNvPr>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2158FB7-FA12-4102-AA1E-B1E120741A7C}"/>
                  </a:ext>
                </a:extLst>
              </p:cNvPr>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64E11C1-933E-42A2-86FD-D8A54186B988}"/>
                  </a:ext>
                </a:extLst>
              </p:cNvPr>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03E6C47-36F9-4E04-8732-54D5DEC1E477}"/>
                </a:ext>
              </a:extLst>
            </p:cNvPr>
            <p:cNvGrpSpPr/>
            <p:nvPr/>
          </p:nvGrpSpPr>
          <p:grpSpPr>
            <a:xfrm>
              <a:off x="6950047" y="1774480"/>
              <a:ext cx="720561" cy="3029897"/>
              <a:chOff x="4534281" y="1792586"/>
              <a:chExt cx="720561" cy="3029897"/>
            </a:xfrm>
          </p:grpSpPr>
          <p:sp>
            <p:nvSpPr>
              <p:cNvPr id="53" name="Oval 52">
                <a:extLst>
                  <a:ext uri="{FF2B5EF4-FFF2-40B4-BE49-F238E27FC236}">
                    <a16:creationId xmlns:a16="http://schemas.microsoft.com/office/drawing/2014/main" id="{52102DCA-FD0F-4C1C-A050-C2CBD1D7CA9C}"/>
                  </a:ext>
                </a:extLst>
              </p:cNvPr>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056789-BB9F-487E-A2C5-54256E7FFCB3}"/>
                  </a:ext>
                </a:extLst>
              </p:cNvPr>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C9175A-3C75-4588-871D-932EC0371237}"/>
                  </a:ext>
                </a:extLst>
              </p:cNvPr>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7AD9A54-8BF2-494C-976A-5ED86F07B363}"/>
                  </a:ext>
                </a:extLst>
              </p:cNvPr>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8DC8AD42-24D6-4A19-93A1-64EF61F80DDC}"/>
                </a:ext>
              </a:extLst>
            </p:cNvPr>
            <p:cNvCxnSpPr>
              <a:stCxn id="57"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3848231-662D-435C-A535-66AA361F95B6}"/>
                </a:ext>
              </a:extLst>
            </p:cNvPr>
            <p:cNvCxnSpPr>
              <a:stCxn id="57" idx="6"/>
              <a:endCxn id="54"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BA579D-4746-4B19-BB1F-D6E61E370A0F}"/>
                </a:ext>
              </a:extLst>
            </p:cNvPr>
            <p:cNvCxnSpPr>
              <a:stCxn id="57" idx="6"/>
              <a:endCxn id="56"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F6F1565-9EB9-4F0D-9188-E563C3D4CAC8}"/>
                </a:ext>
              </a:extLst>
            </p:cNvPr>
            <p:cNvCxnSpPr>
              <a:stCxn id="57" idx="6"/>
              <a:endCxn id="55"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BF54B8A-60C9-491D-841E-2A2BC5AA79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CDA8E84-A1A3-4FD8-BB2C-5FA7BF3F43E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6FFFE3D-15FF-450E-B0BB-156186AB3A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ED04FC-C570-4754-982D-ECB7C6B0986B}"/>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58D1DF2-45DF-446D-BA76-3BA1F41F948C}"/>
                </a:ext>
              </a:extLst>
            </p:cNvPr>
            <p:cNvCxnSpPr>
              <a:stCxn id="58" idx="6"/>
              <a:endCxn id="55"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9957A8E-9C46-4B32-BDFB-DAEC6F3B9448}"/>
                </a:ext>
              </a:extLst>
            </p:cNvPr>
            <p:cNvCxnSpPr>
              <a:stCxn id="58" idx="6"/>
              <a:endCxn id="56"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E4CC90B-8940-4D81-B947-9D1E38C9B810}"/>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4E8FF00-E747-42F1-84DB-0C57731235B1}"/>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328D6D5-95C2-4EA2-B261-E4210C52A40D}"/>
                </a:ext>
              </a:extLst>
            </p:cNvPr>
            <p:cNvCxnSpPr>
              <a:stCxn id="59" idx="6"/>
              <a:endCxn id="53"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CCBED55-AB9A-4FBC-8E21-DA9896288931}"/>
                </a:ext>
              </a:extLst>
            </p:cNvPr>
            <p:cNvCxnSpPr>
              <a:stCxn id="59" idx="6"/>
              <a:endCxn id="54"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58710A5-333E-4533-8412-537AD383A673}"/>
                </a:ext>
              </a:extLst>
            </p:cNvPr>
            <p:cNvCxnSpPr>
              <a:stCxn id="59" idx="6"/>
              <a:endCxn id="55"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7F97571-8D15-43BF-B1FC-D809F938C27D}"/>
                </a:ext>
              </a:extLst>
            </p:cNvPr>
            <p:cNvCxnSpPr>
              <a:stCxn id="59" idx="6"/>
              <a:endCxn id="56"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25A3A3D-D20A-4D92-BA78-3F5560D299D3}"/>
                </a:ext>
              </a:extLst>
            </p:cNvPr>
            <p:cNvCxnSpPr>
              <a:stCxn id="60" idx="6"/>
              <a:endCxn id="56"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FFCB746-6CFE-4304-A610-37FD276592B7}"/>
                </a:ext>
              </a:extLst>
            </p:cNvPr>
            <p:cNvCxnSpPr>
              <a:stCxn id="60" idx="6"/>
              <a:endCxn id="55"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9367D39-DDA3-4CD4-854D-824C919EEBC8}"/>
                </a:ext>
              </a:extLst>
            </p:cNvPr>
            <p:cNvCxnSpPr>
              <a:stCxn id="60" idx="6"/>
              <a:endCxn id="54"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E33F0E8-59B1-4775-918B-80E9935E659B}"/>
                </a:ext>
              </a:extLst>
            </p:cNvPr>
            <p:cNvCxnSpPr>
              <a:stCxn id="60" idx="6"/>
              <a:endCxn id="53"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F478605-D6B9-4F6D-9190-3FA609C718B7}"/>
                </a:ext>
              </a:extLst>
            </p:cNvPr>
            <p:cNvCxnSpPr>
              <a:stCxn id="38" idx="6"/>
              <a:endCxn id="57"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B52A65E-F737-4B70-89E4-B797E3FDAF70}"/>
                </a:ext>
              </a:extLst>
            </p:cNvPr>
            <p:cNvCxnSpPr>
              <a:stCxn id="38" idx="6"/>
              <a:endCxn id="58"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448899E-6B3B-400F-8521-E00EA9EB9032}"/>
                </a:ext>
              </a:extLst>
            </p:cNvPr>
            <p:cNvCxnSpPr>
              <a:stCxn id="38" idx="6"/>
              <a:endCxn id="59"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BA4BA59-A737-4FE5-9B3F-81F488BCD962}"/>
                </a:ext>
              </a:extLst>
            </p:cNvPr>
            <p:cNvCxnSpPr>
              <a:stCxn id="38" idx="6"/>
              <a:endCxn id="60"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F410ACB9-F83E-4E6A-B89D-94F41DA7D112}"/>
                </a:ext>
              </a:extLst>
            </p:cNvPr>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AE3047-B93E-4E11-8E0F-30B4C3AFB806}"/>
                </a:ext>
              </a:extLst>
            </p:cNvPr>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84F5E6-E245-48E8-9E2B-3FB30EA0296D}"/>
                </a:ext>
              </a:extLst>
            </p:cNvPr>
            <p:cNvCxnSpPr>
              <a:stCxn id="39" idx="6"/>
              <a:endCxn id="57"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E4CEB29-7F4C-45D6-B673-DA2FBAE72E96}"/>
                </a:ext>
              </a:extLst>
            </p:cNvPr>
            <p:cNvCxnSpPr>
              <a:stCxn id="39" idx="6"/>
              <a:endCxn id="58"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2A530E4-685A-47F9-B40C-EFD98ADA9B98}"/>
                </a:ext>
              </a:extLst>
            </p:cNvPr>
            <p:cNvCxnSpPr>
              <a:stCxn id="39" idx="6"/>
              <a:endCxn id="59"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B956189-E2E5-4F20-851C-FED6D9710491}"/>
                </a:ext>
              </a:extLst>
            </p:cNvPr>
            <p:cNvCxnSpPr>
              <a:endCxn id="60"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9C4916B1-D4DE-434E-97F1-58FD12DFF2FC}"/>
                </a:ext>
              </a:extLst>
            </p:cNvPr>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42F0D39-8BBF-4C4C-9E4E-659D1399EF46}"/>
                </a:ext>
              </a:extLst>
            </p:cNvPr>
            <p:cNvCxnSpPr>
              <a:endCxn id="44"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E25074B-517A-4EF5-A4E2-827619848108}"/>
                </a:ext>
              </a:extLst>
            </p:cNvPr>
            <p:cNvCxnSpPr>
              <a:stCxn id="54" idx="6"/>
              <a:endCxn id="44"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2D2C2FA-A773-4CEB-9E0E-98286C8019B3}"/>
                </a:ext>
              </a:extLst>
            </p:cNvPr>
            <p:cNvCxnSpPr>
              <a:stCxn id="55" idx="6"/>
              <a:endCxn id="44"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C6CFBFE-23B8-4E3A-A501-37B3DAEA1040}"/>
                </a:ext>
              </a:extLst>
            </p:cNvPr>
            <p:cNvCxnSpPr>
              <a:stCxn id="56" idx="6"/>
              <a:endCxn id="44"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8B67148-014B-403B-BE85-A9B219AC784C}"/>
                </a:ext>
              </a:extLst>
            </p:cNvPr>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50" name="TextBox 49">
              <a:extLst>
                <a:ext uri="{FF2B5EF4-FFF2-40B4-BE49-F238E27FC236}">
                  <a16:creationId xmlns:a16="http://schemas.microsoft.com/office/drawing/2014/main" id="{A9180B98-8389-4125-9BA3-7FE0E601D5A3}"/>
                </a:ext>
              </a:extLst>
            </p:cNvPr>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51" name="TextBox 50">
              <a:extLst>
                <a:ext uri="{FF2B5EF4-FFF2-40B4-BE49-F238E27FC236}">
                  <a16:creationId xmlns:a16="http://schemas.microsoft.com/office/drawing/2014/main" id="{2C102FAB-2168-4726-A64C-76F503ADC5E7}"/>
                </a:ext>
              </a:extLst>
            </p:cNvPr>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52" name="TextBox 51">
              <a:extLst>
                <a:ext uri="{FF2B5EF4-FFF2-40B4-BE49-F238E27FC236}">
                  <a16:creationId xmlns:a16="http://schemas.microsoft.com/office/drawing/2014/main" id="{6D2B96A8-7495-4C24-8F9A-BD4F3AB2C0CB}"/>
                </a:ext>
              </a:extLst>
            </p:cNvPr>
            <p:cNvSpPr txBox="1"/>
            <p:nvPr/>
          </p:nvSpPr>
          <p:spPr>
            <a:xfrm>
              <a:off x="2396286" y="4338685"/>
              <a:ext cx="208144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F807B9-AEB8-A305-BE2D-2433954052CE}"/>
                  </a:ext>
                </a:extLst>
              </p:cNvPr>
              <p:cNvSpPr txBox="1"/>
              <p:nvPr/>
            </p:nvSpPr>
            <p:spPr>
              <a:xfrm>
                <a:off x="435917" y="3187174"/>
                <a:ext cx="293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49F807B9-AEB8-A305-BE2D-2433954052CE}"/>
                  </a:ext>
                </a:extLst>
              </p:cNvPr>
              <p:cNvSpPr txBox="1">
                <a:spLocks noRot="1" noChangeAspect="1" noMove="1" noResize="1" noEditPoints="1" noAdjustHandles="1" noChangeArrowheads="1" noChangeShapeType="1" noTextEdit="1"/>
              </p:cNvSpPr>
              <p:nvPr/>
            </p:nvSpPr>
            <p:spPr>
              <a:xfrm>
                <a:off x="435917" y="3187174"/>
                <a:ext cx="293862" cy="276999"/>
              </a:xfrm>
              <a:prstGeom prst="rect">
                <a:avLst/>
              </a:prstGeom>
              <a:blipFill>
                <a:blip r:embed="rId2"/>
                <a:stretch>
                  <a:fillRect l="-18750" r="-8333" b="-1555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24F0841B-3F04-DE0B-23A7-8375C66ACF5E}"/>
              </a:ext>
            </a:extLst>
          </p:cNvPr>
          <p:cNvSpPr txBox="1"/>
          <p:nvPr/>
        </p:nvSpPr>
        <p:spPr>
          <a:xfrm>
            <a:off x="5134356" y="3003804"/>
            <a:ext cx="65" cy="276999"/>
          </a:xfrm>
          <a:prstGeom prst="rect">
            <a:avLst/>
          </a:prstGeom>
          <a:noFill/>
        </p:spPr>
        <p:txBody>
          <a:bodyPr wrap="none" lIns="0" tIns="0" rIns="0" bIns="0" rtlCol="0">
            <a:spAutoFit/>
          </a:bodyPr>
          <a:lstStyle/>
          <a:p>
            <a:endParaRPr lang="en-US" dirty="0"/>
          </a:p>
        </p:txBody>
      </p:sp>
      <p:sp>
        <p:nvSpPr>
          <p:cNvPr id="62" name="Arrow: Up 61">
            <a:extLst>
              <a:ext uri="{FF2B5EF4-FFF2-40B4-BE49-F238E27FC236}">
                <a16:creationId xmlns:a16="http://schemas.microsoft.com/office/drawing/2014/main" id="{8C35CC0E-0B2E-11D2-285A-ED0CDB31D5DA}"/>
              </a:ext>
            </a:extLst>
          </p:cNvPr>
          <p:cNvSpPr/>
          <p:nvPr/>
        </p:nvSpPr>
        <p:spPr>
          <a:xfrm>
            <a:off x="2874046" y="4852163"/>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EC99C3-D1F9-70E7-43FB-E53FE8208831}"/>
                  </a:ext>
                </a:extLst>
              </p:cNvPr>
              <p:cNvSpPr txBox="1"/>
              <p:nvPr/>
            </p:nvSpPr>
            <p:spPr>
              <a:xfrm>
                <a:off x="382778" y="4099311"/>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69" name="TextBox 68">
                <a:extLst>
                  <a:ext uri="{FF2B5EF4-FFF2-40B4-BE49-F238E27FC236}">
                    <a16:creationId xmlns:a16="http://schemas.microsoft.com/office/drawing/2014/main" id="{1FEC99C3-D1F9-70E7-43FB-E53FE8208831}"/>
                  </a:ext>
                </a:extLst>
              </p:cNvPr>
              <p:cNvSpPr txBox="1">
                <a:spLocks noRot="1" noChangeAspect="1" noMove="1" noResize="1" noEditPoints="1" noAdjustHandles="1" noChangeArrowheads="1" noChangeShapeType="1" noTextEdit="1"/>
              </p:cNvSpPr>
              <p:nvPr/>
            </p:nvSpPr>
            <p:spPr>
              <a:xfrm>
                <a:off x="382778" y="4099311"/>
                <a:ext cx="299184" cy="276999"/>
              </a:xfrm>
              <a:prstGeom prst="rect">
                <a:avLst/>
              </a:prstGeom>
              <a:blipFill>
                <a:blip r:embed="rId3"/>
                <a:stretch>
                  <a:fillRect l="-20408" r="-6122" b="-15217"/>
                </a:stretch>
              </a:blipFill>
            </p:spPr>
            <p:txBody>
              <a:bodyPr/>
              <a:lstStyle/>
              <a:p>
                <a:r>
                  <a:rPr lang="en-US">
                    <a:noFill/>
                  </a:rPr>
                  <a:t> </a:t>
                </a:r>
              </a:p>
            </p:txBody>
          </p:sp>
        </mc:Fallback>
      </mc:AlternateContent>
      <p:sp>
        <p:nvSpPr>
          <p:cNvPr id="70" name="Arrow: Right 69">
            <a:extLst>
              <a:ext uri="{FF2B5EF4-FFF2-40B4-BE49-F238E27FC236}">
                <a16:creationId xmlns:a16="http://schemas.microsoft.com/office/drawing/2014/main" id="{B5440DDF-DED2-006D-7FF8-627A94926950}"/>
              </a:ext>
            </a:extLst>
          </p:cNvPr>
          <p:cNvSpPr/>
          <p:nvPr/>
        </p:nvSpPr>
        <p:spPr>
          <a:xfrm>
            <a:off x="905256" y="3280803"/>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45157A79-7901-3DAF-44A3-CB4A4EB78DE4}"/>
              </a:ext>
            </a:extLst>
          </p:cNvPr>
          <p:cNvSpPr/>
          <p:nvPr/>
        </p:nvSpPr>
        <p:spPr>
          <a:xfrm>
            <a:off x="857911" y="4137155"/>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D30CB98-434E-2A65-F56B-F36A0A4F3A4B}"/>
              </a:ext>
            </a:extLst>
          </p:cNvPr>
          <p:cNvSpPr txBox="1"/>
          <p:nvPr/>
        </p:nvSpPr>
        <p:spPr>
          <a:xfrm>
            <a:off x="2723296" y="4227568"/>
            <a:ext cx="852739" cy="461665"/>
          </a:xfrm>
          <a:prstGeom prst="rect">
            <a:avLst/>
          </a:prstGeom>
          <a:noFill/>
        </p:spPr>
        <p:txBody>
          <a:bodyPr wrap="square" rtlCol="0">
            <a:spAutoFit/>
          </a:bodyPr>
          <a:lstStyle/>
          <a:p>
            <a:r>
              <a:rPr lang="en-US" sz="2400" dirty="0">
                <a:solidFill>
                  <a:srgbClr val="00B0F0"/>
                </a:solidFill>
              </a:rPr>
              <a:t>2x4</a:t>
            </a:r>
          </a:p>
        </p:txBody>
      </p:sp>
      <p:sp>
        <p:nvSpPr>
          <p:cNvPr id="73" name="TextBox 72">
            <a:extLst>
              <a:ext uri="{FF2B5EF4-FFF2-40B4-BE49-F238E27FC236}">
                <a16:creationId xmlns:a16="http://schemas.microsoft.com/office/drawing/2014/main" id="{0F99BFC6-867B-3526-0180-1F3679B88241}"/>
              </a:ext>
            </a:extLst>
          </p:cNvPr>
          <p:cNvSpPr txBox="1"/>
          <p:nvPr/>
        </p:nvSpPr>
        <p:spPr>
          <a:xfrm>
            <a:off x="109728" y="6282039"/>
            <a:ext cx="4709160" cy="646331"/>
          </a:xfrm>
          <a:prstGeom prst="rect">
            <a:avLst/>
          </a:prstGeom>
          <a:noFill/>
        </p:spPr>
        <p:txBody>
          <a:bodyPr wrap="square" rtlCol="0">
            <a:spAutoFit/>
          </a:bodyPr>
          <a:lstStyle/>
          <a:p>
            <a:r>
              <a:rPr lang="en-US" dirty="0"/>
              <a:t>Q: How many parameters at this point?  8  </a:t>
            </a:r>
          </a:p>
          <a:p>
            <a:r>
              <a:rPr lang="en-US" dirty="0"/>
              <a:t>Q: what if we add bias?   8+4=12 </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0252C38-6B15-F6F0-9E70-6B28DC29C5B4}"/>
                  </a:ext>
                </a:extLst>
              </p:cNvPr>
              <p:cNvSpPr txBox="1"/>
              <p:nvPr/>
            </p:nvSpPr>
            <p:spPr>
              <a:xfrm>
                <a:off x="2680389" y="246978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(1)</m:t>
                          </m:r>
                        </m:sup>
                      </m:sSubSup>
                    </m:oMath>
                  </m:oMathPara>
                </a14:m>
                <a:endParaRPr lang="en-US" dirty="0"/>
              </a:p>
            </p:txBody>
          </p:sp>
        </mc:Choice>
        <mc:Fallback xmlns="">
          <p:sp>
            <p:nvSpPr>
              <p:cNvPr id="74" name="TextBox 73">
                <a:extLst>
                  <a:ext uri="{FF2B5EF4-FFF2-40B4-BE49-F238E27FC236}">
                    <a16:creationId xmlns:a16="http://schemas.microsoft.com/office/drawing/2014/main" id="{60252C38-6B15-F6F0-9E70-6B28DC29C5B4}"/>
                  </a:ext>
                </a:extLst>
              </p:cNvPr>
              <p:cNvSpPr txBox="1">
                <a:spLocks noRot="1" noChangeAspect="1" noMove="1" noResize="1" noEditPoints="1" noAdjustHandles="1" noChangeArrowheads="1" noChangeShapeType="1" noTextEdit="1"/>
              </p:cNvSpPr>
              <p:nvPr/>
            </p:nvSpPr>
            <p:spPr>
              <a:xfrm>
                <a:off x="2680389" y="2469785"/>
                <a:ext cx="485261" cy="345929"/>
              </a:xfrm>
              <a:prstGeom prst="rect">
                <a:avLst/>
              </a:prstGeom>
              <a:blipFill>
                <a:blip r:embed="rId4"/>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B55A8DE-0FA9-7CC5-FBD7-E60D8A50544F}"/>
                  </a:ext>
                </a:extLst>
              </p:cNvPr>
              <p:cNvSpPr txBox="1"/>
              <p:nvPr/>
            </p:nvSpPr>
            <p:spPr>
              <a:xfrm>
                <a:off x="2952187" y="284124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(1)</m:t>
                          </m:r>
                        </m:sup>
                      </m:sSubSup>
                    </m:oMath>
                  </m:oMathPara>
                </a14:m>
                <a:endParaRPr lang="en-US" dirty="0"/>
              </a:p>
            </p:txBody>
          </p:sp>
        </mc:Choice>
        <mc:Fallback xmlns="">
          <p:sp>
            <p:nvSpPr>
              <p:cNvPr id="75" name="TextBox 74">
                <a:extLst>
                  <a:ext uri="{FF2B5EF4-FFF2-40B4-BE49-F238E27FC236}">
                    <a16:creationId xmlns:a16="http://schemas.microsoft.com/office/drawing/2014/main" id="{AB55A8DE-0FA9-7CC5-FBD7-E60D8A50544F}"/>
                  </a:ext>
                </a:extLst>
              </p:cNvPr>
              <p:cNvSpPr txBox="1">
                <a:spLocks noRot="1" noChangeAspect="1" noMove="1" noResize="1" noEditPoints="1" noAdjustHandles="1" noChangeArrowheads="1" noChangeShapeType="1" noTextEdit="1"/>
              </p:cNvSpPr>
              <p:nvPr/>
            </p:nvSpPr>
            <p:spPr>
              <a:xfrm>
                <a:off x="2952187" y="2841245"/>
                <a:ext cx="485261" cy="345929"/>
              </a:xfrm>
              <a:prstGeom prst="rect">
                <a:avLst/>
              </a:prstGeom>
              <a:blipFill>
                <a:blip r:embed="rId5"/>
                <a:stretch>
                  <a:fillRect l="-6250" t="-3509" r="-10000" b="-1754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DF483653-27F8-356D-CE62-623562518296}"/>
              </a:ext>
            </a:extLst>
          </p:cNvPr>
          <p:cNvSpPr/>
          <p:nvPr/>
        </p:nvSpPr>
        <p:spPr>
          <a:xfrm>
            <a:off x="2149131" y="1673262"/>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63" name="Straight Arrow Connector 62">
            <a:extLst>
              <a:ext uri="{FF2B5EF4-FFF2-40B4-BE49-F238E27FC236}">
                <a16:creationId xmlns:a16="http://schemas.microsoft.com/office/drawing/2014/main" id="{A02ABAB5-E7B6-ED72-F61B-7ED568B8DF94}"/>
              </a:ext>
            </a:extLst>
          </p:cNvPr>
          <p:cNvCxnSpPr>
            <a:stCxn id="5" idx="6"/>
            <a:endCxn id="57" idx="1"/>
          </p:cNvCxnSpPr>
          <p:nvPr/>
        </p:nvCxnSpPr>
        <p:spPr>
          <a:xfrm>
            <a:off x="2952187" y="1915082"/>
            <a:ext cx="861886" cy="28401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83A6A1-EF15-C527-457D-7B497E566C14}"/>
              </a:ext>
            </a:extLst>
          </p:cNvPr>
          <p:cNvCxnSpPr>
            <a:stCxn id="5" idx="5"/>
            <a:endCxn id="58" idx="1"/>
          </p:cNvCxnSpPr>
          <p:nvPr/>
        </p:nvCxnSpPr>
        <p:spPr>
          <a:xfrm>
            <a:off x="2834582" y="2086074"/>
            <a:ext cx="979120" cy="9499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45FC55C-6F81-B709-6EC9-F2A9DE39848B}"/>
              </a:ext>
            </a:extLst>
          </p:cNvPr>
          <p:cNvCxnSpPr>
            <a:stCxn id="5" idx="4"/>
            <a:endCxn id="59" idx="1"/>
          </p:cNvCxnSpPr>
          <p:nvPr/>
        </p:nvCxnSpPr>
        <p:spPr>
          <a:xfrm>
            <a:off x="2550659" y="2156901"/>
            <a:ext cx="1260680" cy="17078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8CD927-92B6-E07A-C1C9-7C12F944EB19}"/>
              </a:ext>
            </a:extLst>
          </p:cNvPr>
          <p:cNvCxnSpPr>
            <a:stCxn id="5" idx="3"/>
          </p:cNvCxnSpPr>
          <p:nvPr/>
        </p:nvCxnSpPr>
        <p:spPr>
          <a:xfrm>
            <a:off x="2266736" y="2086074"/>
            <a:ext cx="1523804" cy="27351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7006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11B6-7E2F-4F01-A7BE-73B840F8C191}"/>
              </a:ext>
            </a:extLst>
          </p:cNvPr>
          <p:cNvSpPr>
            <a:spLocks noGrp="1"/>
          </p:cNvSpPr>
          <p:nvPr>
            <p:ph type="title"/>
          </p:nvPr>
        </p:nvSpPr>
        <p:spPr/>
        <p:txBody>
          <a:bodyPr/>
          <a:lstStyle/>
          <a:p>
            <a:r>
              <a:rPr lang="en-US" dirty="0"/>
              <a:t>General Neural Networks</a:t>
            </a:r>
          </a:p>
        </p:txBody>
      </p:sp>
      <p:sp>
        <p:nvSpPr>
          <p:cNvPr id="3" name="Content Placeholder 2">
            <a:extLst>
              <a:ext uri="{FF2B5EF4-FFF2-40B4-BE49-F238E27FC236}">
                <a16:creationId xmlns:a16="http://schemas.microsoft.com/office/drawing/2014/main" id="{7D61162A-7CB7-455F-B4C6-8FD45FFEC4B2}"/>
              </a:ext>
            </a:extLst>
          </p:cNvPr>
          <p:cNvSpPr>
            <a:spLocks noGrp="1"/>
          </p:cNvSpPr>
          <p:nvPr>
            <p:ph idx="1"/>
          </p:nvPr>
        </p:nvSpPr>
        <p:spPr/>
        <p:txBody>
          <a:bodyPr/>
          <a:lstStyle/>
          <a:p>
            <a:r>
              <a:rPr lang="en-US" dirty="0"/>
              <a:t>A set of neurons connecting to each other</a:t>
            </a:r>
          </a:p>
        </p:txBody>
      </p:sp>
      <p:sp>
        <p:nvSpPr>
          <p:cNvPr id="4" name="Slide Number Placeholder 3">
            <a:extLst>
              <a:ext uri="{FF2B5EF4-FFF2-40B4-BE49-F238E27FC236}">
                <a16:creationId xmlns:a16="http://schemas.microsoft.com/office/drawing/2014/main" id="{884A395E-098B-4C1E-A5C5-486C40B96EF2}"/>
              </a:ext>
            </a:extLst>
          </p:cNvPr>
          <p:cNvSpPr>
            <a:spLocks noGrp="1"/>
          </p:cNvSpPr>
          <p:nvPr>
            <p:ph type="sldNum" sz="quarter" idx="12"/>
          </p:nvPr>
        </p:nvSpPr>
        <p:spPr/>
        <p:txBody>
          <a:bodyPr/>
          <a:lstStyle/>
          <a:p>
            <a:fld id="{F9913601-2E22-4589-A394-4D3650FFD697}" type="slidenum">
              <a:rPr lang="en-US" smtClean="0">
                <a:solidFill>
                  <a:prstClr val="black"/>
                </a:solidFill>
              </a:rPr>
              <a:pPr/>
              <a:t>22</a:t>
            </a:fld>
            <a:endParaRPr lang="en-US" dirty="0">
              <a:solidFill>
                <a:prstClr val="black"/>
              </a:solidFill>
            </a:endParaRPr>
          </a:p>
        </p:txBody>
      </p:sp>
      <p:grpSp>
        <p:nvGrpSpPr>
          <p:cNvPr id="7" name="Group 6">
            <a:extLst>
              <a:ext uri="{FF2B5EF4-FFF2-40B4-BE49-F238E27FC236}">
                <a16:creationId xmlns:a16="http://schemas.microsoft.com/office/drawing/2014/main" id="{B216547A-0723-4F26-8BC3-A38113E71DA0}"/>
              </a:ext>
            </a:extLst>
          </p:cNvPr>
          <p:cNvGrpSpPr/>
          <p:nvPr/>
        </p:nvGrpSpPr>
        <p:grpSpPr>
          <a:xfrm>
            <a:off x="1378657" y="1868424"/>
            <a:ext cx="9108778" cy="4433172"/>
            <a:chOff x="2396286" y="1588957"/>
            <a:chExt cx="8457958" cy="4116423"/>
          </a:xfrm>
        </p:grpSpPr>
        <p:sp>
          <p:nvSpPr>
            <p:cNvPr id="8" name="Rectangle 7">
              <a:extLst>
                <a:ext uri="{FF2B5EF4-FFF2-40B4-BE49-F238E27FC236}">
                  <a16:creationId xmlns:a16="http://schemas.microsoft.com/office/drawing/2014/main" id="{1486B6E8-D85A-44B8-8771-4738629FCC42}"/>
                </a:ext>
              </a:extLst>
            </p:cNvPr>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F1BDA1-4F87-479A-AADE-13A256DC502C}"/>
                </a:ext>
              </a:extLst>
            </p:cNvPr>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8E5F2-EFC2-4A6B-B0AE-6C8997946C51}"/>
                </a:ext>
              </a:extLst>
            </p:cNvPr>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DCF3B0-3F99-444B-B80E-1CA7BBC76230}"/>
                </a:ext>
              </a:extLst>
            </p:cNvPr>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A6836CF-8D49-407E-B310-0ED7EC785E77}"/>
                </a:ext>
              </a:extLst>
            </p:cNvPr>
            <p:cNvGrpSpPr/>
            <p:nvPr/>
          </p:nvGrpSpPr>
          <p:grpSpPr>
            <a:xfrm>
              <a:off x="4551699" y="1792586"/>
              <a:ext cx="706970" cy="3029897"/>
              <a:chOff x="4551699" y="1792586"/>
              <a:chExt cx="706970" cy="3029897"/>
            </a:xfrm>
          </p:grpSpPr>
          <p:sp>
            <p:nvSpPr>
              <p:cNvPr id="57" name="Oval 56">
                <a:extLst>
                  <a:ext uri="{FF2B5EF4-FFF2-40B4-BE49-F238E27FC236}">
                    <a16:creationId xmlns:a16="http://schemas.microsoft.com/office/drawing/2014/main" id="{C6A136E3-8F4A-472F-B9A2-B11537691774}"/>
                  </a:ext>
                </a:extLst>
              </p:cNvPr>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DE35FFD-8E88-450E-867D-B35CF118AEF9}"/>
                  </a:ext>
                </a:extLst>
              </p:cNvPr>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2158FB7-FA12-4102-AA1E-B1E120741A7C}"/>
                  </a:ext>
                </a:extLst>
              </p:cNvPr>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64E11C1-933E-42A2-86FD-D8A54186B988}"/>
                  </a:ext>
                </a:extLst>
              </p:cNvPr>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03E6C47-36F9-4E04-8732-54D5DEC1E477}"/>
                </a:ext>
              </a:extLst>
            </p:cNvPr>
            <p:cNvGrpSpPr/>
            <p:nvPr/>
          </p:nvGrpSpPr>
          <p:grpSpPr>
            <a:xfrm>
              <a:off x="6950047" y="1774480"/>
              <a:ext cx="720561" cy="3029897"/>
              <a:chOff x="4534281" y="1792586"/>
              <a:chExt cx="720561" cy="3029897"/>
            </a:xfrm>
          </p:grpSpPr>
          <p:sp>
            <p:nvSpPr>
              <p:cNvPr id="53" name="Oval 52">
                <a:extLst>
                  <a:ext uri="{FF2B5EF4-FFF2-40B4-BE49-F238E27FC236}">
                    <a16:creationId xmlns:a16="http://schemas.microsoft.com/office/drawing/2014/main" id="{52102DCA-FD0F-4C1C-A050-C2CBD1D7CA9C}"/>
                  </a:ext>
                </a:extLst>
              </p:cNvPr>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056789-BB9F-487E-A2C5-54256E7FFCB3}"/>
                  </a:ext>
                </a:extLst>
              </p:cNvPr>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C9175A-3C75-4588-871D-932EC0371237}"/>
                  </a:ext>
                </a:extLst>
              </p:cNvPr>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7AD9A54-8BF2-494C-976A-5ED86F07B363}"/>
                  </a:ext>
                </a:extLst>
              </p:cNvPr>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8DC8AD42-24D6-4A19-93A1-64EF61F80DDC}"/>
                </a:ext>
              </a:extLst>
            </p:cNvPr>
            <p:cNvCxnSpPr>
              <a:stCxn id="57"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3848231-662D-435C-A535-66AA361F95B6}"/>
                </a:ext>
              </a:extLst>
            </p:cNvPr>
            <p:cNvCxnSpPr>
              <a:stCxn id="57" idx="6"/>
              <a:endCxn id="54"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BA579D-4746-4B19-BB1F-D6E61E370A0F}"/>
                </a:ext>
              </a:extLst>
            </p:cNvPr>
            <p:cNvCxnSpPr>
              <a:stCxn id="57" idx="6"/>
              <a:endCxn id="56"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F6F1565-9EB9-4F0D-9188-E563C3D4CAC8}"/>
                </a:ext>
              </a:extLst>
            </p:cNvPr>
            <p:cNvCxnSpPr>
              <a:stCxn id="57" idx="6"/>
              <a:endCxn id="55"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BF54B8A-60C9-491D-841E-2A2BC5AA79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CDA8E84-A1A3-4FD8-BB2C-5FA7BF3F43E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6FFFE3D-15FF-450E-B0BB-156186AB3A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ED04FC-C570-4754-982D-ECB7C6B0986B}"/>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58D1DF2-45DF-446D-BA76-3BA1F41F948C}"/>
                </a:ext>
              </a:extLst>
            </p:cNvPr>
            <p:cNvCxnSpPr>
              <a:stCxn id="58" idx="6"/>
              <a:endCxn id="55"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9957A8E-9C46-4B32-BDFB-DAEC6F3B9448}"/>
                </a:ext>
              </a:extLst>
            </p:cNvPr>
            <p:cNvCxnSpPr>
              <a:stCxn id="58" idx="6"/>
              <a:endCxn id="56"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E4CC90B-8940-4D81-B947-9D1E38C9B810}"/>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4E8FF00-E747-42F1-84DB-0C57731235B1}"/>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328D6D5-95C2-4EA2-B261-E4210C52A40D}"/>
                </a:ext>
              </a:extLst>
            </p:cNvPr>
            <p:cNvCxnSpPr>
              <a:stCxn id="59" idx="6"/>
              <a:endCxn id="53"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CCBED55-AB9A-4FBC-8E21-DA9896288931}"/>
                </a:ext>
              </a:extLst>
            </p:cNvPr>
            <p:cNvCxnSpPr>
              <a:stCxn id="59" idx="6"/>
              <a:endCxn id="54"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58710A5-333E-4533-8412-537AD383A673}"/>
                </a:ext>
              </a:extLst>
            </p:cNvPr>
            <p:cNvCxnSpPr>
              <a:stCxn id="59" idx="6"/>
              <a:endCxn id="55"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7F97571-8D15-43BF-B1FC-D809F938C27D}"/>
                </a:ext>
              </a:extLst>
            </p:cNvPr>
            <p:cNvCxnSpPr>
              <a:stCxn id="59" idx="6"/>
              <a:endCxn id="56"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25A3A3D-D20A-4D92-BA78-3F5560D299D3}"/>
                </a:ext>
              </a:extLst>
            </p:cNvPr>
            <p:cNvCxnSpPr>
              <a:stCxn id="60" idx="6"/>
              <a:endCxn id="56"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FFCB746-6CFE-4304-A610-37FD276592B7}"/>
                </a:ext>
              </a:extLst>
            </p:cNvPr>
            <p:cNvCxnSpPr>
              <a:stCxn id="60" idx="6"/>
              <a:endCxn id="55"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9367D39-DDA3-4CD4-854D-824C919EEBC8}"/>
                </a:ext>
              </a:extLst>
            </p:cNvPr>
            <p:cNvCxnSpPr>
              <a:stCxn id="60" idx="6"/>
              <a:endCxn id="54"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E33F0E8-59B1-4775-918B-80E9935E659B}"/>
                </a:ext>
              </a:extLst>
            </p:cNvPr>
            <p:cNvCxnSpPr>
              <a:stCxn id="60" idx="6"/>
              <a:endCxn id="53"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F478605-D6B9-4F6D-9190-3FA609C718B7}"/>
                </a:ext>
              </a:extLst>
            </p:cNvPr>
            <p:cNvCxnSpPr>
              <a:stCxn id="38" idx="6"/>
              <a:endCxn id="57"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B52A65E-F737-4B70-89E4-B797E3FDAF70}"/>
                </a:ext>
              </a:extLst>
            </p:cNvPr>
            <p:cNvCxnSpPr>
              <a:stCxn id="38" idx="6"/>
              <a:endCxn id="58"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448899E-6B3B-400F-8521-E00EA9EB9032}"/>
                </a:ext>
              </a:extLst>
            </p:cNvPr>
            <p:cNvCxnSpPr>
              <a:stCxn id="38" idx="6"/>
              <a:endCxn id="59"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BA4BA59-A737-4FE5-9B3F-81F488BCD962}"/>
                </a:ext>
              </a:extLst>
            </p:cNvPr>
            <p:cNvCxnSpPr>
              <a:stCxn id="38" idx="6"/>
              <a:endCxn id="60"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F410ACB9-F83E-4E6A-B89D-94F41DA7D112}"/>
                </a:ext>
              </a:extLst>
            </p:cNvPr>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AE3047-B93E-4E11-8E0F-30B4C3AFB806}"/>
                </a:ext>
              </a:extLst>
            </p:cNvPr>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84F5E6-E245-48E8-9E2B-3FB30EA0296D}"/>
                </a:ext>
              </a:extLst>
            </p:cNvPr>
            <p:cNvCxnSpPr>
              <a:stCxn id="39" idx="6"/>
              <a:endCxn id="57"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E4CEB29-7F4C-45D6-B673-DA2FBAE72E96}"/>
                </a:ext>
              </a:extLst>
            </p:cNvPr>
            <p:cNvCxnSpPr>
              <a:stCxn id="39" idx="6"/>
              <a:endCxn id="58"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2A530E4-685A-47F9-B40C-EFD98ADA9B98}"/>
                </a:ext>
              </a:extLst>
            </p:cNvPr>
            <p:cNvCxnSpPr>
              <a:stCxn id="39" idx="6"/>
              <a:endCxn id="59"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B956189-E2E5-4F20-851C-FED6D9710491}"/>
                </a:ext>
              </a:extLst>
            </p:cNvPr>
            <p:cNvCxnSpPr>
              <a:endCxn id="60"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9C4916B1-D4DE-434E-97F1-58FD12DFF2FC}"/>
                </a:ext>
              </a:extLst>
            </p:cNvPr>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42F0D39-8BBF-4C4C-9E4E-659D1399EF46}"/>
                </a:ext>
              </a:extLst>
            </p:cNvPr>
            <p:cNvCxnSpPr>
              <a:endCxn id="44"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E25074B-517A-4EF5-A4E2-827619848108}"/>
                </a:ext>
              </a:extLst>
            </p:cNvPr>
            <p:cNvCxnSpPr>
              <a:stCxn id="54" idx="6"/>
              <a:endCxn id="44"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2D2C2FA-A773-4CEB-9E0E-98286C8019B3}"/>
                </a:ext>
              </a:extLst>
            </p:cNvPr>
            <p:cNvCxnSpPr>
              <a:stCxn id="55" idx="6"/>
              <a:endCxn id="44"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C6CFBFE-23B8-4E3A-A501-37B3DAEA1040}"/>
                </a:ext>
              </a:extLst>
            </p:cNvPr>
            <p:cNvCxnSpPr>
              <a:stCxn id="56" idx="6"/>
              <a:endCxn id="44"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8B67148-014B-403B-BE85-A9B219AC784C}"/>
                </a:ext>
              </a:extLst>
            </p:cNvPr>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50" name="TextBox 49">
              <a:extLst>
                <a:ext uri="{FF2B5EF4-FFF2-40B4-BE49-F238E27FC236}">
                  <a16:creationId xmlns:a16="http://schemas.microsoft.com/office/drawing/2014/main" id="{A9180B98-8389-4125-9BA3-7FE0E601D5A3}"/>
                </a:ext>
              </a:extLst>
            </p:cNvPr>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51" name="TextBox 50">
              <a:extLst>
                <a:ext uri="{FF2B5EF4-FFF2-40B4-BE49-F238E27FC236}">
                  <a16:creationId xmlns:a16="http://schemas.microsoft.com/office/drawing/2014/main" id="{2C102FAB-2168-4726-A64C-76F503ADC5E7}"/>
                </a:ext>
              </a:extLst>
            </p:cNvPr>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52" name="TextBox 51">
              <a:extLst>
                <a:ext uri="{FF2B5EF4-FFF2-40B4-BE49-F238E27FC236}">
                  <a16:creationId xmlns:a16="http://schemas.microsoft.com/office/drawing/2014/main" id="{6D2B96A8-7495-4C24-8F9A-BD4F3AB2C0CB}"/>
                </a:ext>
              </a:extLst>
            </p:cNvPr>
            <p:cNvSpPr txBox="1"/>
            <p:nvPr/>
          </p:nvSpPr>
          <p:spPr>
            <a:xfrm>
              <a:off x="2396286" y="4338685"/>
              <a:ext cx="208144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F807B9-AEB8-A305-BE2D-2433954052CE}"/>
                  </a:ext>
                </a:extLst>
              </p:cNvPr>
              <p:cNvSpPr txBox="1"/>
              <p:nvPr/>
            </p:nvSpPr>
            <p:spPr>
              <a:xfrm>
                <a:off x="435917" y="3187174"/>
                <a:ext cx="293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49F807B9-AEB8-A305-BE2D-2433954052CE}"/>
                  </a:ext>
                </a:extLst>
              </p:cNvPr>
              <p:cNvSpPr txBox="1">
                <a:spLocks noRot="1" noChangeAspect="1" noMove="1" noResize="1" noEditPoints="1" noAdjustHandles="1" noChangeArrowheads="1" noChangeShapeType="1" noTextEdit="1"/>
              </p:cNvSpPr>
              <p:nvPr/>
            </p:nvSpPr>
            <p:spPr>
              <a:xfrm>
                <a:off x="435917" y="3187174"/>
                <a:ext cx="293862" cy="276999"/>
              </a:xfrm>
              <a:prstGeom prst="rect">
                <a:avLst/>
              </a:prstGeom>
              <a:blipFill>
                <a:blip r:embed="rId2"/>
                <a:stretch>
                  <a:fillRect l="-18750" r="-8333" b="-1555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24F0841B-3F04-DE0B-23A7-8375C66ACF5E}"/>
              </a:ext>
            </a:extLst>
          </p:cNvPr>
          <p:cNvSpPr txBox="1"/>
          <p:nvPr/>
        </p:nvSpPr>
        <p:spPr>
          <a:xfrm>
            <a:off x="5134356" y="3003804"/>
            <a:ext cx="65" cy="276999"/>
          </a:xfrm>
          <a:prstGeom prst="rect">
            <a:avLst/>
          </a:prstGeom>
          <a:noFill/>
        </p:spPr>
        <p:txBody>
          <a:bodyPr wrap="none" lIns="0" tIns="0" rIns="0" bIns="0" rtlCol="0">
            <a:spAutoFit/>
          </a:bodyPr>
          <a:lstStyle/>
          <a:p>
            <a:endParaRPr lang="en-US" dirty="0"/>
          </a:p>
        </p:txBody>
      </p:sp>
      <p:sp>
        <p:nvSpPr>
          <p:cNvPr id="62" name="Arrow: Up 61">
            <a:extLst>
              <a:ext uri="{FF2B5EF4-FFF2-40B4-BE49-F238E27FC236}">
                <a16:creationId xmlns:a16="http://schemas.microsoft.com/office/drawing/2014/main" id="{8C35CC0E-0B2E-11D2-285A-ED0CDB31D5DA}"/>
              </a:ext>
            </a:extLst>
          </p:cNvPr>
          <p:cNvSpPr/>
          <p:nvPr/>
        </p:nvSpPr>
        <p:spPr>
          <a:xfrm>
            <a:off x="2874046" y="4852163"/>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EC99C3-D1F9-70E7-43FB-E53FE8208831}"/>
                  </a:ext>
                </a:extLst>
              </p:cNvPr>
              <p:cNvSpPr txBox="1"/>
              <p:nvPr/>
            </p:nvSpPr>
            <p:spPr>
              <a:xfrm>
                <a:off x="382778" y="4099311"/>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69" name="TextBox 68">
                <a:extLst>
                  <a:ext uri="{FF2B5EF4-FFF2-40B4-BE49-F238E27FC236}">
                    <a16:creationId xmlns:a16="http://schemas.microsoft.com/office/drawing/2014/main" id="{1FEC99C3-D1F9-70E7-43FB-E53FE8208831}"/>
                  </a:ext>
                </a:extLst>
              </p:cNvPr>
              <p:cNvSpPr txBox="1">
                <a:spLocks noRot="1" noChangeAspect="1" noMove="1" noResize="1" noEditPoints="1" noAdjustHandles="1" noChangeArrowheads="1" noChangeShapeType="1" noTextEdit="1"/>
              </p:cNvSpPr>
              <p:nvPr/>
            </p:nvSpPr>
            <p:spPr>
              <a:xfrm>
                <a:off x="382778" y="4099311"/>
                <a:ext cx="299184" cy="276999"/>
              </a:xfrm>
              <a:prstGeom prst="rect">
                <a:avLst/>
              </a:prstGeom>
              <a:blipFill>
                <a:blip r:embed="rId3"/>
                <a:stretch>
                  <a:fillRect l="-20408" r="-6122" b="-15217"/>
                </a:stretch>
              </a:blipFill>
            </p:spPr>
            <p:txBody>
              <a:bodyPr/>
              <a:lstStyle/>
              <a:p>
                <a:r>
                  <a:rPr lang="en-US">
                    <a:noFill/>
                  </a:rPr>
                  <a:t> </a:t>
                </a:r>
              </a:p>
            </p:txBody>
          </p:sp>
        </mc:Fallback>
      </mc:AlternateContent>
      <p:sp>
        <p:nvSpPr>
          <p:cNvPr id="70" name="Arrow: Right 69">
            <a:extLst>
              <a:ext uri="{FF2B5EF4-FFF2-40B4-BE49-F238E27FC236}">
                <a16:creationId xmlns:a16="http://schemas.microsoft.com/office/drawing/2014/main" id="{B5440DDF-DED2-006D-7FF8-627A94926950}"/>
              </a:ext>
            </a:extLst>
          </p:cNvPr>
          <p:cNvSpPr/>
          <p:nvPr/>
        </p:nvSpPr>
        <p:spPr>
          <a:xfrm>
            <a:off x="905256" y="3280803"/>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45157A79-7901-3DAF-44A3-CB4A4EB78DE4}"/>
              </a:ext>
            </a:extLst>
          </p:cNvPr>
          <p:cNvSpPr/>
          <p:nvPr/>
        </p:nvSpPr>
        <p:spPr>
          <a:xfrm>
            <a:off x="857911" y="4137155"/>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D30CB98-434E-2A65-F56B-F36A0A4F3A4B}"/>
              </a:ext>
            </a:extLst>
          </p:cNvPr>
          <p:cNvSpPr txBox="1"/>
          <p:nvPr/>
        </p:nvSpPr>
        <p:spPr>
          <a:xfrm>
            <a:off x="2723296" y="4227568"/>
            <a:ext cx="852739" cy="461665"/>
          </a:xfrm>
          <a:prstGeom prst="rect">
            <a:avLst/>
          </a:prstGeom>
          <a:noFill/>
        </p:spPr>
        <p:txBody>
          <a:bodyPr wrap="square" rtlCol="0">
            <a:spAutoFit/>
          </a:bodyPr>
          <a:lstStyle/>
          <a:p>
            <a:r>
              <a:rPr lang="en-US" sz="2400" dirty="0">
                <a:solidFill>
                  <a:srgbClr val="00B0F0"/>
                </a:solidFill>
              </a:rPr>
              <a:t>2x4</a:t>
            </a:r>
          </a:p>
        </p:txBody>
      </p:sp>
      <p:sp>
        <p:nvSpPr>
          <p:cNvPr id="73" name="TextBox 72">
            <a:extLst>
              <a:ext uri="{FF2B5EF4-FFF2-40B4-BE49-F238E27FC236}">
                <a16:creationId xmlns:a16="http://schemas.microsoft.com/office/drawing/2014/main" id="{0F99BFC6-867B-3526-0180-1F3679B88241}"/>
              </a:ext>
            </a:extLst>
          </p:cNvPr>
          <p:cNvSpPr txBox="1"/>
          <p:nvPr/>
        </p:nvSpPr>
        <p:spPr>
          <a:xfrm>
            <a:off x="109728" y="6282039"/>
            <a:ext cx="5888736" cy="646331"/>
          </a:xfrm>
          <a:prstGeom prst="rect">
            <a:avLst/>
          </a:prstGeom>
          <a:noFill/>
        </p:spPr>
        <p:txBody>
          <a:bodyPr wrap="square" rtlCol="0">
            <a:spAutoFit/>
          </a:bodyPr>
          <a:lstStyle/>
          <a:p>
            <a:r>
              <a:rPr lang="en-US" dirty="0"/>
              <a:t>Q: How many parameters at this point? 12+16=28    </a:t>
            </a:r>
          </a:p>
          <a:p>
            <a:r>
              <a:rPr lang="en-US" dirty="0"/>
              <a:t>Q: what if we add bias?   </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0252C38-6B15-F6F0-9E70-6B28DC29C5B4}"/>
                  </a:ext>
                </a:extLst>
              </p:cNvPr>
              <p:cNvSpPr txBox="1"/>
              <p:nvPr/>
            </p:nvSpPr>
            <p:spPr>
              <a:xfrm>
                <a:off x="2680389" y="246978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(1)</m:t>
                          </m:r>
                        </m:sup>
                      </m:sSubSup>
                    </m:oMath>
                  </m:oMathPara>
                </a14:m>
                <a:endParaRPr lang="en-US" dirty="0"/>
              </a:p>
            </p:txBody>
          </p:sp>
        </mc:Choice>
        <mc:Fallback xmlns="">
          <p:sp>
            <p:nvSpPr>
              <p:cNvPr id="74" name="TextBox 73">
                <a:extLst>
                  <a:ext uri="{FF2B5EF4-FFF2-40B4-BE49-F238E27FC236}">
                    <a16:creationId xmlns:a16="http://schemas.microsoft.com/office/drawing/2014/main" id="{60252C38-6B15-F6F0-9E70-6B28DC29C5B4}"/>
                  </a:ext>
                </a:extLst>
              </p:cNvPr>
              <p:cNvSpPr txBox="1">
                <a:spLocks noRot="1" noChangeAspect="1" noMove="1" noResize="1" noEditPoints="1" noAdjustHandles="1" noChangeArrowheads="1" noChangeShapeType="1" noTextEdit="1"/>
              </p:cNvSpPr>
              <p:nvPr/>
            </p:nvSpPr>
            <p:spPr>
              <a:xfrm>
                <a:off x="2680389" y="2469785"/>
                <a:ext cx="485261" cy="345929"/>
              </a:xfrm>
              <a:prstGeom prst="rect">
                <a:avLst/>
              </a:prstGeom>
              <a:blipFill>
                <a:blip r:embed="rId4"/>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B55A8DE-0FA9-7CC5-FBD7-E60D8A50544F}"/>
                  </a:ext>
                </a:extLst>
              </p:cNvPr>
              <p:cNvSpPr txBox="1"/>
              <p:nvPr/>
            </p:nvSpPr>
            <p:spPr>
              <a:xfrm>
                <a:off x="2952187" y="284124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(1)</m:t>
                          </m:r>
                        </m:sup>
                      </m:sSubSup>
                    </m:oMath>
                  </m:oMathPara>
                </a14:m>
                <a:endParaRPr lang="en-US" dirty="0"/>
              </a:p>
            </p:txBody>
          </p:sp>
        </mc:Choice>
        <mc:Fallback xmlns="">
          <p:sp>
            <p:nvSpPr>
              <p:cNvPr id="75" name="TextBox 74">
                <a:extLst>
                  <a:ext uri="{FF2B5EF4-FFF2-40B4-BE49-F238E27FC236}">
                    <a16:creationId xmlns:a16="http://schemas.microsoft.com/office/drawing/2014/main" id="{AB55A8DE-0FA9-7CC5-FBD7-E60D8A50544F}"/>
                  </a:ext>
                </a:extLst>
              </p:cNvPr>
              <p:cNvSpPr txBox="1">
                <a:spLocks noRot="1" noChangeAspect="1" noMove="1" noResize="1" noEditPoints="1" noAdjustHandles="1" noChangeArrowheads="1" noChangeShapeType="1" noTextEdit="1"/>
              </p:cNvSpPr>
              <p:nvPr/>
            </p:nvSpPr>
            <p:spPr>
              <a:xfrm>
                <a:off x="2952187" y="2841245"/>
                <a:ext cx="485261" cy="345929"/>
              </a:xfrm>
              <a:prstGeom prst="rect">
                <a:avLst/>
              </a:prstGeom>
              <a:blipFill>
                <a:blip r:embed="rId5"/>
                <a:stretch>
                  <a:fillRect l="-6250" t="-3509" r="-10000" b="-1754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DF483653-27F8-356D-CE62-623562518296}"/>
              </a:ext>
            </a:extLst>
          </p:cNvPr>
          <p:cNvSpPr/>
          <p:nvPr/>
        </p:nvSpPr>
        <p:spPr>
          <a:xfrm>
            <a:off x="2149131" y="1673262"/>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63" name="Straight Arrow Connector 62">
            <a:extLst>
              <a:ext uri="{FF2B5EF4-FFF2-40B4-BE49-F238E27FC236}">
                <a16:creationId xmlns:a16="http://schemas.microsoft.com/office/drawing/2014/main" id="{A02ABAB5-E7B6-ED72-F61B-7ED568B8DF94}"/>
              </a:ext>
            </a:extLst>
          </p:cNvPr>
          <p:cNvCxnSpPr>
            <a:stCxn id="5" idx="6"/>
            <a:endCxn id="57" idx="1"/>
          </p:cNvCxnSpPr>
          <p:nvPr/>
        </p:nvCxnSpPr>
        <p:spPr>
          <a:xfrm>
            <a:off x="2952187" y="1915082"/>
            <a:ext cx="861886" cy="28401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83A6A1-EF15-C527-457D-7B497E566C14}"/>
              </a:ext>
            </a:extLst>
          </p:cNvPr>
          <p:cNvCxnSpPr>
            <a:stCxn id="5" idx="5"/>
            <a:endCxn id="58" idx="1"/>
          </p:cNvCxnSpPr>
          <p:nvPr/>
        </p:nvCxnSpPr>
        <p:spPr>
          <a:xfrm>
            <a:off x="2834582" y="2086074"/>
            <a:ext cx="979120" cy="9499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45FC55C-6F81-B709-6EC9-F2A9DE39848B}"/>
              </a:ext>
            </a:extLst>
          </p:cNvPr>
          <p:cNvCxnSpPr>
            <a:stCxn id="5" idx="4"/>
            <a:endCxn id="59" idx="1"/>
          </p:cNvCxnSpPr>
          <p:nvPr/>
        </p:nvCxnSpPr>
        <p:spPr>
          <a:xfrm>
            <a:off x="2550659" y="2156901"/>
            <a:ext cx="1260680" cy="17078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8CD927-92B6-E07A-C1C9-7C12F944EB19}"/>
              </a:ext>
            </a:extLst>
          </p:cNvPr>
          <p:cNvCxnSpPr>
            <a:stCxn id="5" idx="3"/>
          </p:cNvCxnSpPr>
          <p:nvPr/>
        </p:nvCxnSpPr>
        <p:spPr>
          <a:xfrm>
            <a:off x="2266736" y="2086074"/>
            <a:ext cx="1523804" cy="27351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CED1B94-9DE2-5FF6-6C06-D3CDF0BE1D3B}"/>
                  </a:ext>
                </a:extLst>
              </p:cNvPr>
              <p:cNvSpPr txBox="1"/>
              <p:nvPr/>
            </p:nvSpPr>
            <p:spPr>
              <a:xfrm>
                <a:off x="5156204" y="2103706"/>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(2)</m:t>
                          </m:r>
                        </m:sup>
                      </m:sSubSup>
                    </m:oMath>
                  </m:oMathPara>
                </a14:m>
                <a:endParaRPr lang="en-US" dirty="0"/>
              </a:p>
            </p:txBody>
          </p:sp>
        </mc:Choice>
        <mc:Fallback xmlns="">
          <p:sp>
            <p:nvSpPr>
              <p:cNvPr id="61" name="TextBox 60">
                <a:extLst>
                  <a:ext uri="{FF2B5EF4-FFF2-40B4-BE49-F238E27FC236}">
                    <a16:creationId xmlns:a16="http://schemas.microsoft.com/office/drawing/2014/main" id="{CCED1B94-9DE2-5FF6-6C06-D3CDF0BE1D3B}"/>
                  </a:ext>
                </a:extLst>
              </p:cNvPr>
              <p:cNvSpPr txBox="1">
                <a:spLocks noRot="1" noChangeAspect="1" noMove="1" noResize="1" noEditPoints="1" noAdjustHandles="1" noChangeArrowheads="1" noChangeShapeType="1" noTextEdit="1"/>
              </p:cNvSpPr>
              <p:nvPr/>
            </p:nvSpPr>
            <p:spPr>
              <a:xfrm>
                <a:off x="5156204" y="2103706"/>
                <a:ext cx="485261" cy="345929"/>
              </a:xfrm>
              <a:prstGeom prst="rect">
                <a:avLst/>
              </a:prstGeom>
              <a:blipFill>
                <a:blip r:embed="rId6"/>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59CFBBA-4EA7-84BB-9C3E-CE91C9F1E4DE}"/>
                  </a:ext>
                </a:extLst>
              </p:cNvPr>
              <p:cNvSpPr txBox="1"/>
              <p:nvPr/>
            </p:nvSpPr>
            <p:spPr>
              <a:xfrm>
                <a:off x="4960795" y="2594083"/>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(2)</m:t>
                          </m:r>
                        </m:sup>
                      </m:sSubSup>
                    </m:oMath>
                  </m:oMathPara>
                </a14:m>
                <a:endParaRPr lang="en-US" dirty="0"/>
              </a:p>
            </p:txBody>
          </p:sp>
        </mc:Choice>
        <mc:Fallback xmlns="">
          <p:sp>
            <p:nvSpPr>
              <p:cNvPr id="65" name="TextBox 64">
                <a:extLst>
                  <a:ext uri="{FF2B5EF4-FFF2-40B4-BE49-F238E27FC236}">
                    <a16:creationId xmlns:a16="http://schemas.microsoft.com/office/drawing/2014/main" id="{959CFBBA-4EA7-84BB-9C3E-CE91C9F1E4DE}"/>
                  </a:ext>
                </a:extLst>
              </p:cNvPr>
              <p:cNvSpPr txBox="1">
                <a:spLocks noRot="1" noChangeAspect="1" noMove="1" noResize="1" noEditPoints="1" noAdjustHandles="1" noChangeArrowheads="1" noChangeShapeType="1" noTextEdit="1"/>
              </p:cNvSpPr>
              <p:nvPr/>
            </p:nvSpPr>
            <p:spPr>
              <a:xfrm>
                <a:off x="4960795" y="2594083"/>
                <a:ext cx="485261" cy="345929"/>
              </a:xfrm>
              <a:prstGeom prst="rect">
                <a:avLst/>
              </a:prstGeom>
              <a:blipFill>
                <a:blip r:embed="rId7"/>
                <a:stretch>
                  <a:fillRect l="-6329" t="-3571" r="-10127" b="-17857"/>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2B27DA40-1847-B99B-230B-ECBC2CCE0E0E}"/>
              </a:ext>
            </a:extLst>
          </p:cNvPr>
          <p:cNvSpPr txBox="1"/>
          <p:nvPr/>
        </p:nvSpPr>
        <p:spPr>
          <a:xfrm>
            <a:off x="4970503" y="4532962"/>
            <a:ext cx="950127" cy="523220"/>
          </a:xfrm>
          <a:prstGeom prst="rect">
            <a:avLst/>
          </a:prstGeom>
          <a:noFill/>
        </p:spPr>
        <p:txBody>
          <a:bodyPr wrap="square" rtlCol="0">
            <a:spAutoFit/>
          </a:bodyPr>
          <a:lstStyle/>
          <a:p>
            <a:r>
              <a:rPr lang="en-US" sz="2800" dirty="0">
                <a:solidFill>
                  <a:srgbClr val="00B0F0"/>
                </a:solidFill>
              </a:rPr>
              <a:t>4x4</a:t>
            </a:r>
          </a:p>
        </p:txBody>
      </p:sp>
      <p:sp>
        <p:nvSpPr>
          <p:cNvPr id="76" name="Arrow: Up 75">
            <a:extLst>
              <a:ext uri="{FF2B5EF4-FFF2-40B4-BE49-F238E27FC236}">
                <a16:creationId xmlns:a16="http://schemas.microsoft.com/office/drawing/2014/main" id="{C53FFDD9-0160-C249-2E7D-59DF892C6709}"/>
              </a:ext>
            </a:extLst>
          </p:cNvPr>
          <p:cNvSpPr/>
          <p:nvPr/>
        </p:nvSpPr>
        <p:spPr>
          <a:xfrm>
            <a:off x="5209541" y="5106900"/>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030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11B6-7E2F-4F01-A7BE-73B840F8C191}"/>
              </a:ext>
            </a:extLst>
          </p:cNvPr>
          <p:cNvSpPr>
            <a:spLocks noGrp="1"/>
          </p:cNvSpPr>
          <p:nvPr>
            <p:ph type="title"/>
          </p:nvPr>
        </p:nvSpPr>
        <p:spPr/>
        <p:txBody>
          <a:bodyPr/>
          <a:lstStyle/>
          <a:p>
            <a:r>
              <a:rPr lang="en-US" dirty="0"/>
              <a:t>General Neural Networks</a:t>
            </a:r>
          </a:p>
        </p:txBody>
      </p:sp>
      <p:sp>
        <p:nvSpPr>
          <p:cNvPr id="3" name="Content Placeholder 2">
            <a:extLst>
              <a:ext uri="{FF2B5EF4-FFF2-40B4-BE49-F238E27FC236}">
                <a16:creationId xmlns:a16="http://schemas.microsoft.com/office/drawing/2014/main" id="{7D61162A-7CB7-455F-B4C6-8FD45FFEC4B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84A395E-098B-4C1E-A5C5-486C40B96EF2}"/>
              </a:ext>
            </a:extLst>
          </p:cNvPr>
          <p:cNvSpPr>
            <a:spLocks noGrp="1"/>
          </p:cNvSpPr>
          <p:nvPr>
            <p:ph type="sldNum" sz="quarter" idx="12"/>
          </p:nvPr>
        </p:nvSpPr>
        <p:spPr/>
        <p:txBody>
          <a:bodyPr/>
          <a:lstStyle/>
          <a:p>
            <a:fld id="{F9913601-2E22-4589-A394-4D3650FFD697}" type="slidenum">
              <a:rPr lang="en-US" smtClean="0">
                <a:solidFill>
                  <a:prstClr val="black"/>
                </a:solidFill>
              </a:rPr>
              <a:pPr/>
              <a:t>23</a:t>
            </a:fld>
            <a:endParaRPr lang="en-US" dirty="0">
              <a:solidFill>
                <a:prstClr val="black"/>
              </a:solidFill>
            </a:endParaRPr>
          </a:p>
        </p:txBody>
      </p:sp>
      <p:grpSp>
        <p:nvGrpSpPr>
          <p:cNvPr id="7" name="Group 6">
            <a:extLst>
              <a:ext uri="{FF2B5EF4-FFF2-40B4-BE49-F238E27FC236}">
                <a16:creationId xmlns:a16="http://schemas.microsoft.com/office/drawing/2014/main" id="{B216547A-0723-4F26-8BC3-A38113E71DA0}"/>
              </a:ext>
            </a:extLst>
          </p:cNvPr>
          <p:cNvGrpSpPr/>
          <p:nvPr/>
        </p:nvGrpSpPr>
        <p:grpSpPr>
          <a:xfrm>
            <a:off x="1378657" y="1868424"/>
            <a:ext cx="9108778" cy="4433172"/>
            <a:chOff x="2396286" y="1588957"/>
            <a:chExt cx="8457958" cy="4116423"/>
          </a:xfrm>
        </p:grpSpPr>
        <p:sp>
          <p:nvSpPr>
            <p:cNvPr id="8" name="Rectangle 7">
              <a:extLst>
                <a:ext uri="{FF2B5EF4-FFF2-40B4-BE49-F238E27FC236}">
                  <a16:creationId xmlns:a16="http://schemas.microsoft.com/office/drawing/2014/main" id="{1486B6E8-D85A-44B8-8771-4738629FCC42}"/>
                </a:ext>
              </a:extLst>
            </p:cNvPr>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F1BDA1-4F87-479A-AADE-13A256DC502C}"/>
                </a:ext>
              </a:extLst>
            </p:cNvPr>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8E5F2-EFC2-4A6B-B0AE-6C8997946C51}"/>
                </a:ext>
              </a:extLst>
            </p:cNvPr>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DCF3B0-3F99-444B-B80E-1CA7BBC76230}"/>
                </a:ext>
              </a:extLst>
            </p:cNvPr>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A6836CF-8D49-407E-B310-0ED7EC785E77}"/>
                </a:ext>
              </a:extLst>
            </p:cNvPr>
            <p:cNvGrpSpPr/>
            <p:nvPr/>
          </p:nvGrpSpPr>
          <p:grpSpPr>
            <a:xfrm>
              <a:off x="4551699" y="1792586"/>
              <a:ext cx="706970" cy="3029897"/>
              <a:chOff x="4551699" y="1792586"/>
              <a:chExt cx="706970" cy="3029897"/>
            </a:xfrm>
          </p:grpSpPr>
          <p:sp>
            <p:nvSpPr>
              <p:cNvPr id="57" name="Oval 56">
                <a:extLst>
                  <a:ext uri="{FF2B5EF4-FFF2-40B4-BE49-F238E27FC236}">
                    <a16:creationId xmlns:a16="http://schemas.microsoft.com/office/drawing/2014/main" id="{C6A136E3-8F4A-472F-B9A2-B11537691774}"/>
                  </a:ext>
                </a:extLst>
              </p:cNvPr>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DE35FFD-8E88-450E-867D-B35CF118AEF9}"/>
                  </a:ext>
                </a:extLst>
              </p:cNvPr>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2158FB7-FA12-4102-AA1E-B1E120741A7C}"/>
                  </a:ext>
                </a:extLst>
              </p:cNvPr>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64E11C1-933E-42A2-86FD-D8A54186B988}"/>
                  </a:ext>
                </a:extLst>
              </p:cNvPr>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03E6C47-36F9-4E04-8732-54D5DEC1E477}"/>
                </a:ext>
              </a:extLst>
            </p:cNvPr>
            <p:cNvGrpSpPr/>
            <p:nvPr/>
          </p:nvGrpSpPr>
          <p:grpSpPr>
            <a:xfrm>
              <a:off x="6950047" y="1774480"/>
              <a:ext cx="720561" cy="3029897"/>
              <a:chOff x="4534281" y="1792586"/>
              <a:chExt cx="720561" cy="3029897"/>
            </a:xfrm>
          </p:grpSpPr>
          <p:sp>
            <p:nvSpPr>
              <p:cNvPr id="53" name="Oval 52">
                <a:extLst>
                  <a:ext uri="{FF2B5EF4-FFF2-40B4-BE49-F238E27FC236}">
                    <a16:creationId xmlns:a16="http://schemas.microsoft.com/office/drawing/2014/main" id="{52102DCA-FD0F-4C1C-A050-C2CBD1D7CA9C}"/>
                  </a:ext>
                </a:extLst>
              </p:cNvPr>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056789-BB9F-487E-A2C5-54256E7FFCB3}"/>
                  </a:ext>
                </a:extLst>
              </p:cNvPr>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C9175A-3C75-4588-871D-932EC0371237}"/>
                  </a:ext>
                </a:extLst>
              </p:cNvPr>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7AD9A54-8BF2-494C-976A-5ED86F07B363}"/>
                  </a:ext>
                </a:extLst>
              </p:cNvPr>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8DC8AD42-24D6-4A19-93A1-64EF61F80DDC}"/>
                </a:ext>
              </a:extLst>
            </p:cNvPr>
            <p:cNvCxnSpPr>
              <a:stCxn id="57"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3848231-662D-435C-A535-66AA361F95B6}"/>
                </a:ext>
              </a:extLst>
            </p:cNvPr>
            <p:cNvCxnSpPr>
              <a:stCxn id="57" idx="6"/>
              <a:endCxn id="54"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BA579D-4746-4B19-BB1F-D6E61E370A0F}"/>
                </a:ext>
              </a:extLst>
            </p:cNvPr>
            <p:cNvCxnSpPr>
              <a:stCxn id="57" idx="6"/>
              <a:endCxn id="56"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F6F1565-9EB9-4F0D-9188-E563C3D4CAC8}"/>
                </a:ext>
              </a:extLst>
            </p:cNvPr>
            <p:cNvCxnSpPr>
              <a:stCxn id="57" idx="6"/>
              <a:endCxn id="55"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BF54B8A-60C9-491D-841E-2A2BC5AA79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CDA8E84-A1A3-4FD8-BB2C-5FA7BF3F43E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6FFFE3D-15FF-450E-B0BB-156186AB3A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ED04FC-C570-4754-982D-ECB7C6B0986B}"/>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58D1DF2-45DF-446D-BA76-3BA1F41F948C}"/>
                </a:ext>
              </a:extLst>
            </p:cNvPr>
            <p:cNvCxnSpPr>
              <a:stCxn id="58" idx="6"/>
              <a:endCxn id="55"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9957A8E-9C46-4B32-BDFB-DAEC6F3B9448}"/>
                </a:ext>
              </a:extLst>
            </p:cNvPr>
            <p:cNvCxnSpPr>
              <a:stCxn id="58" idx="6"/>
              <a:endCxn id="56"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E4CC90B-8940-4D81-B947-9D1E38C9B810}"/>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4E8FF00-E747-42F1-84DB-0C57731235B1}"/>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328D6D5-95C2-4EA2-B261-E4210C52A40D}"/>
                </a:ext>
              </a:extLst>
            </p:cNvPr>
            <p:cNvCxnSpPr>
              <a:stCxn id="59" idx="6"/>
              <a:endCxn id="53"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CCBED55-AB9A-4FBC-8E21-DA9896288931}"/>
                </a:ext>
              </a:extLst>
            </p:cNvPr>
            <p:cNvCxnSpPr>
              <a:stCxn id="59" idx="6"/>
              <a:endCxn id="54"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58710A5-333E-4533-8412-537AD383A673}"/>
                </a:ext>
              </a:extLst>
            </p:cNvPr>
            <p:cNvCxnSpPr>
              <a:stCxn id="59" idx="6"/>
              <a:endCxn id="55"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7F97571-8D15-43BF-B1FC-D809F938C27D}"/>
                </a:ext>
              </a:extLst>
            </p:cNvPr>
            <p:cNvCxnSpPr>
              <a:stCxn id="59" idx="6"/>
              <a:endCxn id="56"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25A3A3D-D20A-4D92-BA78-3F5560D299D3}"/>
                </a:ext>
              </a:extLst>
            </p:cNvPr>
            <p:cNvCxnSpPr>
              <a:stCxn id="60" idx="6"/>
              <a:endCxn id="56"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FFCB746-6CFE-4304-A610-37FD276592B7}"/>
                </a:ext>
              </a:extLst>
            </p:cNvPr>
            <p:cNvCxnSpPr>
              <a:stCxn id="60" idx="6"/>
              <a:endCxn id="55"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9367D39-DDA3-4CD4-854D-824C919EEBC8}"/>
                </a:ext>
              </a:extLst>
            </p:cNvPr>
            <p:cNvCxnSpPr>
              <a:stCxn id="60" idx="6"/>
              <a:endCxn id="54"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E33F0E8-59B1-4775-918B-80E9935E659B}"/>
                </a:ext>
              </a:extLst>
            </p:cNvPr>
            <p:cNvCxnSpPr>
              <a:stCxn id="60" idx="6"/>
              <a:endCxn id="53"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F478605-D6B9-4F6D-9190-3FA609C718B7}"/>
                </a:ext>
              </a:extLst>
            </p:cNvPr>
            <p:cNvCxnSpPr>
              <a:stCxn id="38" idx="6"/>
              <a:endCxn id="57"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B52A65E-F737-4B70-89E4-B797E3FDAF70}"/>
                </a:ext>
              </a:extLst>
            </p:cNvPr>
            <p:cNvCxnSpPr>
              <a:stCxn id="38" idx="6"/>
              <a:endCxn id="58"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448899E-6B3B-400F-8521-E00EA9EB9032}"/>
                </a:ext>
              </a:extLst>
            </p:cNvPr>
            <p:cNvCxnSpPr>
              <a:stCxn id="38" idx="6"/>
              <a:endCxn id="59"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BA4BA59-A737-4FE5-9B3F-81F488BCD962}"/>
                </a:ext>
              </a:extLst>
            </p:cNvPr>
            <p:cNvCxnSpPr>
              <a:stCxn id="38" idx="6"/>
              <a:endCxn id="60"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F410ACB9-F83E-4E6A-B89D-94F41DA7D112}"/>
                </a:ext>
              </a:extLst>
            </p:cNvPr>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AE3047-B93E-4E11-8E0F-30B4C3AFB806}"/>
                </a:ext>
              </a:extLst>
            </p:cNvPr>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84F5E6-E245-48E8-9E2B-3FB30EA0296D}"/>
                </a:ext>
              </a:extLst>
            </p:cNvPr>
            <p:cNvCxnSpPr>
              <a:stCxn id="39" idx="6"/>
              <a:endCxn id="57"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E4CEB29-7F4C-45D6-B673-DA2FBAE72E96}"/>
                </a:ext>
              </a:extLst>
            </p:cNvPr>
            <p:cNvCxnSpPr>
              <a:stCxn id="39" idx="6"/>
              <a:endCxn id="58"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2A530E4-685A-47F9-B40C-EFD98ADA9B98}"/>
                </a:ext>
              </a:extLst>
            </p:cNvPr>
            <p:cNvCxnSpPr>
              <a:stCxn id="39" idx="6"/>
              <a:endCxn id="59"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B956189-E2E5-4F20-851C-FED6D9710491}"/>
                </a:ext>
              </a:extLst>
            </p:cNvPr>
            <p:cNvCxnSpPr>
              <a:endCxn id="60"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9C4916B1-D4DE-434E-97F1-58FD12DFF2FC}"/>
                </a:ext>
              </a:extLst>
            </p:cNvPr>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42F0D39-8BBF-4C4C-9E4E-659D1399EF46}"/>
                </a:ext>
              </a:extLst>
            </p:cNvPr>
            <p:cNvCxnSpPr>
              <a:endCxn id="44"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E25074B-517A-4EF5-A4E2-827619848108}"/>
                </a:ext>
              </a:extLst>
            </p:cNvPr>
            <p:cNvCxnSpPr>
              <a:stCxn id="54" idx="6"/>
              <a:endCxn id="44"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2D2C2FA-A773-4CEB-9E0E-98286C8019B3}"/>
                </a:ext>
              </a:extLst>
            </p:cNvPr>
            <p:cNvCxnSpPr>
              <a:stCxn id="55" idx="6"/>
              <a:endCxn id="44"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C6CFBFE-23B8-4E3A-A501-37B3DAEA1040}"/>
                </a:ext>
              </a:extLst>
            </p:cNvPr>
            <p:cNvCxnSpPr>
              <a:stCxn id="56" idx="6"/>
              <a:endCxn id="44"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8B67148-014B-403B-BE85-A9B219AC784C}"/>
                </a:ext>
              </a:extLst>
            </p:cNvPr>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50" name="TextBox 49">
              <a:extLst>
                <a:ext uri="{FF2B5EF4-FFF2-40B4-BE49-F238E27FC236}">
                  <a16:creationId xmlns:a16="http://schemas.microsoft.com/office/drawing/2014/main" id="{A9180B98-8389-4125-9BA3-7FE0E601D5A3}"/>
                </a:ext>
              </a:extLst>
            </p:cNvPr>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51" name="TextBox 50">
              <a:extLst>
                <a:ext uri="{FF2B5EF4-FFF2-40B4-BE49-F238E27FC236}">
                  <a16:creationId xmlns:a16="http://schemas.microsoft.com/office/drawing/2014/main" id="{2C102FAB-2168-4726-A64C-76F503ADC5E7}"/>
                </a:ext>
              </a:extLst>
            </p:cNvPr>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52" name="TextBox 51">
              <a:extLst>
                <a:ext uri="{FF2B5EF4-FFF2-40B4-BE49-F238E27FC236}">
                  <a16:creationId xmlns:a16="http://schemas.microsoft.com/office/drawing/2014/main" id="{6D2B96A8-7495-4C24-8F9A-BD4F3AB2C0CB}"/>
                </a:ext>
              </a:extLst>
            </p:cNvPr>
            <p:cNvSpPr txBox="1"/>
            <p:nvPr/>
          </p:nvSpPr>
          <p:spPr>
            <a:xfrm>
              <a:off x="2396286" y="4338685"/>
              <a:ext cx="208144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F807B9-AEB8-A305-BE2D-2433954052CE}"/>
                  </a:ext>
                </a:extLst>
              </p:cNvPr>
              <p:cNvSpPr txBox="1"/>
              <p:nvPr/>
            </p:nvSpPr>
            <p:spPr>
              <a:xfrm>
                <a:off x="435917" y="3187174"/>
                <a:ext cx="293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49F807B9-AEB8-A305-BE2D-2433954052CE}"/>
                  </a:ext>
                </a:extLst>
              </p:cNvPr>
              <p:cNvSpPr txBox="1">
                <a:spLocks noRot="1" noChangeAspect="1" noMove="1" noResize="1" noEditPoints="1" noAdjustHandles="1" noChangeArrowheads="1" noChangeShapeType="1" noTextEdit="1"/>
              </p:cNvSpPr>
              <p:nvPr/>
            </p:nvSpPr>
            <p:spPr>
              <a:xfrm>
                <a:off x="435917" y="3187174"/>
                <a:ext cx="293862" cy="276999"/>
              </a:xfrm>
              <a:prstGeom prst="rect">
                <a:avLst/>
              </a:prstGeom>
              <a:blipFill>
                <a:blip r:embed="rId2"/>
                <a:stretch>
                  <a:fillRect l="-18750" r="-8333" b="-1555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24F0841B-3F04-DE0B-23A7-8375C66ACF5E}"/>
              </a:ext>
            </a:extLst>
          </p:cNvPr>
          <p:cNvSpPr txBox="1"/>
          <p:nvPr/>
        </p:nvSpPr>
        <p:spPr>
          <a:xfrm>
            <a:off x="5134356" y="3003804"/>
            <a:ext cx="65" cy="276999"/>
          </a:xfrm>
          <a:prstGeom prst="rect">
            <a:avLst/>
          </a:prstGeom>
          <a:noFill/>
        </p:spPr>
        <p:txBody>
          <a:bodyPr wrap="none" lIns="0" tIns="0" rIns="0" bIns="0" rtlCol="0">
            <a:spAutoFit/>
          </a:bodyPr>
          <a:lstStyle/>
          <a:p>
            <a:endParaRPr lang="en-US" dirty="0"/>
          </a:p>
        </p:txBody>
      </p:sp>
      <p:sp>
        <p:nvSpPr>
          <p:cNvPr id="62" name="Arrow: Up 61">
            <a:extLst>
              <a:ext uri="{FF2B5EF4-FFF2-40B4-BE49-F238E27FC236}">
                <a16:creationId xmlns:a16="http://schemas.microsoft.com/office/drawing/2014/main" id="{8C35CC0E-0B2E-11D2-285A-ED0CDB31D5DA}"/>
              </a:ext>
            </a:extLst>
          </p:cNvPr>
          <p:cNvSpPr/>
          <p:nvPr/>
        </p:nvSpPr>
        <p:spPr>
          <a:xfrm>
            <a:off x="2874046" y="4852163"/>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EC99C3-D1F9-70E7-43FB-E53FE8208831}"/>
                  </a:ext>
                </a:extLst>
              </p:cNvPr>
              <p:cNvSpPr txBox="1"/>
              <p:nvPr/>
            </p:nvSpPr>
            <p:spPr>
              <a:xfrm>
                <a:off x="382778" y="4099311"/>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69" name="TextBox 68">
                <a:extLst>
                  <a:ext uri="{FF2B5EF4-FFF2-40B4-BE49-F238E27FC236}">
                    <a16:creationId xmlns:a16="http://schemas.microsoft.com/office/drawing/2014/main" id="{1FEC99C3-D1F9-70E7-43FB-E53FE8208831}"/>
                  </a:ext>
                </a:extLst>
              </p:cNvPr>
              <p:cNvSpPr txBox="1">
                <a:spLocks noRot="1" noChangeAspect="1" noMove="1" noResize="1" noEditPoints="1" noAdjustHandles="1" noChangeArrowheads="1" noChangeShapeType="1" noTextEdit="1"/>
              </p:cNvSpPr>
              <p:nvPr/>
            </p:nvSpPr>
            <p:spPr>
              <a:xfrm>
                <a:off x="382778" y="4099311"/>
                <a:ext cx="299184" cy="276999"/>
              </a:xfrm>
              <a:prstGeom prst="rect">
                <a:avLst/>
              </a:prstGeom>
              <a:blipFill>
                <a:blip r:embed="rId3"/>
                <a:stretch>
                  <a:fillRect l="-20408" r="-6122" b="-15217"/>
                </a:stretch>
              </a:blipFill>
            </p:spPr>
            <p:txBody>
              <a:bodyPr/>
              <a:lstStyle/>
              <a:p>
                <a:r>
                  <a:rPr lang="en-US">
                    <a:noFill/>
                  </a:rPr>
                  <a:t> </a:t>
                </a:r>
              </a:p>
            </p:txBody>
          </p:sp>
        </mc:Fallback>
      </mc:AlternateContent>
      <p:sp>
        <p:nvSpPr>
          <p:cNvPr id="70" name="Arrow: Right 69">
            <a:extLst>
              <a:ext uri="{FF2B5EF4-FFF2-40B4-BE49-F238E27FC236}">
                <a16:creationId xmlns:a16="http://schemas.microsoft.com/office/drawing/2014/main" id="{B5440DDF-DED2-006D-7FF8-627A94926950}"/>
              </a:ext>
            </a:extLst>
          </p:cNvPr>
          <p:cNvSpPr/>
          <p:nvPr/>
        </p:nvSpPr>
        <p:spPr>
          <a:xfrm>
            <a:off x="905256" y="3280803"/>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45157A79-7901-3DAF-44A3-CB4A4EB78DE4}"/>
              </a:ext>
            </a:extLst>
          </p:cNvPr>
          <p:cNvSpPr/>
          <p:nvPr/>
        </p:nvSpPr>
        <p:spPr>
          <a:xfrm>
            <a:off x="857911" y="4137155"/>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D30CB98-434E-2A65-F56B-F36A0A4F3A4B}"/>
              </a:ext>
            </a:extLst>
          </p:cNvPr>
          <p:cNvSpPr txBox="1"/>
          <p:nvPr/>
        </p:nvSpPr>
        <p:spPr>
          <a:xfrm>
            <a:off x="2723296" y="4227568"/>
            <a:ext cx="852739" cy="461665"/>
          </a:xfrm>
          <a:prstGeom prst="rect">
            <a:avLst/>
          </a:prstGeom>
          <a:noFill/>
        </p:spPr>
        <p:txBody>
          <a:bodyPr wrap="square" rtlCol="0">
            <a:spAutoFit/>
          </a:bodyPr>
          <a:lstStyle/>
          <a:p>
            <a:r>
              <a:rPr lang="en-US" sz="2400" dirty="0">
                <a:solidFill>
                  <a:srgbClr val="00B0F0"/>
                </a:solidFill>
              </a:rPr>
              <a:t>2x4</a:t>
            </a:r>
          </a:p>
        </p:txBody>
      </p:sp>
      <p:sp>
        <p:nvSpPr>
          <p:cNvPr id="73" name="TextBox 72">
            <a:extLst>
              <a:ext uri="{FF2B5EF4-FFF2-40B4-BE49-F238E27FC236}">
                <a16:creationId xmlns:a16="http://schemas.microsoft.com/office/drawing/2014/main" id="{0F99BFC6-867B-3526-0180-1F3679B88241}"/>
              </a:ext>
            </a:extLst>
          </p:cNvPr>
          <p:cNvSpPr txBox="1"/>
          <p:nvPr/>
        </p:nvSpPr>
        <p:spPr>
          <a:xfrm>
            <a:off x="109728" y="6282039"/>
            <a:ext cx="5888736" cy="646331"/>
          </a:xfrm>
          <a:prstGeom prst="rect">
            <a:avLst/>
          </a:prstGeom>
          <a:noFill/>
        </p:spPr>
        <p:txBody>
          <a:bodyPr wrap="square" rtlCol="0">
            <a:spAutoFit/>
          </a:bodyPr>
          <a:lstStyle/>
          <a:p>
            <a:r>
              <a:rPr lang="en-US" dirty="0"/>
              <a:t>Q: How many parameters at this point? 12+16=28    </a:t>
            </a:r>
          </a:p>
          <a:p>
            <a:r>
              <a:rPr lang="en-US" dirty="0"/>
              <a:t>Q: what if we add bias?   28+4=32</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0252C38-6B15-F6F0-9E70-6B28DC29C5B4}"/>
                  </a:ext>
                </a:extLst>
              </p:cNvPr>
              <p:cNvSpPr txBox="1"/>
              <p:nvPr/>
            </p:nvSpPr>
            <p:spPr>
              <a:xfrm>
                <a:off x="2680389" y="246978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(1)</m:t>
                          </m:r>
                        </m:sup>
                      </m:sSubSup>
                    </m:oMath>
                  </m:oMathPara>
                </a14:m>
                <a:endParaRPr lang="en-US" dirty="0"/>
              </a:p>
            </p:txBody>
          </p:sp>
        </mc:Choice>
        <mc:Fallback xmlns="">
          <p:sp>
            <p:nvSpPr>
              <p:cNvPr id="74" name="TextBox 73">
                <a:extLst>
                  <a:ext uri="{FF2B5EF4-FFF2-40B4-BE49-F238E27FC236}">
                    <a16:creationId xmlns:a16="http://schemas.microsoft.com/office/drawing/2014/main" id="{60252C38-6B15-F6F0-9E70-6B28DC29C5B4}"/>
                  </a:ext>
                </a:extLst>
              </p:cNvPr>
              <p:cNvSpPr txBox="1">
                <a:spLocks noRot="1" noChangeAspect="1" noMove="1" noResize="1" noEditPoints="1" noAdjustHandles="1" noChangeArrowheads="1" noChangeShapeType="1" noTextEdit="1"/>
              </p:cNvSpPr>
              <p:nvPr/>
            </p:nvSpPr>
            <p:spPr>
              <a:xfrm>
                <a:off x="2680389" y="2469785"/>
                <a:ext cx="485261" cy="345929"/>
              </a:xfrm>
              <a:prstGeom prst="rect">
                <a:avLst/>
              </a:prstGeom>
              <a:blipFill>
                <a:blip r:embed="rId4"/>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B55A8DE-0FA9-7CC5-FBD7-E60D8A50544F}"/>
                  </a:ext>
                </a:extLst>
              </p:cNvPr>
              <p:cNvSpPr txBox="1"/>
              <p:nvPr/>
            </p:nvSpPr>
            <p:spPr>
              <a:xfrm>
                <a:off x="2952187" y="284124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(1)</m:t>
                          </m:r>
                        </m:sup>
                      </m:sSubSup>
                    </m:oMath>
                  </m:oMathPara>
                </a14:m>
                <a:endParaRPr lang="en-US" dirty="0"/>
              </a:p>
            </p:txBody>
          </p:sp>
        </mc:Choice>
        <mc:Fallback xmlns="">
          <p:sp>
            <p:nvSpPr>
              <p:cNvPr id="75" name="TextBox 74">
                <a:extLst>
                  <a:ext uri="{FF2B5EF4-FFF2-40B4-BE49-F238E27FC236}">
                    <a16:creationId xmlns:a16="http://schemas.microsoft.com/office/drawing/2014/main" id="{AB55A8DE-0FA9-7CC5-FBD7-E60D8A50544F}"/>
                  </a:ext>
                </a:extLst>
              </p:cNvPr>
              <p:cNvSpPr txBox="1">
                <a:spLocks noRot="1" noChangeAspect="1" noMove="1" noResize="1" noEditPoints="1" noAdjustHandles="1" noChangeArrowheads="1" noChangeShapeType="1" noTextEdit="1"/>
              </p:cNvSpPr>
              <p:nvPr/>
            </p:nvSpPr>
            <p:spPr>
              <a:xfrm>
                <a:off x="2952187" y="2841245"/>
                <a:ext cx="485261" cy="345929"/>
              </a:xfrm>
              <a:prstGeom prst="rect">
                <a:avLst/>
              </a:prstGeom>
              <a:blipFill>
                <a:blip r:embed="rId5"/>
                <a:stretch>
                  <a:fillRect l="-6250" t="-3509" r="-10000" b="-1754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DF483653-27F8-356D-CE62-623562518296}"/>
              </a:ext>
            </a:extLst>
          </p:cNvPr>
          <p:cNvSpPr/>
          <p:nvPr/>
        </p:nvSpPr>
        <p:spPr>
          <a:xfrm>
            <a:off x="2149131" y="1673262"/>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63" name="Straight Arrow Connector 62">
            <a:extLst>
              <a:ext uri="{FF2B5EF4-FFF2-40B4-BE49-F238E27FC236}">
                <a16:creationId xmlns:a16="http://schemas.microsoft.com/office/drawing/2014/main" id="{A02ABAB5-E7B6-ED72-F61B-7ED568B8DF94}"/>
              </a:ext>
            </a:extLst>
          </p:cNvPr>
          <p:cNvCxnSpPr>
            <a:stCxn id="5" idx="6"/>
            <a:endCxn id="57" idx="1"/>
          </p:cNvCxnSpPr>
          <p:nvPr/>
        </p:nvCxnSpPr>
        <p:spPr>
          <a:xfrm>
            <a:off x="2952187" y="1915082"/>
            <a:ext cx="861886" cy="28401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83A6A1-EF15-C527-457D-7B497E566C14}"/>
              </a:ext>
            </a:extLst>
          </p:cNvPr>
          <p:cNvCxnSpPr>
            <a:stCxn id="5" idx="5"/>
            <a:endCxn id="58" idx="1"/>
          </p:cNvCxnSpPr>
          <p:nvPr/>
        </p:nvCxnSpPr>
        <p:spPr>
          <a:xfrm>
            <a:off x="2834582" y="2086074"/>
            <a:ext cx="979120" cy="9499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45FC55C-6F81-B709-6EC9-F2A9DE39848B}"/>
              </a:ext>
            </a:extLst>
          </p:cNvPr>
          <p:cNvCxnSpPr>
            <a:stCxn id="5" idx="4"/>
            <a:endCxn id="59" idx="1"/>
          </p:cNvCxnSpPr>
          <p:nvPr/>
        </p:nvCxnSpPr>
        <p:spPr>
          <a:xfrm>
            <a:off x="2550659" y="2156901"/>
            <a:ext cx="1260680" cy="17078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8CD927-92B6-E07A-C1C9-7C12F944EB19}"/>
              </a:ext>
            </a:extLst>
          </p:cNvPr>
          <p:cNvCxnSpPr>
            <a:stCxn id="5" idx="3"/>
          </p:cNvCxnSpPr>
          <p:nvPr/>
        </p:nvCxnSpPr>
        <p:spPr>
          <a:xfrm>
            <a:off x="2266736" y="2086074"/>
            <a:ext cx="1523804" cy="27351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CED1B94-9DE2-5FF6-6C06-D3CDF0BE1D3B}"/>
                  </a:ext>
                </a:extLst>
              </p:cNvPr>
              <p:cNvSpPr txBox="1"/>
              <p:nvPr/>
            </p:nvSpPr>
            <p:spPr>
              <a:xfrm>
                <a:off x="5156204" y="2103706"/>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(2)</m:t>
                          </m:r>
                        </m:sup>
                      </m:sSubSup>
                    </m:oMath>
                  </m:oMathPara>
                </a14:m>
                <a:endParaRPr lang="en-US" dirty="0"/>
              </a:p>
            </p:txBody>
          </p:sp>
        </mc:Choice>
        <mc:Fallback xmlns="">
          <p:sp>
            <p:nvSpPr>
              <p:cNvPr id="61" name="TextBox 60">
                <a:extLst>
                  <a:ext uri="{FF2B5EF4-FFF2-40B4-BE49-F238E27FC236}">
                    <a16:creationId xmlns:a16="http://schemas.microsoft.com/office/drawing/2014/main" id="{CCED1B94-9DE2-5FF6-6C06-D3CDF0BE1D3B}"/>
                  </a:ext>
                </a:extLst>
              </p:cNvPr>
              <p:cNvSpPr txBox="1">
                <a:spLocks noRot="1" noChangeAspect="1" noMove="1" noResize="1" noEditPoints="1" noAdjustHandles="1" noChangeArrowheads="1" noChangeShapeType="1" noTextEdit="1"/>
              </p:cNvSpPr>
              <p:nvPr/>
            </p:nvSpPr>
            <p:spPr>
              <a:xfrm>
                <a:off x="5156204" y="2103706"/>
                <a:ext cx="485261" cy="345929"/>
              </a:xfrm>
              <a:prstGeom prst="rect">
                <a:avLst/>
              </a:prstGeom>
              <a:blipFill>
                <a:blip r:embed="rId6"/>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59CFBBA-4EA7-84BB-9C3E-CE91C9F1E4DE}"/>
                  </a:ext>
                </a:extLst>
              </p:cNvPr>
              <p:cNvSpPr txBox="1"/>
              <p:nvPr/>
            </p:nvSpPr>
            <p:spPr>
              <a:xfrm>
                <a:off x="4960795" y="2594083"/>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(2)</m:t>
                          </m:r>
                        </m:sup>
                      </m:sSubSup>
                    </m:oMath>
                  </m:oMathPara>
                </a14:m>
                <a:endParaRPr lang="en-US" dirty="0"/>
              </a:p>
            </p:txBody>
          </p:sp>
        </mc:Choice>
        <mc:Fallback xmlns="">
          <p:sp>
            <p:nvSpPr>
              <p:cNvPr id="65" name="TextBox 64">
                <a:extLst>
                  <a:ext uri="{FF2B5EF4-FFF2-40B4-BE49-F238E27FC236}">
                    <a16:creationId xmlns:a16="http://schemas.microsoft.com/office/drawing/2014/main" id="{959CFBBA-4EA7-84BB-9C3E-CE91C9F1E4DE}"/>
                  </a:ext>
                </a:extLst>
              </p:cNvPr>
              <p:cNvSpPr txBox="1">
                <a:spLocks noRot="1" noChangeAspect="1" noMove="1" noResize="1" noEditPoints="1" noAdjustHandles="1" noChangeArrowheads="1" noChangeShapeType="1" noTextEdit="1"/>
              </p:cNvSpPr>
              <p:nvPr/>
            </p:nvSpPr>
            <p:spPr>
              <a:xfrm>
                <a:off x="4960795" y="2594083"/>
                <a:ext cx="485261" cy="345929"/>
              </a:xfrm>
              <a:prstGeom prst="rect">
                <a:avLst/>
              </a:prstGeom>
              <a:blipFill>
                <a:blip r:embed="rId7"/>
                <a:stretch>
                  <a:fillRect l="-6329" t="-3571" r="-10127" b="-17857"/>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2B27DA40-1847-B99B-230B-ECBC2CCE0E0E}"/>
              </a:ext>
            </a:extLst>
          </p:cNvPr>
          <p:cNvSpPr txBox="1"/>
          <p:nvPr/>
        </p:nvSpPr>
        <p:spPr>
          <a:xfrm>
            <a:off x="4970503" y="4532962"/>
            <a:ext cx="950127" cy="523220"/>
          </a:xfrm>
          <a:prstGeom prst="rect">
            <a:avLst/>
          </a:prstGeom>
          <a:noFill/>
        </p:spPr>
        <p:txBody>
          <a:bodyPr wrap="square" rtlCol="0">
            <a:spAutoFit/>
          </a:bodyPr>
          <a:lstStyle/>
          <a:p>
            <a:r>
              <a:rPr lang="en-US" sz="2800" dirty="0">
                <a:solidFill>
                  <a:srgbClr val="00B0F0"/>
                </a:solidFill>
              </a:rPr>
              <a:t>4x4</a:t>
            </a:r>
          </a:p>
        </p:txBody>
      </p:sp>
      <p:sp>
        <p:nvSpPr>
          <p:cNvPr id="76" name="Arrow: Up 75">
            <a:extLst>
              <a:ext uri="{FF2B5EF4-FFF2-40B4-BE49-F238E27FC236}">
                <a16:creationId xmlns:a16="http://schemas.microsoft.com/office/drawing/2014/main" id="{C53FFDD9-0160-C249-2E7D-59DF892C6709}"/>
              </a:ext>
            </a:extLst>
          </p:cNvPr>
          <p:cNvSpPr/>
          <p:nvPr/>
        </p:nvSpPr>
        <p:spPr>
          <a:xfrm>
            <a:off x="5209541" y="5106900"/>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3863309-C995-09F2-B0C6-6F13BD391204}"/>
              </a:ext>
            </a:extLst>
          </p:cNvPr>
          <p:cNvSpPr/>
          <p:nvPr/>
        </p:nvSpPr>
        <p:spPr>
          <a:xfrm>
            <a:off x="4960795" y="1274717"/>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80" name="Straight Arrow Connector 79">
            <a:extLst>
              <a:ext uri="{FF2B5EF4-FFF2-40B4-BE49-F238E27FC236}">
                <a16:creationId xmlns:a16="http://schemas.microsoft.com/office/drawing/2014/main" id="{7CF0576F-BBE6-999B-24FF-15671720336C}"/>
              </a:ext>
            </a:extLst>
          </p:cNvPr>
          <p:cNvCxnSpPr>
            <a:cxnSpLocks/>
            <a:stCxn id="78" idx="6"/>
            <a:endCxn id="53" idx="0"/>
          </p:cNvCxnSpPr>
          <p:nvPr/>
        </p:nvCxnSpPr>
        <p:spPr>
          <a:xfrm>
            <a:off x="5763851" y="1516537"/>
            <a:ext cx="905896" cy="55168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035320C-EFB0-4210-E68B-1166AA78D83C}"/>
              </a:ext>
            </a:extLst>
          </p:cNvPr>
          <p:cNvCxnSpPr>
            <a:stCxn id="78" idx="5"/>
            <a:endCxn id="54" idx="1"/>
          </p:cNvCxnSpPr>
          <p:nvPr/>
        </p:nvCxnSpPr>
        <p:spPr>
          <a:xfrm>
            <a:off x="5646246" y="1687529"/>
            <a:ext cx="765359" cy="132895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4E7917E-BC0A-63BA-740D-3BDD1DBEE5FB}"/>
              </a:ext>
            </a:extLst>
          </p:cNvPr>
          <p:cNvCxnSpPr>
            <a:endCxn id="55" idx="1"/>
          </p:cNvCxnSpPr>
          <p:nvPr/>
        </p:nvCxnSpPr>
        <p:spPr>
          <a:xfrm>
            <a:off x="5368921" y="1781228"/>
            <a:ext cx="1034693" cy="206401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69E5D1D-A01E-051F-FE04-63AB21FF8445}"/>
              </a:ext>
            </a:extLst>
          </p:cNvPr>
          <p:cNvCxnSpPr>
            <a:stCxn id="78" idx="3"/>
            <a:endCxn id="56" idx="1"/>
          </p:cNvCxnSpPr>
          <p:nvPr/>
        </p:nvCxnSpPr>
        <p:spPr>
          <a:xfrm>
            <a:off x="5078400" y="1687529"/>
            <a:ext cx="1315464" cy="29946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287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11B6-7E2F-4F01-A7BE-73B840F8C191}"/>
              </a:ext>
            </a:extLst>
          </p:cNvPr>
          <p:cNvSpPr>
            <a:spLocks noGrp="1"/>
          </p:cNvSpPr>
          <p:nvPr>
            <p:ph type="title"/>
          </p:nvPr>
        </p:nvSpPr>
        <p:spPr/>
        <p:txBody>
          <a:bodyPr/>
          <a:lstStyle/>
          <a:p>
            <a:r>
              <a:rPr lang="en-US" dirty="0"/>
              <a:t>General Neural Networks</a:t>
            </a:r>
          </a:p>
        </p:txBody>
      </p:sp>
      <p:sp>
        <p:nvSpPr>
          <p:cNvPr id="3" name="Content Placeholder 2">
            <a:extLst>
              <a:ext uri="{FF2B5EF4-FFF2-40B4-BE49-F238E27FC236}">
                <a16:creationId xmlns:a16="http://schemas.microsoft.com/office/drawing/2014/main" id="{7D61162A-7CB7-455F-B4C6-8FD45FFEC4B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84A395E-098B-4C1E-A5C5-486C40B96EF2}"/>
              </a:ext>
            </a:extLst>
          </p:cNvPr>
          <p:cNvSpPr>
            <a:spLocks noGrp="1"/>
          </p:cNvSpPr>
          <p:nvPr>
            <p:ph type="sldNum" sz="quarter" idx="12"/>
          </p:nvPr>
        </p:nvSpPr>
        <p:spPr/>
        <p:txBody>
          <a:bodyPr/>
          <a:lstStyle/>
          <a:p>
            <a:fld id="{F9913601-2E22-4589-A394-4D3650FFD697}" type="slidenum">
              <a:rPr lang="en-US" smtClean="0">
                <a:solidFill>
                  <a:prstClr val="black"/>
                </a:solidFill>
              </a:rPr>
              <a:pPr/>
              <a:t>24</a:t>
            </a:fld>
            <a:endParaRPr lang="en-US" dirty="0">
              <a:solidFill>
                <a:prstClr val="black"/>
              </a:solidFill>
            </a:endParaRPr>
          </a:p>
        </p:txBody>
      </p:sp>
      <p:grpSp>
        <p:nvGrpSpPr>
          <p:cNvPr id="7" name="Group 6">
            <a:extLst>
              <a:ext uri="{FF2B5EF4-FFF2-40B4-BE49-F238E27FC236}">
                <a16:creationId xmlns:a16="http://schemas.microsoft.com/office/drawing/2014/main" id="{B216547A-0723-4F26-8BC3-A38113E71DA0}"/>
              </a:ext>
            </a:extLst>
          </p:cNvPr>
          <p:cNvGrpSpPr/>
          <p:nvPr/>
        </p:nvGrpSpPr>
        <p:grpSpPr>
          <a:xfrm>
            <a:off x="1378657" y="1868424"/>
            <a:ext cx="9108778" cy="4433172"/>
            <a:chOff x="2396286" y="1588957"/>
            <a:chExt cx="8457958" cy="4116423"/>
          </a:xfrm>
        </p:grpSpPr>
        <p:sp>
          <p:nvSpPr>
            <p:cNvPr id="8" name="Rectangle 7">
              <a:extLst>
                <a:ext uri="{FF2B5EF4-FFF2-40B4-BE49-F238E27FC236}">
                  <a16:creationId xmlns:a16="http://schemas.microsoft.com/office/drawing/2014/main" id="{1486B6E8-D85A-44B8-8771-4738629FCC42}"/>
                </a:ext>
              </a:extLst>
            </p:cNvPr>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F1BDA1-4F87-479A-AADE-13A256DC502C}"/>
                </a:ext>
              </a:extLst>
            </p:cNvPr>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8E5F2-EFC2-4A6B-B0AE-6C8997946C51}"/>
                </a:ext>
              </a:extLst>
            </p:cNvPr>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DCF3B0-3F99-444B-B80E-1CA7BBC76230}"/>
                </a:ext>
              </a:extLst>
            </p:cNvPr>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A6836CF-8D49-407E-B310-0ED7EC785E77}"/>
                </a:ext>
              </a:extLst>
            </p:cNvPr>
            <p:cNvGrpSpPr/>
            <p:nvPr/>
          </p:nvGrpSpPr>
          <p:grpSpPr>
            <a:xfrm>
              <a:off x="4551699" y="1792586"/>
              <a:ext cx="706970" cy="3029897"/>
              <a:chOff x="4551699" y="1792586"/>
              <a:chExt cx="706970" cy="3029897"/>
            </a:xfrm>
          </p:grpSpPr>
          <p:sp>
            <p:nvSpPr>
              <p:cNvPr id="57" name="Oval 56">
                <a:extLst>
                  <a:ext uri="{FF2B5EF4-FFF2-40B4-BE49-F238E27FC236}">
                    <a16:creationId xmlns:a16="http://schemas.microsoft.com/office/drawing/2014/main" id="{C6A136E3-8F4A-472F-B9A2-B11537691774}"/>
                  </a:ext>
                </a:extLst>
              </p:cNvPr>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DE35FFD-8E88-450E-867D-B35CF118AEF9}"/>
                  </a:ext>
                </a:extLst>
              </p:cNvPr>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2158FB7-FA12-4102-AA1E-B1E120741A7C}"/>
                  </a:ext>
                </a:extLst>
              </p:cNvPr>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64E11C1-933E-42A2-86FD-D8A54186B988}"/>
                  </a:ext>
                </a:extLst>
              </p:cNvPr>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03E6C47-36F9-4E04-8732-54D5DEC1E477}"/>
                </a:ext>
              </a:extLst>
            </p:cNvPr>
            <p:cNvGrpSpPr/>
            <p:nvPr/>
          </p:nvGrpSpPr>
          <p:grpSpPr>
            <a:xfrm>
              <a:off x="6950047" y="1774480"/>
              <a:ext cx="720561" cy="3029897"/>
              <a:chOff x="4534281" y="1792586"/>
              <a:chExt cx="720561" cy="3029897"/>
            </a:xfrm>
          </p:grpSpPr>
          <p:sp>
            <p:nvSpPr>
              <p:cNvPr id="53" name="Oval 52">
                <a:extLst>
                  <a:ext uri="{FF2B5EF4-FFF2-40B4-BE49-F238E27FC236}">
                    <a16:creationId xmlns:a16="http://schemas.microsoft.com/office/drawing/2014/main" id="{52102DCA-FD0F-4C1C-A050-C2CBD1D7CA9C}"/>
                  </a:ext>
                </a:extLst>
              </p:cNvPr>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056789-BB9F-487E-A2C5-54256E7FFCB3}"/>
                  </a:ext>
                </a:extLst>
              </p:cNvPr>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C9175A-3C75-4588-871D-932EC0371237}"/>
                  </a:ext>
                </a:extLst>
              </p:cNvPr>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7AD9A54-8BF2-494C-976A-5ED86F07B363}"/>
                  </a:ext>
                </a:extLst>
              </p:cNvPr>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8DC8AD42-24D6-4A19-93A1-64EF61F80DDC}"/>
                </a:ext>
              </a:extLst>
            </p:cNvPr>
            <p:cNvCxnSpPr>
              <a:stCxn id="57"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3848231-662D-435C-A535-66AA361F95B6}"/>
                </a:ext>
              </a:extLst>
            </p:cNvPr>
            <p:cNvCxnSpPr>
              <a:stCxn id="57" idx="6"/>
              <a:endCxn id="54"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BA579D-4746-4B19-BB1F-D6E61E370A0F}"/>
                </a:ext>
              </a:extLst>
            </p:cNvPr>
            <p:cNvCxnSpPr>
              <a:stCxn id="57" idx="6"/>
              <a:endCxn id="56"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F6F1565-9EB9-4F0D-9188-E563C3D4CAC8}"/>
                </a:ext>
              </a:extLst>
            </p:cNvPr>
            <p:cNvCxnSpPr>
              <a:stCxn id="57" idx="6"/>
              <a:endCxn id="55"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BF54B8A-60C9-491D-841E-2A2BC5AA79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CDA8E84-A1A3-4FD8-BB2C-5FA7BF3F43E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6FFFE3D-15FF-450E-B0BB-156186AB3A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ED04FC-C570-4754-982D-ECB7C6B0986B}"/>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58D1DF2-45DF-446D-BA76-3BA1F41F948C}"/>
                </a:ext>
              </a:extLst>
            </p:cNvPr>
            <p:cNvCxnSpPr>
              <a:stCxn id="58" idx="6"/>
              <a:endCxn id="55"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9957A8E-9C46-4B32-BDFB-DAEC6F3B9448}"/>
                </a:ext>
              </a:extLst>
            </p:cNvPr>
            <p:cNvCxnSpPr>
              <a:stCxn id="58" idx="6"/>
              <a:endCxn id="56"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E4CC90B-8940-4D81-B947-9D1E38C9B810}"/>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4E8FF00-E747-42F1-84DB-0C57731235B1}"/>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328D6D5-95C2-4EA2-B261-E4210C52A40D}"/>
                </a:ext>
              </a:extLst>
            </p:cNvPr>
            <p:cNvCxnSpPr>
              <a:stCxn id="59" idx="6"/>
              <a:endCxn id="53"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CCBED55-AB9A-4FBC-8E21-DA9896288931}"/>
                </a:ext>
              </a:extLst>
            </p:cNvPr>
            <p:cNvCxnSpPr>
              <a:stCxn id="59" idx="6"/>
              <a:endCxn id="54"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58710A5-333E-4533-8412-537AD383A673}"/>
                </a:ext>
              </a:extLst>
            </p:cNvPr>
            <p:cNvCxnSpPr>
              <a:stCxn id="59" idx="6"/>
              <a:endCxn id="55"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7F97571-8D15-43BF-B1FC-D809F938C27D}"/>
                </a:ext>
              </a:extLst>
            </p:cNvPr>
            <p:cNvCxnSpPr>
              <a:stCxn id="59" idx="6"/>
              <a:endCxn id="56"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25A3A3D-D20A-4D92-BA78-3F5560D299D3}"/>
                </a:ext>
              </a:extLst>
            </p:cNvPr>
            <p:cNvCxnSpPr>
              <a:stCxn id="60" idx="6"/>
              <a:endCxn id="56"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FFCB746-6CFE-4304-A610-37FD276592B7}"/>
                </a:ext>
              </a:extLst>
            </p:cNvPr>
            <p:cNvCxnSpPr>
              <a:stCxn id="60" idx="6"/>
              <a:endCxn id="55"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9367D39-DDA3-4CD4-854D-824C919EEBC8}"/>
                </a:ext>
              </a:extLst>
            </p:cNvPr>
            <p:cNvCxnSpPr>
              <a:stCxn id="60" idx="6"/>
              <a:endCxn id="54"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E33F0E8-59B1-4775-918B-80E9935E659B}"/>
                </a:ext>
              </a:extLst>
            </p:cNvPr>
            <p:cNvCxnSpPr>
              <a:stCxn id="60" idx="6"/>
              <a:endCxn id="53"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F478605-D6B9-4F6D-9190-3FA609C718B7}"/>
                </a:ext>
              </a:extLst>
            </p:cNvPr>
            <p:cNvCxnSpPr>
              <a:stCxn id="38" idx="6"/>
              <a:endCxn id="57"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B52A65E-F737-4B70-89E4-B797E3FDAF70}"/>
                </a:ext>
              </a:extLst>
            </p:cNvPr>
            <p:cNvCxnSpPr>
              <a:stCxn id="38" idx="6"/>
              <a:endCxn id="58"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448899E-6B3B-400F-8521-E00EA9EB9032}"/>
                </a:ext>
              </a:extLst>
            </p:cNvPr>
            <p:cNvCxnSpPr>
              <a:stCxn id="38" idx="6"/>
              <a:endCxn id="59"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BA4BA59-A737-4FE5-9B3F-81F488BCD962}"/>
                </a:ext>
              </a:extLst>
            </p:cNvPr>
            <p:cNvCxnSpPr>
              <a:stCxn id="38" idx="6"/>
              <a:endCxn id="60"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F410ACB9-F83E-4E6A-B89D-94F41DA7D112}"/>
                </a:ext>
              </a:extLst>
            </p:cNvPr>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AE3047-B93E-4E11-8E0F-30B4C3AFB806}"/>
                </a:ext>
              </a:extLst>
            </p:cNvPr>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84F5E6-E245-48E8-9E2B-3FB30EA0296D}"/>
                </a:ext>
              </a:extLst>
            </p:cNvPr>
            <p:cNvCxnSpPr>
              <a:stCxn id="39" idx="6"/>
              <a:endCxn id="57"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E4CEB29-7F4C-45D6-B673-DA2FBAE72E96}"/>
                </a:ext>
              </a:extLst>
            </p:cNvPr>
            <p:cNvCxnSpPr>
              <a:stCxn id="39" idx="6"/>
              <a:endCxn id="58"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2A530E4-685A-47F9-B40C-EFD98ADA9B98}"/>
                </a:ext>
              </a:extLst>
            </p:cNvPr>
            <p:cNvCxnSpPr>
              <a:stCxn id="39" idx="6"/>
              <a:endCxn id="59"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B956189-E2E5-4F20-851C-FED6D9710491}"/>
                </a:ext>
              </a:extLst>
            </p:cNvPr>
            <p:cNvCxnSpPr>
              <a:endCxn id="60"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9C4916B1-D4DE-434E-97F1-58FD12DFF2FC}"/>
                </a:ext>
              </a:extLst>
            </p:cNvPr>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42F0D39-8BBF-4C4C-9E4E-659D1399EF46}"/>
                </a:ext>
              </a:extLst>
            </p:cNvPr>
            <p:cNvCxnSpPr>
              <a:endCxn id="44"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E25074B-517A-4EF5-A4E2-827619848108}"/>
                </a:ext>
              </a:extLst>
            </p:cNvPr>
            <p:cNvCxnSpPr>
              <a:stCxn id="54" idx="6"/>
              <a:endCxn id="44"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2D2C2FA-A773-4CEB-9E0E-98286C8019B3}"/>
                </a:ext>
              </a:extLst>
            </p:cNvPr>
            <p:cNvCxnSpPr>
              <a:stCxn id="55" idx="6"/>
              <a:endCxn id="44"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C6CFBFE-23B8-4E3A-A501-37B3DAEA1040}"/>
                </a:ext>
              </a:extLst>
            </p:cNvPr>
            <p:cNvCxnSpPr>
              <a:stCxn id="56" idx="6"/>
              <a:endCxn id="44"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8B67148-014B-403B-BE85-A9B219AC784C}"/>
                </a:ext>
              </a:extLst>
            </p:cNvPr>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50" name="TextBox 49">
              <a:extLst>
                <a:ext uri="{FF2B5EF4-FFF2-40B4-BE49-F238E27FC236}">
                  <a16:creationId xmlns:a16="http://schemas.microsoft.com/office/drawing/2014/main" id="{A9180B98-8389-4125-9BA3-7FE0E601D5A3}"/>
                </a:ext>
              </a:extLst>
            </p:cNvPr>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51" name="TextBox 50">
              <a:extLst>
                <a:ext uri="{FF2B5EF4-FFF2-40B4-BE49-F238E27FC236}">
                  <a16:creationId xmlns:a16="http://schemas.microsoft.com/office/drawing/2014/main" id="{2C102FAB-2168-4726-A64C-76F503ADC5E7}"/>
                </a:ext>
              </a:extLst>
            </p:cNvPr>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52" name="TextBox 51">
              <a:extLst>
                <a:ext uri="{FF2B5EF4-FFF2-40B4-BE49-F238E27FC236}">
                  <a16:creationId xmlns:a16="http://schemas.microsoft.com/office/drawing/2014/main" id="{6D2B96A8-7495-4C24-8F9A-BD4F3AB2C0CB}"/>
                </a:ext>
              </a:extLst>
            </p:cNvPr>
            <p:cNvSpPr txBox="1"/>
            <p:nvPr/>
          </p:nvSpPr>
          <p:spPr>
            <a:xfrm>
              <a:off x="2396286" y="4338685"/>
              <a:ext cx="208144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F807B9-AEB8-A305-BE2D-2433954052CE}"/>
                  </a:ext>
                </a:extLst>
              </p:cNvPr>
              <p:cNvSpPr txBox="1"/>
              <p:nvPr/>
            </p:nvSpPr>
            <p:spPr>
              <a:xfrm>
                <a:off x="435917" y="3187174"/>
                <a:ext cx="293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49F807B9-AEB8-A305-BE2D-2433954052CE}"/>
                  </a:ext>
                </a:extLst>
              </p:cNvPr>
              <p:cNvSpPr txBox="1">
                <a:spLocks noRot="1" noChangeAspect="1" noMove="1" noResize="1" noEditPoints="1" noAdjustHandles="1" noChangeArrowheads="1" noChangeShapeType="1" noTextEdit="1"/>
              </p:cNvSpPr>
              <p:nvPr/>
            </p:nvSpPr>
            <p:spPr>
              <a:xfrm>
                <a:off x="435917" y="3187174"/>
                <a:ext cx="293862" cy="276999"/>
              </a:xfrm>
              <a:prstGeom prst="rect">
                <a:avLst/>
              </a:prstGeom>
              <a:blipFill>
                <a:blip r:embed="rId2"/>
                <a:stretch>
                  <a:fillRect l="-18750" r="-8333" b="-1555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24F0841B-3F04-DE0B-23A7-8375C66ACF5E}"/>
              </a:ext>
            </a:extLst>
          </p:cNvPr>
          <p:cNvSpPr txBox="1"/>
          <p:nvPr/>
        </p:nvSpPr>
        <p:spPr>
          <a:xfrm>
            <a:off x="5134356" y="3003804"/>
            <a:ext cx="65" cy="276999"/>
          </a:xfrm>
          <a:prstGeom prst="rect">
            <a:avLst/>
          </a:prstGeom>
          <a:noFill/>
        </p:spPr>
        <p:txBody>
          <a:bodyPr wrap="none" lIns="0" tIns="0" rIns="0" bIns="0" rtlCol="0">
            <a:spAutoFit/>
          </a:bodyPr>
          <a:lstStyle/>
          <a:p>
            <a:endParaRPr lang="en-US" dirty="0"/>
          </a:p>
        </p:txBody>
      </p:sp>
      <p:sp>
        <p:nvSpPr>
          <p:cNvPr id="62" name="Arrow: Up 61">
            <a:extLst>
              <a:ext uri="{FF2B5EF4-FFF2-40B4-BE49-F238E27FC236}">
                <a16:creationId xmlns:a16="http://schemas.microsoft.com/office/drawing/2014/main" id="{8C35CC0E-0B2E-11D2-285A-ED0CDB31D5DA}"/>
              </a:ext>
            </a:extLst>
          </p:cNvPr>
          <p:cNvSpPr/>
          <p:nvPr/>
        </p:nvSpPr>
        <p:spPr>
          <a:xfrm>
            <a:off x="2874046" y="4852163"/>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EC99C3-D1F9-70E7-43FB-E53FE8208831}"/>
                  </a:ext>
                </a:extLst>
              </p:cNvPr>
              <p:cNvSpPr txBox="1"/>
              <p:nvPr/>
            </p:nvSpPr>
            <p:spPr>
              <a:xfrm>
                <a:off x="382778" y="4099311"/>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69" name="TextBox 68">
                <a:extLst>
                  <a:ext uri="{FF2B5EF4-FFF2-40B4-BE49-F238E27FC236}">
                    <a16:creationId xmlns:a16="http://schemas.microsoft.com/office/drawing/2014/main" id="{1FEC99C3-D1F9-70E7-43FB-E53FE8208831}"/>
                  </a:ext>
                </a:extLst>
              </p:cNvPr>
              <p:cNvSpPr txBox="1">
                <a:spLocks noRot="1" noChangeAspect="1" noMove="1" noResize="1" noEditPoints="1" noAdjustHandles="1" noChangeArrowheads="1" noChangeShapeType="1" noTextEdit="1"/>
              </p:cNvSpPr>
              <p:nvPr/>
            </p:nvSpPr>
            <p:spPr>
              <a:xfrm>
                <a:off x="382778" y="4099311"/>
                <a:ext cx="299184" cy="276999"/>
              </a:xfrm>
              <a:prstGeom prst="rect">
                <a:avLst/>
              </a:prstGeom>
              <a:blipFill>
                <a:blip r:embed="rId3"/>
                <a:stretch>
                  <a:fillRect l="-20408" r="-6122" b="-15217"/>
                </a:stretch>
              </a:blipFill>
            </p:spPr>
            <p:txBody>
              <a:bodyPr/>
              <a:lstStyle/>
              <a:p>
                <a:r>
                  <a:rPr lang="en-US">
                    <a:noFill/>
                  </a:rPr>
                  <a:t> </a:t>
                </a:r>
              </a:p>
            </p:txBody>
          </p:sp>
        </mc:Fallback>
      </mc:AlternateContent>
      <p:sp>
        <p:nvSpPr>
          <p:cNvPr id="70" name="Arrow: Right 69">
            <a:extLst>
              <a:ext uri="{FF2B5EF4-FFF2-40B4-BE49-F238E27FC236}">
                <a16:creationId xmlns:a16="http://schemas.microsoft.com/office/drawing/2014/main" id="{B5440DDF-DED2-006D-7FF8-627A94926950}"/>
              </a:ext>
            </a:extLst>
          </p:cNvPr>
          <p:cNvSpPr/>
          <p:nvPr/>
        </p:nvSpPr>
        <p:spPr>
          <a:xfrm>
            <a:off x="905256" y="3280803"/>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45157A79-7901-3DAF-44A3-CB4A4EB78DE4}"/>
              </a:ext>
            </a:extLst>
          </p:cNvPr>
          <p:cNvSpPr/>
          <p:nvPr/>
        </p:nvSpPr>
        <p:spPr>
          <a:xfrm>
            <a:off x="857911" y="4137155"/>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D30CB98-434E-2A65-F56B-F36A0A4F3A4B}"/>
              </a:ext>
            </a:extLst>
          </p:cNvPr>
          <p:cNvSpPr txBox="1"/>
          <p:nvPr/>
        </p:nvSpPr>
        <p:spPr>
          <a:xfrm>
            <a:off x="2723296" y="4227568"/>
            <a:ext cx="852739" cy="461665"/>
          </a:xfrm>
          <a:prstGeom prst="rect">
            <a:avLst/>
          </a:prstGeom>
          <a:noFill/>
        </p:spPr>
        <p:txBody>
          <a:bodyPr wrap="square" rtlCol="0">
            <a:spAutoFit/>
          </a:bodyPr>
          <a:lstStyle/>
          <a:p>
            <a:r>
              <a:rPr lang="en-US" sz="2400" dirty="0">
                <a:solidFill>
                  <a:srgbClr val="00B0F0"/>
                </a:solidFill>
              </a:rPr>
              <a:t>2x4</a:t>
            </a:r>
          </a:p>
        </p:txBody>
      </p:sp>
      <p:sp>
        <p:nvSpPr>
          <p:cNvPr id="73" name="TextBox 72">
            <a:extLst>
              <a:ext uri="{FF2B5EF4-FFF2-40B4-BE49-F238E27FC236}">
                <a16:creationId xmlns:a16="http://schemas.microsoft.com/office/drawing/2014/main" id="{0F99BFC6-867B-3526-0180-1F3679B88241}"/>
              </a:ext>
            </a:extLst>
          </p:cNvPr>
          <p:cNvSpPr txBox="1"/>
          <p:nvPr/>
        </p:nvSpPr>
        <p:spPr>
          <a:xfrm>
            <a:off x="109728" y="6282039"/>
            <a:ext cx="5888736" cy="646331"/>
          </a:xfrm>
          <a:prstGeom prst="rect">
            <a:avLst/>
          </a:prstGeom>
          <a:noFill/>
        </p:spPr>
        <p:txBody>
          <a:bodyPr wrap="square" rtlCol="0">
            <a:spAutoFit/>
          </a:bodyPr>
          <a:lstStyle/>
          <a:p>
            <a:r>
              <a:rPr lang="en-US" dirty="0"/>
              <a:t>Q: How many parameters at this point? 32+4=36    </a:t>
            </a:r>
          </a:p>
          <a:p>
            <a:r>
              <a:rPr lang="en-US" dirty="0"/>
              <a:t>Q: what if we add bias?   </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0252C38-6B15-F6F0-9E70-6B28DC29C5B4}"/>
                  </a:ext>
                </a:extLst>
              </p:cNvPr>
              <p:cNvSpPr txBox="1"/>
              <p:nvPr/>
            </p:nvSpPr>
            <p:spPr>
              <a:xfrm>
                <a:off x="2680389" y="246978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(1)</m:t>
                          </m:r>
                        </m:sup>
                      </m:sSubSup>
                    </m:oMath>
                  </m:oMathPara>
                </a14:m>
                <a:endParaRPr lang="en-US" dirty="0"/>
              </a:p>
            </p:txBody>
          </p:sp>
        </mc:Choice>
        <mc:Fallback xmlns="">
          <p:sp>
            <p:nvSpPr>
              <p:cNvPr id="74" name="TextBox 73">
                <a:extLst>
                  <a:ext uri="{FF2B5EF4-FFF2-40B4-BE49-F238E27FC236}">
                    <a16:creationId xmlns:a16="http://schemas.microsoft.com/office/drawing/2014/main" id="{60252C38-6B15-F6F0-9E70-6B28DC29C5B4}"/>
                  </a:ext>
                </a:extLst>
              </p:cNvPr>
              <p:cNvSpPr txBox="1">
                <a:spLocks noRot="1" noChangeAspect="1" noMove="1" noResize="1" noEditPoints="1" noAdjustHandles="1" noChangeArrowheads="1" noChangeShapeType="1" noTextEdit="1"/>
              </p:cNvSpPr>
              <p:nvPr/>
            </p:nvSpPr>
            <p:spPr>
              <a:xfrm>
                <a:off x="2680389" y="2469785"/>
                <a:ext cx="485261" cy="345929"/>
              </a:xfrm>
              <a:prstGeom prst="rect">
                <a:avLst/>
              </a:prstGeom>
              <a:blipFill>
                <a:blip r:embed="rId4"/>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B55A8DE-0FA9-7CC5-FBD7-E60D8A50544F}"/>
                  </a:ext>
                </a:extLst>
              </p:cNvPr>
              <p:cNvSpPr txBox="1"/>
              <p:nvPr/>
            </p:nvSpPr>
            <p:spPr>
              <a:xfrm>
                <a:off x="2952187" y="284124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(1)</m:t>
                          </m:r>
                        </m:sup>
                      </m:sSubSup>
                    </m:oMath>
                  </m:oMathPara>
                </a14:m>
                <a:endParaRPr lang="en-US" dirty="0"/>
              </a:p>
            </p:txBody>
          </p:sp>
        </mc:Choice>
        <mc:Fallback xmlns="">
          <p:sp>
            <p:nvSpPr>
              <p:cNvPr id="75" name="TextBox 74">
                <a:extLst>
                  <a:ext uri="{FF2B5EF4-FFF2-40B4-BE49-F238E27FC236}">
                    <a16:creationId xmlns:a16="http://schemas.microsoft.com/office/drawing/2014/main" id="{AB55A8DE-0FA9-7CC5-FBD7-E60D8A50544F}"/>
                  </a:ext>
                </a:extLst>
              </p:cNvPr>
              <p:cNvSpPr txBox="1">
                <a:spLocks noRot="1" noChangeAspect="1" noMove="1" noResize="1" noEditPoints="1" noAdjustHandles="1" noChangeArrowheads="1" noChangeShapeType="1" noTextEdit="1"/>
              </p:cNvSpPr>
              <p:nvPr/>
            </p:nvSpPr>
            <p:spPr>
              <a:xfrm>
                <a:off x="2952187" y="2841245"/>
                <a:ext cx="485261" cy="345929"/>
              </a:xfrm>
              <a:prstGeom prst="rect">
                <a:avLst/>
              </a:prstGeom>
              <a:blipFill>
                <a:blip r:embed="rId5"/>
                <a:stretch>
                  <a:fillRect l="-6250" t="-3509" r="-10000" b="-1754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DF483653-27F8-356D-CE62-623562518296}"/>
              </a:ext>
            </a:extLst>
          </p:cNvPr>
          <p:cNvSpPr/>
          <p:nvPr/>
        </p:nvSpPr>
        <p:spPr>
          <a:xfrm>
            <a:off x="2149131" y="1673262"/>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63" name="Straight Arrow Connector 62">
            <a:extLst>
              <a:ext uri="{FF2B5EF4-FFF2-40B4-BE49-F238E27FC236}">
                <a16:creationId xmlns:a16="http://schemas.microsoft.com/office/drawing/2014/main" id="{A02ABAB5-E7B6-ED72-F61B-7ED568B8DF94}"/>
              </a:ext>
            </a:extLst>
          </p:cNvPr>
          <p:cNvCxnSpPr>
            <a:stCxn id="5" idx="6"/>
            <a:endCxn id="57" idx="1"/>
          </p:cNvCxnSpPr>
          <p:nvPr/>
        </p:nvCxnSpPr>
        <p:spPr>
          <a:xfrm>
            <a:off x="2952187" y="1915082"/>
            <a:ext cx="861886" cy="28401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83A6A1-EF15-C527-457D-7B497E566C14}"/>
              </a:ext>
            </a:extLst>
          </p:cNvPr>
          <p:cNvCxnSpPr>
            <a:stCxn id="5" idx="5"/>
            <a:endCxn id="58" idx="1"/>
          </p:cNvCxnSpPr>
          <p:nvPr/>
        </p:nvCxnSpPr>
        <p:spPr>
          <a:xfrm>
            <a:off x="2834582" y="2086074"/>
            <a:ext cx="979120" cy="9499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45FC55C-6F81-B709-6EC9-F2A9DE39848B}"/>
              </a:ext>
            </a:extLst>
          </p:cNvPr>
          <p:cNvCxnSpPr>
            <a:stCxn id="5" idx="4"/>
            <a:endCxn id="59" idx="1"/>
          </p:cNvCxnSpPr>
          <p:nvPr/>
        </p:nvCxnSpPr>
        <p:spPr>
          <a:xfrm>
            <a:off x="2550659" y="2156901"/>
            <a:ext cx="1260680" cy="17078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8CD927-92B6-E07A-C1C9-7C12F944EB19}"/>
              </a:ext>
            </a:extLst>
          </p:cNvPr>
          <p:cNvCxnSpPr>
            <a:stCxn id="5" idx="3"/>
          </p:cNvCxnSpPr>
          <p:nvPr/>
        </p:nvCxnSpPr>
        <p:spPr>
          <a:xfrm>
            <a:off x="2266736" y="2086074"/>
            <a:ext cx="1523804" cy="27351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CED1B94-9DE2-5FF6-6C06-D3CDF0BE1D3B}"/>
                  </a:ext>
                </a:extLst>
              </p:cNvPr>
              <p:cNvSpPr txBox="1"/>
              <p:nvPr/>
            </p:nvSpPr>
            <p:spPr>
              <a:xfrm>
                <a:off x="5156204" y="2103706"/>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(2)</m:t>
                          </m:r>
                        </m:sup>
                      </m:sSubSup>
                    </m:oMath>
                  </m:oMathPara>
                </a14:m>
                <a:endParaRPr lang="en-US" dirty="0"/>
              </a:p>
            </p:txBody>
          </p:sp>
        </mc:Choice>
        <mc:Fallback xmlns="">
          <p:sp>
            <p:nvSpPr>
              <p:cNvPr id="61" name="TextBox 60">
                <a:extLst>
                  <a:ext uri="{FF2B5EF4-FFF2-40B4-BE49-F238E27FC236}">
                    <a16:creationId xmlns:a16="http://schemas.microsoft.com/office/drawing/2014/main" id="{CCED1B94-9DE2-5FF6-6C06-D3CDF0BE1D3B}"/>
                  </a:ext>
                </a:extLst>
              </p:cNvPr>
              <p:cNvSpPr txBox="1">
                <a:spLocks noRot="1" noChangeAspect="1" noMove="1" noResize="1" noEditPoints="1" noAdjustHandles="1" noChangeArrowheads="1" noChangeShapeType="1" noTextEdit="1"/>
              </p:cNvSpPr>
              <p:nvPr/>
            </p:nvSpPr>
            <p:spPr>
              <a:xfrm>
                <a:off x="5156204" y="2103706"/>
                <a:ext cx="485261" cy="345929"/>
              </a:xfrm>
              <a:prstGeom prst="rect">
                <a:avLst/>
              </a:prstGeom>
              <a:blipFill>
                <a:blip r:embed="rId6"/>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59CFBBA-4EA7-84BB-9C3E-CE91C9F1E4DE}"/>
                  </a:ext>
                </a:extLst>
              </p:cNvPr>
              <p:cNvSpPr txBox="1"/>
              <p:nvPr/>
            </p:nvSpPr>
            <p:spPr>
              <a:xfrm>
                <a:off x="4960795" y="2594083"/>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(2)</m:t>
                          </m:r>
                        </m:sup>
                      </m:sSubSup>
                    </m:oMath>
                  </m:oMathPara>
                </a14:m>
                <a:endParaRPr lang="en-US" dirty="0"/>
              </a:p>
            </p:txBody>
          </p:sp>
        </mc:Choice>
        <mc:Fallback xmlns="">
          <p:sp>
            <p:nvSpPr>
              <p:cNvPr id="65" name="TextBox 64">
                <a:extLst>
                  <a:ext uri="{FF2B5EF4-FFF2-40B4-BE49-F238E27FC236}">
                    <a16:creationId xmlns:a16="http://schemas.microsoft.com/office/drawing/2014/main" id="{959CFBBA-4EA7-84BB-9C3E-CE91C9F1E4DE}"/>
                  </a:ext>
                </a:extLst>
              </p:cNvPr>
              <p:cNvSpPr txBox="1">
                <a:spLocks noRot="1" noChangeAspect="1" noMove="1" noResize="1" noEditPoints="1" noAdjustHandles="1" noChangeArrowheads="1" noChangeShapeType="1" noTextEdit="1"/>
              </p:cNvSpPr>
              <p:nvPr/>
            </p:nvSpPr>
            <p:spPr>
              <a:xfrm>
                <a:off x="4960795" y="2594083"/>
                <a:ext cx="485261" cy="345929"/>
              </a:xfrm>
              <a:prstGeom prst="rect">
                <a:avLst/>
              </a:prstGeom>
              <a:blipFill>
                <a:blip r:embed="rId7"/>
                <a:stretch>
                  <a:fillRect l="-6329" t="-3571" r="-10127" b="-17857"/>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2B27DA40-1847-B99B-230B-ECBC2CCE0E0E}"/>
              </a:ext>
            </a:extLst>
          </p:cNvPr>
          <p:cNvSpPr txBox="1"/>
          <p:nvPr/>
        </p:nvSpPr>
        <p:spPr>
          <a:xfrm>
            <a:off x="4970503" y="4532962"/>
            <a:ext cx="950127" cy="523220"/>
          </a:xfrm>
          <a:prstGeom prst="rect">
            <a:avLst/>
          </a:prstGeom>
          <a:noFill/>
        </p:spPr>
        <p:txBody>
          <a:bodyPr wrap="square" rtlCol="0">
            <a:spAutoFit/>
          </a:bodyPr>
          <a:lstStyle/>
          <a:p>
            <a:r>
              <a:rPr lang="en-US" sz="2800" dirty="0">
                <a:solidFill>
                  <a:srgbClr val="00B0F0"/>
                </a:solidFill>
              </a:rPr>
              <a:t>4x4</a:t>
            </a:r>
          </a:p>
        </p:txBody>
      </p:sp>
      <p:sp>
        <p:nvSpPr>
          <p:cNvPr id="76" name="Arrow: Up 75">
            <a:extLst>
              <a:ext uri="{FF2B5EF4-FFF2-40B4-BE49-F238E27FC236}">
                <a16:creationId xmlns:a16="http://schemas.microsoft.com/office/drawing/2014/main" id="{C53FFDD9-0160-C249-2E7D-59DF892C6709}"/>
              </a:ext>
            </a:extLst>
          </p:cNvPr>
          <p:cNvSpPr/>
          <p:nvPr/>
        </p:nvSpPr>
        <p:spPr>
          <a:xfrm>
            <a:off x="5209541" y="5106900"/>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3863309-C995-09F2-B0C6-6F13BD391204}"/>
              </a:ext>
            </a:extLst>
          </p:cNvPr>
          <p:cNvSpPr/>
          <p:nvPr/>
        </p:nvSpPr>
        <p:spPr>
          <a:xfrm>
            <a:off x="4960795" y="1274717"/>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80" name="Straight Arrow Connector 79">
            <a:extLst>
              <a:ext uri="{FF2B5EF4-FFF2-40B4-BE49-F238E27FC236}">
                <a16:creationId xmlns:a16="http://schemas.microsoft.com/office/drawing/2014/main" id="{7CF0576F-BBE6-999B-24FF-15671720336C}"/>
              </a:ext>
            </a:extLst>
          </p:cNvPr>
          <p:cNvCxnSpPr>
            <a:cxnSpLocks/>
            <a:stCxn id="78" idx="6"/>
            <a:endCxn id="53" idx="0"/>
          </p:cNvCxnSpPr>
          <p:nvPr/>
        </p:nvCxnSpPr>
        <p:spPr>
          <a:xfrm>
            <a:off x="5763851" y="1516537"/>
            <a:ext cx="905896" cy="55168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035320C-EFB0-4210-E68B-1166AA78D83C}"/>
              </a:ext>
            </a:extLst>
          </p:cNvPr>
          <p:cNvCxnSpPr>
            <a:stCxn id="78" idx="5"/>
            <a:endCxn id="54" idx="1"/>
          </p:cNvCxnSpPr>
          <p:nvPr/>
        </p:nvCxnSpPr>
        <p:spPr>
          <a:xfrm>
            <a:off x="5646246" y="1687529"/>
            <a:ext cx="765359" cy="132895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4E7917E-BC0A-63BA-740D-3BDD1DBEE5FB}"/>
              </a:ext>
            </a:extLst>
          </p:cNvPr>
          <p:cNvCxnSpPr>
            <a:endCxn id="55" idx="1"/>
          </p:cNvCxnSpPr>
          <p:nvPr/>
        </p:nvCxnSpPr>
        <p:spPr>
          <a:xfrm>
            <a:off x="5368921" y="1781228"/>
            <a:ext cx="1034693" cy="206401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69E5D1D-A01E-051F-FE04-63AB21FF8445}"/>
              </a:ext>
            </a:extLst>
          </p:cNvPr>
          <p:cNvCxnSpPr>
            <a:stCxn id="78" idx="3"/>
            <a:endCxn id="56" idx="1"/>
          </p:cNvCxnSpPr>
          <p:nvPr/>
        </p:nvCxnSpPr>
        <p:spPr>
          <a:xfrm>
            <a:off x="5078400" y="1687529"/>
            <a:ext cx="1315464" cy="29946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E377462-1BAE-352C-7F43-4A39614A4905}"/>
              </a:ext>
            </a:extLst>
          </p:cNvPr>
          <p:cNvSpPr txBox="1"/>
          <p:nvPr/>
        </p:nvSpPr>
        <p:spPr>
          <a:xfrm>
            <a:off x="7414050" y="3522535"/>
            <a:ext cx="928135" cy="461665"/>
          </a:xfrm>
          <a:prstGeom prst="rect">
            <a:avLst/>
          </a:prstGeom>
          <a:noFill/>
        </p:spPr>
        <p:txBody>
          <a:bodyPr wrap="square" rtlCol="0">
            <a:spAutoFit/>
          </a:bodyPr>
          <a:lstStyle/>
          <a:p>
            <a:r>
              <a:rPr lang="en-US" sz="2400" dirty="0">
                <a:solidFill>
                  <a:srgbClr val="00B0F0"/>
                </a:solidFill>
              </a:rPr>
              <a:t>4x1</a:t>
            </a:r>
          </a:p>
        </p:txBody>
      </p:sp>
      <p:sp>
        <p:nvSpPr>
          <p:cNvPr id="81" name="Arrow: Up 80">
            <a:extLst>
              <a:ext uri="{FF2B5EF4-FFF2-40B4-BE49-F238E27FC236}">
                <a16:creationId xmlns:a16="http://schemas.microsoft.com/office/drawing/2014/main" id="{9E7772BF-CE32-5BF3-1A02-516367D465D5}"/>
              </a:ext>
            </a:extLst>
          </p:cNvPr>
          <p:cNvSpPr/>
          <p:nvPr/>
        </p:nvSpPr>
        <p:spPr>
          <a:xfrm>
            <a:off x="7575181" y="4796177"/>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A20D7CE-5B65-7BC5-2D7B-925795A7FCBA}"/>
                  </a:ext>
                </a:extLst>
              </p:cNvPr>
              <p:cNvSpPr txBox="1"/>
              <p:nvPr/>
            </p:nvSpPr>
            <p:spPr>
              <a:xfrm>
                <a:off x="7467654" y="2578310"/>
                <a:ext cx="485261"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(3)</m:t>
                          </m:r>
                        </m:sup>
                      </m:sSubSup>
                    </m:oMath>
                  </m:oMathPara>
                </a14:m>
                <a:endParaRPr lang="en-US" dirty="0"/>
              </a:p>
            </p:txBody>
          </p:sp>
        </mc:Choice>
        <mc:Fallback xmlns="">
          <p:sp>
            <p:nvSpPr>
              <p:cNvPr id="82" name="TextBox 81">
                <a:extLst>
                  <a:ext uri="{FF2B5EF4-FFF2-40B4-BE49-F238E27FC236}">
                    <a16:creationId xmlns:a16="http://schemas.microsoft.com/office/drawing/2014/main" id="{0A20D7CE-5B65-7BC5-2D7B-925795A7FCBA}"/>
                  </a:ext>
                </a:extLst>
              </p:cNvPr>
              <p:cNvSpPr txBox="1">
                <a:spLocks noRot="1" noChangeAspect="1" noMove="1" noResize="1" noEditPoints="1" noAdjustHandles="1" noChangeArrowheads="1" noChangeShapeType="1" noTextEdit="1"/>
              </p:cNvSpPr>
              <p:nvPr/>
            </p:nvSpPr>
            <p:spPr>
              <a:xfrm>
                <a:off x="7467654" y="2578310"/>
                <a:ext cx="485261" cy="347403"/>
              </a:xfrm>
              <a:prstGeom prst="rect">
                <a:avLst/>
              </a:prstGeom>
              <a:blipFill>
                <a:blip r:embed="rId8"/>
                <a:stretch>
                  <a:fillRect l="-6250" t="-3509" r="-10000"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0E63B72-74CA-3001-33A8-7ABE7DDA6FBE}"/>
                  </a:ext>
                </a:extLst>
              </p:cNvPr>
              <p:cNvSpPr txBox="1"/>
              <p:nvPr/>
            </p:nvSpPr>
            <p:spPr>
              <a:xfrm>
                <a:off x="7307972" y="3187174"/>
                <a:ext cx="485261" cy="346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(3)</m:t>
                          </m:r>
                        </m:sup>
                      </m:sSubSup>
                    </m:oMath>
                  </m:oMathPara>
                </a14:m>
                <a:endParaRPr lang="en-US" dirty="0"/>
              </a:p>
            </p:txBody>
          </p:sp>
        </mc:Choice>
        <mc:Fallback xmlns="">
          <p:sp>
            <p:nvSpPr>
              <p:cNvPr id="84" name="TextBox 83">
                <a:extLst>
                  <a:ext uri="{FF2B5EF4-FFF2-40B4-BE49-F238E27FC236}">
                    <a16:creationId xmlns:a16="http://schemas.microsoft.com/office/drawing/2014/main" id="{A0E63B72-74CA-3001-33A8-7ABE7DDA6FBE}"/>
                  </a:ext>
                </a:extLst>
              </p:cNvPr>
              <p:cNvSpPr txBox="1">
                <a:spLocks noRot="1" noChangeAspect="1" noMove="1" noResize="1" noEditPoints="1" noAdjustHandles="1" noChangeArrowheads="1" noChangeShapeType="1" noTextEdit="1"/>
              </p:cNvSpPr>
              <p:nvPr/>
            </p:nvSpPr>
            <p:spPr>
              <a:xfrm>
                <a:off x="7307972" y="3187174"/>
                <a:ext cx="485261" cy="346185"/>
              </a:xfrm>
              <a:prstGeom prst="rect">
                <a:avLst/>
              </a:prstGeom>
              <a:blipFill>
                <a:blip r:embed="rId9"/>
                <a:stretch>
                  <a:fillRect l="-6329" t="-3509" r="-10127"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9EF06DF-792B-339A-85A5-E6B151531976}"/>
                  </a:ext>
                </a:extLst>
              </p:cNvPr>
              <p:cNvSpPr txBox="1"/>
              <p:nvPr/>
            </p:nvSpPr>
            <p:spPr>
              <a:xfrm>
                <a:off x="7155949" y="3791636"/>
                <a:ext cx="485261" cy="347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31</m:t>
                          </m:r>
                        </m:sub>
                        <m:sup>
                          <m:r>
                            <a:rPr lang="en-US" b="0" i="1" smtClean="0">
                              <a:latin typeface="Cambria Math" panose="02040503050406030204" pitchFamily="18" charset="0"/>
                            </a:rPr>
                            <m:t>(3)</m:t>
                          </m:r>
                        </m:sup>
                      </m:sSubSup>
                    </m:oMath>
                  </m:oMathPara>
                </a14:m>
                <a:endParaRPr lang="en-US" dirty="0"/>
              </a:p>
            </p:txBody>
          </p:sp>
        </mc:Choice>
        <mc:Fallback xmlns="">
          <p:sp>
            <p:nvSpPr>
              <p:cNvPr id="86" name="TextBox 85">
                <a:extLst>
                  <a:ext uri="{FF2B5EF4-FFF2-40B4-BE49-F238E27FC236}">
                    <a16:creationId xmlns:a16="http://schemas.microsoft.com/office/drawing/2014/main" id="{49EF06DF-792B-339A-85A5-E6B151531976}"/>
                  </a:ext>
                </a:extLst>
              </p:cNvPr>
              <p:cNvSpPr txBox="1">
                <a:spLocks noRot="1" noChangeAspect="1" noMove="1" noResize="1" noEditPoints="1" noAdjustHandles="1" noChangeArrowheads="1" noChangeShapeType="1" noTextEdit="1"/>
              </p:cNvSpPr>
              <p:nvPr/>
            </p:nvSpPr>
            <p:spPr>
              <a:xfrm>
                <a:off x="7155949" y="3791636"/>
                <a:ext cx="485261" cy="347596"/>
              </a:xfrm>
              <a:prstGeom prst="rect">
                <a:avLst/>
              </a:prstGeom>
              <a:blipFill>
                <a:blip r:embed="rId10"/>
                <a:stretch>
                  <a:fillRect l="-6329" t="-3509" r="-10127"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61A10D9-30BE-CB97-EBD0-F52D603C6C29}"/>
                  </a:ext>
                </a:extLst>
              </p:cNvPr>
              <p:cNvSpPr txBox="1"/>
              <p:nvPr/>
            </p:nvSpPr>
            <p:spPr>
              <a:xfrm>
                <a:off x="7250103" y="4244132"/>
                <a:ext cx="485261" cy="347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41</m:t>
                          </m:r>
                        </m:sub>
                        <m:sup>
                          <m:r>
                            <a:rPr lang="en-US" b="0" i="1" smtClean="0">
                              <a:latin typeface="Cambria Math" panose="02040503050406030204" pitchFamily="18" charset="0"/>
                            </a:rPr>
                            <m:t>(3)</m:t>
                          </m:r>
                        </m:sup>
                      </m:sSubSup>
                    </m:oMath>
                  </m:oMathPara>
                </a14:m>
                <a:endParaRPr lang="en-US" dirty="0"/>
              </a:p>
            </p:txBody>
          </p:sp>
        </mc:Choice>
        <mc:Fallback xmlns="">
          <p:sp>
            <p:nvSpPr>
              <p:cNvPr id="88" name="TextBox 87">
                <a:extLst>
                  <a:ext uri="{FF2B5EF4-FFF2-40B4-BE49-F238E27FC236}">
                    <a16:creationId xmlns:a16="http://schemas.microsoft.com/office/drawing/2014/main" id="{F61A10D9-30BE-CB97-EBD0-F52D603C6C29}"/>
                  </a:ext>
                </a:extLst>
              </p:cNvPr>
              <p:cNvSpPr txBox="1">
                <a:spLocks noRot="1" noChangeAspect="1" noMove="1" noResize="1" noEditPoints="1" noAdjustHandles="1" noChangeArrowheads="1" noChangeShapeType="1" noTextEdit="1"/>
              </p:cNvSpPr>
              <p:nvPr/>
            </p:nvSpPr>
            <p:spPr>
              <a:xfrm>
                <a:off x="7250103" y="4244132"/>
                <a:ext cx="485261" cy="347596"/>
              </a:xfrm>
              <a:prstGeom prst="rect">
                <a:avLst/>
              </a:prstGeom>
              <a:blipFill>
                <a:blip r:embed="rId11"/>
                <a:stretch>
                  <a:fillRect l="-6250" t="-3509" r="-10000" b="-17544"/>
                </a:stretch>
              </a:blipFill>
            </p:spPr>
            <p:txBody>
              <a:bodyPr/>
              <a:lstStyle/>
              <a:p>
                <a:r>
                  <a:rPr lang="en-US">
                    <a:noFill/>
                  </a:rPr>
                  <a:t> </a:t>
                </a:r>
              </a:p>
            </p:txBody>
          </p:sp>
        </mc:Fallback>
      </mc:AlternateContent>
    </p:spTree>
    <p:extLst>
      <p:ext uri="{BB962C8B-B14F-4D97-AF65-F5344CB8AC3E}">
        <p14:creationId xmlns:p14="http://schemas.microsoft.com/office/powerpoint/2010/main" val="1600555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11B6-7E2F-4F01-A7BE-73B840F8C191}"/>
              </a:ext>
            </a:extLst>
          </p:cNvPr>
          <p:cNvSpPr>
            <a:spLocks noGrp="1"/>
          </p:cNvSpPr>
          <p:nvPr>
            <p:ph type="title"/>
          </p:nvPr>
        </p:nvSpPr>
        <p:spPr/>
        <p:txBody>
          <a:bodyPr/>
          <a:lstStyle/>
          <a:p>
            <a:r>
              <a:rPr lang="en-US" dirty="0"/>
              <a:t>General Neural Networks</a:t>
            </a:r>
          </a:p>
        </p:txBody>
      </p:sp>
      <p:sp>
        <p:nvSpPr>
          <p:cNvPr id="3" name="Content Placeholder 2">
            <a:extLst>
              <a:ext uri="{FF2B5EF4-FFF2-40B4-BE49-F238E27FC236}">
                <a16:creationId xmlns:a16="http://schemas.microsoft.com/office/drawing/2014/main" id="{7D61162A-7CB7-455F-B4C6-8FD45FFEC4B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84A395E-098B-4C1E-A5C5-486C40B96EF2}"/>
              </a:ext>
            </a:extLst>
          </p:cNvPr>
          <p:cNvSpPr>
            <a:spLocks noGrp="1"/>
          </p:cNvSpPr>
          <p:nvPr>
            <p:ph type="sldNum" sz="quarter" idx="12"/>
          </p:nvPr>
        </p:nvSpPr>
        <p:spPr/>
        <p:txBody>
          <a:bodyPr/>
          <a:lstStyle/>
          <a:p>
            <a:fld id="{F9913601-2E22-4589-A394-4D3650FFD697}" type="slidenum">
              <a:rPr lang="en-US" smtClean="0">
                <a:solidFill>
                  <a:prstClr val="black"/>
                </a:solidFill>
              </a:rPr>
              <a:pPr/>
              <a:t>25</a:t>
            </a:fld>
            <a:endParaRPr lang="en-US" dirty="0">
              <a:solidFill>
                <a:prstClr val="black"/>
              </a:solidFill>
            </a:endParaRPr>
          </a:p>
        </p:txBody>
      </p:sp>
      <p:grpSp>
        <p:nvGrpSpPr>
          <p:cNvPr id="7" name="Group 6">
            <a:extLst>
              <a:ext uri="{FF2B5EF4-FFF2-40B4-BE49-F238E27FC236}">
                <a16:creationId xmlns:a16="http://schemas.microsoft.com/office/drawing/2014/main" id="{B216547A-0723-4F26-8BC3-A38113E71DA0}"/>
              </a:ext>
            </a:extLst>
          </p:cNvPr>
          <p:cNvGrpSpPr/>
          <p:nvPr/>
        </p:nvGrpSpPr>
        <p:grpSpPr>
          <a:xfrm>
            <a:off x="1378657" y="1868424"/>
            <a:ext cx="9108778" cy="4433172"/>
            <a:chOff x="2396286" y="1588957"/>
            <a:chExt cx="8457958" cy="4116423"/>
          </a:xfrm>
        </p:grpSpPr>
        <p:sp>
          <p:nvSpPr>
            <p:cNvPr id="8" name="Rectangle 7">
              <a:extLst>
                <a:ext uri="{FF2B5EF4-FFF2-40B4-BE49-F238E27FC236}">
                  <a16:creationId xmlns:a16="http://schemas.microsoft.com/office/drawing/2014/main" id="{1486B6E8-D85A-44B8-8771-4738629FCC42}"/>
                </a:ext>
              </a:extLst>
            </p:cNvPr>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F1BDA1-4F87-479A-AADE-13A256DC502C}"/>
                </a:ext>
              </a:extLst>
            </p:cNvPr>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8E5F2-EFC2-4A6B-B0AE-6C8997946C51}"/>
                </a:ext>
              </a:extLst>
            </p:cNvPr>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DCF3B0-3F99-444B-B80E-1CA7BBC76230}"/>
                </a:ext>
              </a:extLst>
            </p:cNvPr>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A6836CF-8D49-407E-B310-0ED7EC785E77}"/>
                </a:ext>
              </a:extLst>
            </p:cNvPr>
            <p:cNvGrpSpPr/>
            <p:nvPr/>
          </p:nvGrpSpPr>
          <p:grpSpPr>
            <a:xfrm>
              <a:off x="4551699" y="1792586"/>
              <a:ext cx="706970" cy="3029897"/>
              <a:chOff x="4551699" y="1792586"/>
              <a:chExt cx="706970" cy="3029897"/>
            </a:xfrm>
          </p:grpSpPr>
          <p:sp>
            <p:nvSpPr>
              <p:cNvPr id="57" name="Oval 56">
                <a:extLst>
                  <a:ext uri="{FF2B5EF4-FFF2-40B4-BE49-F238E27FC236}">
                    <a16:creationId xmlns:a16="http://schemas.microsoft.com/office/drawing/2014/main" id="{C6A136E3-8F4A-472F-B9A2-B11537691774}"/>
                  </a:ext>
                </a:extLst>
              </p:cNvPr>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DE35FFD-8E88-450E-867D-B35CF118AEF9}"/>
                  </a:ext>
                </a:extLst>
              </p:cNvPr>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2158FB7-FA12-4102-AA1E-B1E120741A7C}"/>
                  </a:ext>
                </a:extLst>
              </p:cNvPr>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64E11C1-933E-42A2-86FD-D8A54186B988}"/>
                  </a:ext>
                </a:extLst>
              </p:cNvPr>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03E6C47-36F9-4E04-8732-54D5DEC1E477}"/>
                </a:ext>
              </a:extLst>
            </p:cNvPr>
            <p:cNvGrpSpPr/>
            <p:nvPr/>
          </p:nvGrpSpPr>
          <p:grpSpPr>
            <a:xfrm>
              <a:off x="6950047" y="1774480"/>
              <a:ext cx="720561" cy="3029897"/>
              <a:chOff x="4534281" y="1792586"/>
              <a:chExt cx="720561" cy="3029897"/>
            </a:xfrm>
          </p:grpSpPr>
          <p:sp>
            <p:nvSpPr>
              <p:cNvPr id="53" name="Oval 52">
                <a:extLst>
                  <a:ext uri="{FF2B5EF4-FFF2-40B4-BE49-F238E27FC236}">
                    <a16:creationId xmlns:a16="http://schemas.microsoft.com/office/drawing/2014/main" id="{52102DCA-FD0F-4C1C-A050-C2CBD1D7CA9C}"/>
                  </a:ext>
                </a:extLst>
              </p:cNvPr>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056789-BB9F-487E-A2C5-54256E7FFCB3}"/>
                  </a:ext>
                </a:extLst>
              </p:cNvPr>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C9175A-3C75-4588-871D-932EC0371237}"/>
                  </a:ext>
                </a:extLst>
              </p:cNvPr>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7AD9A54-8BF2-494C-976A-5ED86F07B363}"/>
                  </a:ext>
                </a:extLst>
              </p:cNvPr>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8DC8AD42-24D6-4A19-93A1-64EF61F80DDC}"/>
                </a:ext>
              </a:extLst>
            </p:cNvPr>
            <p:cNvCxnSpPr>
              <a:stCxn id="57"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3848231-662D-435C-A535-66AA361F95B6}"/>
                </a:ext>
              </a:extLst>
            </p:cNvPr>
            <p:cNvCxnSpPr>
              <a:stCxn id="57" idx="6"/>
              <a:endCxn id="54"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BA579D-4746-4B19-BB1F-D6E61E370A0F}"/>
                </a:ext>
              </a:extLst>
            </p:cNvPr>
            <p:cNvCxnSpPr>
              <a:stCxn id="57" idx="6"/>
              <a:endCxn id="56"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F6F1565-9EB9-4F0D-9188-E563C3D4CAC8}"/>
                </a:ext>
              </a:extLst>
            </p:cNvPr>
            <p:cNvCxnSpPr>
              <a:stCxn id="57" idx="6"/>
              <a:endCxn id="55"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BF54B8A-60C9-491D-841E-2A2BC5AA79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CDA8E84-A1A3-4FD8-BB2C-5FA7BF3F43E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6FFFE3D-15FF-450E-B0BB-156186AB3A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ED04FC-C570-4754-982D-ECB7C6B0986B}"/>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58D1DF2-45DF-446D-BA76-3BA1F41F948C}"/>
                </a:ext>
              </a:extLst>
            </p:cNvPr>
            <p:cNvCxnSpPr>
              <a:stCxn id="58" idx="6"/>
              <a:endCxn id="55"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9957A8E-9C46-4B32-BDFB-DAEC6F3B9448}"/>
                </a:ext>
              </a:extLst>
            </p:cNvPr>
            <p:cNvCxnSpPr>
              <a:stCxn id="58" idx="6"/>
              <a:endCxn id="56"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E4CC90B-8940-4D81-B947-9D1E38C9B810}"/>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4E8FF00-E747-42F1-84DB-0C57731235B1}"/>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328D6D5-95C2-4EA2-B261-E4210C52A40D}"/>
                </a:ext>
              </a:extLst>
            </p:cNvPr>
            <p:cNvCxnSpPr>
              <a:stCxn id="59" idx="6"/>
              <a:endCxn id="53"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CCBED55-AB9A-4FBC-8E21-DA9896288931}"/>
                </a:ext>
              </a:extLst>
            </p:cNvPr>
            <p:cNvCxnSpPr>
              <a:stCxn id="59" idx="6"/>
              <a:endCxn id="54"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58710A5-333E-4533-8412-537AD383A673}"/>
                </a:ext>
              </a:extLst>
            </p:cNvPr>
            <p:cNvCxnSpPr>
              <a:stCxn id="59" idx="6"/>
              <a:endCxn id="55"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7F97571-8D15-43BF-B1FC-D809F938C27D}"/>
                </a:ext>
              </a:extLst>
            </p:cNvPr>
            <p:cNvCxnSpPr>
              <a:stCxn id="59" idx="6"/>
              <a:endCxn id="56"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25A3A3D-D20A-4D92-BA78-3F5560D299D3}"/>
                </a:ext>
              </a:extLst>
            </p:cNvPr>
            <p:cNvCxnSpPr>
              <a:stCxn id="60" idx="6"/>
              <a:endCxn id="56"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FFCB746-6CFE-4304-A610-37FD276592B7}"/>
                </a:ext>
              </a:extLst>
            </p:cNvPr>
            <p:cNvCxnSpPr>
              <a:stCxn id="60" idx="6"/>
              <a:endCxn id="55"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9367D39-DDA3-4CD4-854D-824C919EEBC8}"/>
                </a:ext>
              </a:extLst>
            </p:cNvPr>
            <p:cNvCxnSpPr>
              <a:stCxn id="60" idx="6"/>
              <a:endCxn id="54"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E33F0E8-59B1-4775-918B-80E9935E659B}"/>
                </a:ext>
              </a:extLst>
            </p:cNvPr>
            <p:cNvCxnSpPr>
              <a:stCxn id="60" idx="6"/>
              <a:endCxn id="53"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F478605-D6B9-4F6D-9190-3FA609C718B7}"/>
                </a:ext>
              </a:extLst>
            </p:cNvPr>
            <p:cNvCxnSpPr>
              <a:stCxn id="38" idx="6"/>
              <a:endCxn id="57"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B52A65E-F737-4B70-89E4-B797E3FDAF70}"/>
                </a:ext>
              </a:extLst>
            </p:cNvPr>
            <p:cNvCxnSpPr>
              <a:stCxn id="38" idx="6"/>
              <a:endCxn id="58"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448899E-6B3B-400F-8521-E00EA9EB9032}"/>
                </a:ext>
              </a:extLst>
            </p:cNvPr>
            <p:cNvCxnSpPr>
              <a:stCxn id="38" idx="6"/>
              <a:endCxn id="59"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BA4BA59-A737-4FE5-9B3F-81F488BCD962}"/>
                </a:ext>
              </a:extLst>
            </p:cNvPr>
            <p:cNvCxnSpPr>
              <a:stCxn id="38" idx="6"/>
              <a:endCxn id="60"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F410ACB9-F83E-4E6A-B89D-94F41DA7D112}"/>
                </a:ext>
              </a:extLst>
            </p:cNvPr>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AE3047-B93E-4E11-8E0F-30B4C3AFB806}"/>
                </a:ext>
              </a:extLst>
            </p:cNvPr>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84F5E6-E245-48E8-9E2B-3FB30EA0296D}"/>
                </a:ext>
              </a:extLst>
            </p:cNvPr>
            <p:cNvCxnSpPr>
              <a:stCxn id="39" idx="6"/>
              <a:endCxn id="57"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E4CEB29-7F4C-45D6-B673-DA2FBAE72E96}"/>
                </a:ext>
              </a:extLst>
            </p:cNvPr>
            <p:cNvCxnSpPr>
              <a:stCxn id="39" idx="6"/>
              <a:endCxn id="58"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2A530E4-685A-47F9-B40C-EFD98ADA9B98}"/>
                </a:ext>
              </a:extLst>
            </p:cNvPr>
            <p:cNvCxnSpPr>
              <a:stCxn id="39" idx="6"/>
              <a:endCxn id="59"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B956189-E2E5-4F20-851C-FED6D9710491}"/>
                </a:ext>
              </a:extLst>
            </p:cNvPr>
            <p:cNvCxnSpPr>
              <a:endCxn id="60"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9C4916B1-D4DE-434E-97F1-58FD12DFF2FC}"/>
                </a:ext>
              </a:extLst>
            </p:cNvPr>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42F0D39-8BBF-4C4C-9E4E-659D1399EF46}"/>
                </a:ext>
              </a:extLst>
            </p:cNvPr>
            <p:cNvCxnSpPr>
              <a:endCxn id="44"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E25074B-517A-4EF5-A4E2-827619848108}"/>
                </a:ext>
              </a:extLst>
            </p:cNvPr>
            <p:cNvCxnSpPr>
              <a:stCxn id="54" idx="6"/>
              <a:endCxn id="44"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2D2C2FA-A773-4CEB-9E0E-98286C8019B3}"/>
                </a:ext>
              </a:extLst>
            </p:cNvPr>
            <p:cNvCxnSpPr>
              <a:stCxn id="55" idx="6"/>
              <a:endCxn id="44"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C6CFBFE-23B8-4E3A-A501-37B3DAEA1040}"/>
                </a:ext>
              </a:extLst>
            </p:cNvPr>
            <p:cNvCxnSpPr>
              <a:stCxn id="56" idx="6"/>
              <a:endCxn id="44"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8B67148-014B-403B-BE85-A9B219AC784C}"/>
                </a:ext>
              </a:extLst>
            </p:cNvPr>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50" name="TextBox 49">
              <a:extLst>
                <a:ext uri="{FF2B5EF4-FFF2-40B4-BE49-F238E27FC236}">
                  <a16:creationId xmlns:a16="http://schemas.microsoft.com/office/drawing/2014/main" id="{A9180B98-8389-4125-9BA3-7FE0E601D5A3}"/>
                </a:ext>
              </a:extLst>
            </p:cNvPr>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51" name="TextBox 50">
              <a:extLst>
                <a:ext uri="{FF2B5EF4-FFF2-40B4-BE49-F238E27FC236}">
                  <a16:creationId xmlns:a16="http://schemas.microsoft.com/office/drawing/2014/main" id="{2C102FAB-2168-4726-A64C-76F503ADC5E7}"/>
                </a:ext>
              </a:extLst>
            </p:cNvPr>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52" name="TextBox 51">
              <a:extLst>
                <a:ext uri="{FF2B5EF4-FFF2-40B4-BE49-F238E27FC236}">
                  <a16:creationId xmlns:a16="http://schemas.microsoft.com/office/drawing/2014/main" id="{6D2B96A8-7495-4C24-8F9A-BD4F3AB2C0CB}"/>
                </a:ext>
              </a:extLst>
            </p:cNvPr>
            <p:cNvSpPr txBox="1"/>
            <p:nvPr/>
          </p:nvSpPr>
          <p:spPr>
            <a:xfrm>
              <a:off x="2396286" y="4338685"/>
              <a:ext cx="208144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F807B9-AEB8-A305-BE2D-2433954052CE}"/>
                  </a:ext>
                </a:extLst>
              </p:cNvPr>
              <p:cNvSpPr txBox="1"/>
              <p:nvPr/>
            </p:nvSpPr>
            <p:spPr>
              <a:xfrm>
                <a:off x="435917" y="3187174"/>
                <a:ext cx="293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49F807B9-AEB8-A305-BE2D-2433954052CE}"/>
                  </a:ext>
                </a:extLst>
              </p:cNvPr>
              <p:cNvSpPr txBox="1">
                <a:spLocks noRot="1" noChangeAspect="1" noMove="1" noResize="1" noEditPoints="1" noAdjustHandles="1" noChangeArrowheads="1" noChangeShapeType="1" noTextEdit="1"/>
              </p:cNvSpPr>
              <p:nvPr/>
            </p:nvSpPr>
            <p:spPr>
              <a:xfrm>
                <a:off x="435917" y="3187174"/>
                <a:ext cx="293862" cy="276999"/>
              </a:xfrm>
              <a:prstGeom prst="rect">
                <a:avLst/>
              </a:prstGeom>
              <a:blipFill>
                <a:blip r:embed="rId2"/>
                <a:stretch>
                  <a:fillRect l="-18750" r="-8333" b="-1555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24F0841B-3F04-DE0B-23A7-8375C66ACF5E}"/>
              </a:ext>
            </a:extLst>
          </p:cNvPr>
          <p:cNvSpPr txBox="1"/>
          <p:nvPr/>
        </p:nvSpPr>
        <p:spPr>
          <a:xfrm>
            <a:off x="5134356" y="3003804"/>
            <a:ext cx="65" cy="276999"/>
          </a:xfrm>
          <a:prstGeom prst="rect">
            <a:avLst/>
          </a:prstGeom>
          <a:noFill/>
        </p:spPr>
        <p:txBody>
          <a:bodyPr wrap="none" lIns="0" tIns="0" rIns="0" bIns="0" rtlCol="0">
            <a:spAutoFit/>
          </a:bodyPr>
          <a:lstStyle/>
          <a:p>
            <a:endParaRPr lang="en-US" dirty="0"/>
          </a:p>
        </p:txBody>
      </p:sp>
      <p:sp>
        <p:nvSpPr>
          <p:cNvPr id="62" name="Arrow: Up 61">
            <a:extLst>
              <a:ext uri="{FF2B5EF4-FFF2-40B4-BE49-F238E27FC236}">
                <a16:creationId xmlns:a16="http://schemas.microsoft.com/office/drawing/2014/main" id="{8C35CC0E-0B2E-11D2-285A-ED0CDB31D5DA}"/>
              </a:ext>
            </a:extLst>
          </p:cNvPr>
          <p:cNvSpPr/>
          <p:nvPr/>
        </p:nvSpPr>
        <p:spPr>
          <a:xfrm>
            <a:off x="2874046" y="4852163"/>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EC99C3-D1F9-70E7-43FB-E53FE8208831}"/>
                  </a:ext>
                </a:extLst>
              </p:cNvPr>
              <p:cNvSpPr txBox="1"/>
              <p:nvPr/>
            </p:nvSpPr>
            <p:spPr>
              <a:xfrm>
                <a:off x="382778" y="4099311"/>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69" name="TextBox 68">
                <a:extLst>
                  <a:ext uri="{FF2B5EF4-FFF2-40B4-BE49-F238E27FC236}">
                    <a16:creationId xmlns:a16="http://schemas.microsoft.com/office/drawing/2014/main" id="{1FEC99C3-D1F9-70E7-43FB-E53FE8208831}"/>
                  </a:ext>
                </a:extLst>
              </p:cNvPr>
              <p:cNvSpPr txBox="1">
                <a:spLocks noRot="1" noChangeAspect="1" noMove="1" noResize="1" noEditPoints="1" noAdjustHandles="1" noChangeArrowheads="1" noChangeShapeType="1" noTextEdit="1"/>
              </p:cNvSpPr>
              <p:nvPr/>
            </p:nvSpPr>
            <p:spPr>
              <a:xfrm>
                <a:off x="382778" y="4099311"/>
                <a:ext cx="299184" cy="276999"/>
              </a:xfrm>
              <a:prstGeom prst="rect">
                <a:avLst/>
              </a:prstGeom>
              <a:blipFill>
                <a:blip r:embed="rId3"/>
                <a:stretch>
                  <a:fillRect l="-20408" r="-6122" b="-15217"/>
                </a:stretch>
              </a:blipFill>
            </p:spPr>
            <p:txBody>
              <a:bodyPr/>
              <a:lstStyle/>
              <a:p>
                <a:r>
                  <a:rPr lang="en-US">
                    <a:noFill/>
                  </a:rPr>
                  <a:t> </a:t>
                </a:r>
              </a:p>
            </p:txBody>
          </p:sp>
        </mc:Fallback>
      </mc:AlternateContent>
      <p:sp>
        <p:nvSpPr>
          <p:cNvPr id="70" name="Arrow: Right 69">
            <a:extLst>
              <a:ext uri="{FF2B5EF4-FFF2-40B4-BE49-F238E27FC236}">
                <a16:creationId xmlns:a16="http://schemas.microsoft.com/office/drawing/2014/main" id="{B5440DDF-DED2-006D-7FF8-627A94926950}"/>
              </a:ext>
            </a:extLst>
          </p:cNvPr>
          <p:cNvSpPr/>
          <p:nvPr/>
        </p:nvSpPr>
        <p:spPr>
          <a:xfrm>
            <a:off x="905256" y="3280803"/>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45157A79-7901-3DAF-44A3-CB4A4EB78DE4}"/>
              </a:ext>
            </a:extLst>
          </p:cNvPr>
          <p:cNvSpPr/>
          <p:nvPr/>
        </p:nvSpPr>
        <p:spPr>
          <a:xfrm>
            <a:off x="857911" y="4137155"/>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D30CB98-434E-2A65-F56B-F36A0A4F3A4B}"/>
              </a:ext>
            </a:extLst>
          </p:cNvPr>
          <p:cNvSpPr txBox="1"/>
          <p:nvPr/>
        </p:nvSpPr>
        <p:spPr>
          <a:xfrm>
            <a:off x="2723296" y="4227568"/>
            <a:ext cx="852739" cy="461665"/>
          </a:xfrm>
          <a:prstGeom prst="rect">
            <a:avLst/>
          </a:prstGeom>
          <a:noFill/>
        </p:spPr>
        <p:txBody>
          <a:bodyPr wrap="square" rtlCol="0">
            <a:spAutoFit/>
          </a:bodyPr>
          <a:lstStyle/>
          <a:p>
            <a:r>
              <a:rPr lang="en-US" sz="2400" dirty="0">
                <a:solidFill>
                  <a:srgbClr val="00B0F0"/>
                </a:solidFill>
              </a:rPr>
              <a:t>2x4</a:t>
            </a:r>
          </a:p>
        </p:txBody>
      </p:sp>
      <p:sp>
        <p:nvSpPr>
          <p:cNvPr id="73" name="TextBox 72">
            <a:extLst>
              <a:ext uri="{FF2B5EF4-FFF2-40B4-BE49-F238E27FC236}">
                <a16:creationId xmlns:a16="http://schemas.microsoft.com/office/drawing/2014/main" id="{0F99BFC6-867B-3526-0180-1F3679B88241}"/>
              </a:ext>
            </a:extLst>
          </p:cNvPr>
          <p:cNvSpPr txBox="1"/>
          <p:nvPr/>
        </p:nvSpPr>
        <p:spPr>
          <a:xfrm>
            <a:off x="109728" y="6282039"/>
            <a:ext cx="5888736" cy="646331"/>
          </a:xfrm>
          <a:prstGeom prst="rect">
            <a:avLst/>
          </a:prstGeom>
          <a:noFill/>
        </p:spPr>
        <p:txBody>
          <a:bodyPr wrap="square" rtlCol="0">
            <a:spAutoFit/>
          </a:bodyPr>
          <a:lstStyle/>
          <a:p>
            <a:r>
              <a:rPr lang="en-US" dirty="0"/>
              <a:t>Q: How many parameters at this point? 32+4=36    </a:t>
            </a:r>
          </a:p>
          <a:p>
            <a:r>
              <a:rPr lang="en-US" dirty="0"/>
              <a:t>Q: what if we add bias?   36+1=37</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0252C38-6B15-F6F0-9E70-6B28DC29C5B4}"/>
                  </a:ext>
                </a:extLst>
              </p:cNvPr>
              <p:cNvSpPr txBox="1"/>
              <p:nvPr/>
            </p:nvSpPr>
            <p:spPr>
              <a:xfrm>
                <a:off x="2680389" y="246978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(1)</m:t>
                          </m:r>
                        </m:sup>
                      </m:sSubSup>
                    </m:oMath>
                  </m:oMathPara>
                </a14:m>
                <a:endParaRPr lang="en-US" dirty="0"/>
              </a:p>
            </p:txBody>
          </p:sp>
        </mc:Choice>
        <mc:Fallback xmlns="">
          <p:sp>
            <p:nvSpPr>
              <p:cNvPr id="74" name="TextBox 73">
                <a:extLst>
                  <a:ext uri="{FF2B5EF4-FFF2-40B4-BE49-F238E27FC236}">
                    <a16:creationId xmlns:a16="http://schemas.microsoft.com/office/drawing/2014/main" id="{60252C38-6B15-F6F0-9E70-6B28DC29C5B4}"/>
                  </a:ext>
                </a:extLst>
              </p:cNvPr>
              <p:cNvSpPr txBox="1">
                <a:spLocks noRot="1" noChangeAspect="1" noMove="1" noResize="1" noEditPoints="1" noAdjustHandles="1" noChangeArrowheads="1" noChangeShapeType="1" noTextEdit="1"/>
              </p:cNvSpPr>
              <p:nvPr/>
            </p:nvSpPr>
            <p:spPr>
              <a:xfrm>
                <a:off x="2680389" y="2469785"/>
                <a:ext cx="485261" cy="345929"/>
              </a:xfrm>
              <a:prstGeom prst="rect">
                <a:avLst/>
              </a:prstGeom>
              <a:blipFill>
                <a:blip r:embed="rId4"/>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B55A8DE-0FA9-7CC5-FBD7-E60D8A50544F}"/>
                  </a:ext>
                </a:extLst>
              </p:cNvPr>
              <p:cNvSpPr txBox="1"/>
              <p:nvPr/>
            </p:nvSpPr>
            <p:spPr>
              <a:xfrm>
                <a:off x="2952187" y="284124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(1)</m:t>
                          </m:r>
                        </m:sup>
                      </m:sSubSup>
                    </m:oMath>
                  </m:oMathPara>
                </a14:m>
                <a:endParaRPr lang="en-US" dirty="0"/>
              </a:p>
            </p:txBody>
          </p:sp>
        </mc:Choice>
        <mc:Fallback xmlns="">
          <p:sp>
            <p:nvSpPr>
              <p:cNvPr id="75" name="TextBox 74">
                <a:extLst>
                  <a:ext uri="{FF2B5EF4-FFF2-40B4-BE49-F238E27FC236}">
                    <a16:creationId xmlns:a16="http://schemas.microsoft.com/office/drawing/2014/main" id="{AB55A8DE-0FA9-7CC5-FBD7-E60D8A50544F}"/>
                  </a:ext>
                </a:extLst>
              </p:cNvPr>
              <p:cNvSpPr txBox="1">
                <a:spLocks noRot="1" noChangeAspect="1" noMove="1" noResize="1" noEditPoints="1" noAdjustHandles="1" noChangeArrowheads="1" noChangeShapeType="1" noTextEdit="1"/>
              </p:cNvSpPr>
              <p:nvPr/>
            </p:nvSpPr>
            <p:spPr>
              <a:xfrm>
                <a:off x="2952187" y="2841245"/>
                <a:ext cx="485261" cy="345929"/>
              </a:xfrm>
              <a:prstGeom prst="rect">
                <a:avLst/>
              </a:prstGeom>
              <a:blipFill>
                <a:blip r:embed="rId5"/>
                <a:stretch>
                  <a:fillRect l="-6250" t="-3509" r="-10000" b="-1754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DF483653-27F8-356D-CE62-623562518296}"/>
              </a:ext>
            </a:extLst>
          </p:cNvPr>
          <p:cNvSpPr/>
          <p:nvPr/>
        </p:nvSpPr>
        <p:spPr>
          <a:xfrm>
            <a:off x="2149131" y="1673262"/>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63" name="Straight Arrow Connector 62">
            <a:extLst>
              <a:ext uri="{FF2B5EF4-FFF2-40B4-BE49-F238E27FC236}">
                <a16:creationId xmlns:a16="http://schemas.microsoft.com/office/drawing/2014/main" id="{A02ABAB5-E7B6-ED72-F61B-7ED568B8DF94}"/>
              </a:ext>
            </a:extLst>
          </p:cNvPr>
          <p:cNvCxnSpPr>
            <a:stCxn id="5" idx="6"/>
            <a:endCxn id="57" idx="1"/>
          </p:cNvCxnSpPr>
          <p:nvPr/>
        </p:nvCxnSpPr>
        <p:spPr>
          <a:xfrm>
            <a:off x="2952187" y="1915082"/>
            <a:ext cx="861886" cy="28401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83A6A1-EF15-C527-457D-7B497E566C14}"/>
              </a:ext>
            </a:extLst>
          </p:cNvPr>
          <p:cNvCxnSpPr>
            <a:stCxn id="5" idx="5"/>
            <a:endCxn id="58" idx="1"/>
          </p:cNvCxnSpPr>
          <p:nvPr/>
        </p:nvCxnSpPr>
        <p:spPr>
          <a:xfrm>
            <a:off x="2834582" y="2086074"/>
            <a:ext cx="979120" cy="9499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45FC55C-6F81-B709-6EC9-F2A9DE39848B}"/>
              </a:ext>
            </a:extLst>
          </p:cNvPr>
          <p:cNvCxnSpPr>
            <a:stCxn id="5" idx="4"/>
            <a:endCxn id="59" idx="1"/>
          </p:cNvCxnSpPr>
          <p:nvPr/>
        </p:nvCxnSpPr>
        <p:spPr>
          <a:xfrm>
            <a:off x="2550659" y="2156901"/>
            <a:ext cx="1260680" cy="17078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8CD927-92B6-E07A-C1C9-7C12F944EB19}"/>
              </a:ext>
            </a:extLst>
          </p:cNvPr>
          <p:cNvCxnSpPr>
            <a:stCxn id="5" idx="3"/>
          </p:cNvCxnSpPr>
          <p:nvPr/>
        </p:nvCxnSpPr>
        <p:spPr>
          <a:xfrm>
            <a:off x="2266736" y="2086074"/>
            <a:ext cx="1523804" cy="27351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CED1B94-9DE2-5FF6-6C06-D3CDF0BE1D3B}"/>
                  </a:ext>
                </a:extLst>
              </p:cNvPr>
              <p:cNvSpPr txBox="1"/>
              <p:nvPr/>
            </p:nvSpPr>
            <p:spPr>
              <a:xfrm>
                <a:off x="5156204" y="2103706"/>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(2)</m:t>
                          </m:r>
                        </m:sup>
                      </m:sSubSup>
                    </m:oMath>
                  </m:oMathPara>
                </a14:m>
                <a:endParaRPr lang="en-US" dirty="0"/>
              </a:p>
            </p:txBody>
          </p:sp>
        </mc:Choice>
        <mc:Fallback xmlns="">
          <p:sp>
            <p:nvSpPr>
              <p:cNvPr id="61" name="TextBox 60">
                <a:extLst>
                  <a:ext uri="{FF2B5EF4-FFF2-40B4-BE49-F238E27FC236}">
                    <a16:creationId xmlns:a16="http://schemas.microsoft.com/office/drawing/2014/main" id="{CCED1B94-9DE2-5FF6-6C06-D3CDF0BE1D3B}"/>
                  </a:ext>
                </a:extLst>
              </p:cNvPr>
              <p:cNvSpPr txBox="1">
                <a:spLocks noRot="1" noChangeAspect="1" noMove="1" noResize="1" noEditPoints="1" noAdjustHandles="1" noChangeArrowheads="1" noChangeShapeType="1" noTextEdit="1"/>
              </p:cNvSpPr>
              <p:nvPr/>
            </p:nvSpPr>
            <p:spPr>
              <a:xfrm>
                <a:off x="5156204" y="2103706"/>
                <a:ext cx="485261" cy="345929"/>
              </a:xfrm>
              <a:prstGeom prst="rect">
                <a:avLst/>
              </a:prstGeom>
              <a:blipFill>
                <a:blip r:embed="rId6"/>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59CFBBA-4EA7-84BB-9C3E-CE91C9F1E4DE}"/>
                  </a:ext>
                </a:extLst>
              </p:cNvPr>
              <p:cNvSpPr txBox="1"/>
              <p:nvPr/>
            </p:nvSpPr>
            <p:spPr>
              <a:xfrm>
                <a:off x="4960795" y="2594083"/>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(2)</m:t>
                          </m:r>
                        </m:sup>
                      </m:sSubSup>
                    </m:oMath>
                  </m:oMathPara>
                </a14:m>
                <a:endParaRPr lang="en-US" dirty="0"/>
              </a:p>
            </p:txBody>
          </p:sp>
        </mc:Choice>
        <mc:Fallback xmlns="">
          <p:sp>
            <p:nvSpPr>
              <p:cNvPr id="65" name="TextBox 64">
                <a:extLst>
                  <a:ext uri="{FF2B5EF4-FFF2-40B4-BE49-F238E27FC236}">
                    <a16:creationId xmlns:a16="http://schemas.microsoft.com/office/drawing/2014/main" id="{959CFBBA-4EA7-84BB-9C3E-CE91C9F1E4DE}"/>
                  </a:ext>
                </a:extLst>
              </p:cNvPr>
              <p:cNvSpPr txBox="1">
                <a:spLocks noRot="1" noChangeAspect="1" noMove="1" noResize="1" noEditPoints="1" noAdjustHandles="1" noChangeArrowheads="1" noChangeShapeType="1" noTextEdit="1"/>
              </p:cNvSpPr>
              <p:nvPr/>
            </p:nvSpPr>
            <p:spPr>
              <a:xfrm>
                <a:off x="4960795" y="2594083"/>
                <a:ext cx="485261" cy="345929"/>
              </a:xfrm>
              <a:prstGeom prst="rect">
                <a:avLst/>
              </a:prstGeom>
              <a:blipFill>
                <a:blip r:embed="rId7"/>
                <a:stretch>
                  <a:fillRect l="-6329" t="-3571" r="-10127" b="-17857"/>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2B27DA40-1847-B99B-230B-ECBC2CCE0E0E}"/>
              </a:ext>
            </a:extLst>
          </p:cNvPr>
          <p:cNvSpPr txBox="1"/>
          <p:nvPr/>
        </p:nvSpPr>
        <p:spPr>
          <a:xfrm>
            <a:off x="4970503" y="4532962"/>
            <a:ext cx="950127" cy="523220"/>
          </a:xfrm>
          <a:prstGeom prst="rect">
            <a:avLst/>
          </a:prstGeom>
          <a:noFill/>
        </p:spPr>
        <p:txBody>
          <a:bodyPr wrap="square" rtlCol="0">
            <a:spAutoFit/>
          </a:bodyPr>
          <a:lstStyle/>
          <a:p>
            <a:r>
              <a:rPr lang="en-US" sz="2800" dirty="0">
                <a:solidFill>
                  <a:srgbClr val="00B0F0"/>
                </a:solidFill>
              </a:rPr>
              <a:t>4x4</a:t>
            </a:r>
          </a:p>
        </p:txBody>
      </p:sp>
      <p:sp>
        <p:nvSpPr>
          <p:cNvPr id="76" name="Arrow: Up 75">
            <a:extLst>
              <a:ext uri="{FF2B5EF4-FFF2-40B4-BE49-F238E27FC236}">
                <a16:creationId xmlns:a16="http://schemas.microsoft.com/office/drawing/2014/main" id="{C53FFDD9-0160-C249-2E7D-59DF892C6709}"/>
              </a:ext>
            </a:extLst>
          </p:cNvPr>
          <p:cNvSpPr/>
          <p:nvPr/>
        </p:nvSpPr>
        <p:spPr>
          <a:xfrm>
            <a:off x="5209541" y="5106900"/>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3863309-C995-09F2-B0C6-6F13BD391204}"/>
              </a:ext>
            </a:extLst>
          </p:cNvPr>
          <p:cNvSpPr/>
          <p:nvPr/>
        </p:nvSpPr>
        <p:spPr>
          <a:xfrm>
            <a:off x="4960795" y="1274717"/>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80" name="Straight Arrow Connector 79">
            <a:extLst>
              <a:ext uri="{FF2B5EF4-FFF2-40B4-BE49-F238E27FC236}">
                <a16:creationId xmlns:a16="http://schemas.microsoft.com/office/drawing/2014/main" id="{7CF0576F-BBE6-999B-24FF-15671720336C}"/>
              </a:ext>
            </a:extLst>
          </p:cNvPr>
          <p:cNvCxnSpPr>
            <a:cxnSpLocks/>
            <a:stCxn id="78" idx="6"/>
            <a:endCxn id="53" idx="0"/>
          </p:cNvCxnSpPr>
          <p:nvPr/>
        </p:nvCxnSpPr>
        <p:spPr>
          <a:xfrm>
            <a:off x="5763851" y="1516537"/>
            <a:ext cx="905896" cy="55168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035320C-EFB0-4210-E68B-1166AA78D83C}"/>
              </a:ext>
            </a:extLst>
          </p:cNvPr>
          <p:cNvCxnSpPr>
            <a:stCxn id="78" idx="5"/>
            <a:endCxn id="54" idx="1"/>
          </p:cNvCxnSpPr>
          <p:nvPr/>
        </p:nvCxnSpPr>
        <p:spPr>
          <a:xfrm>
            <a:off x="5646246" y="1687529"/>
            <a:ext cx="765359" cy="132895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4E7917E-BC0A-63BA-740D-3BDD1DBEE5FB}"/>
              </a:ext>
            </a:extLst>
          </p:cNvPr>
          <p:cNvCxnSpPr>
            <a:endCxn id="55" idx="1"/>
          </p:cNvCxnSpPr>
          <p:nvPr/>
        </p:nvCxnSpPr>
        <p:spPr>
          <a:xfrm>
            <a:off x="5368921" y="1781228"/>
            <a:ext cx="1034693" cy="206401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69E5D1D-A01E-051F-FE04-63AB21FF8445}"/>
              </a:ext>
            </a:extLst>
          </p:cNvPr>
          <p:cNvCxnSpPr>
            <a:stCxn id="78" idx="3"/>
            <a:endCxn id="56" idx="1"/>
          </p:cNvCxnSpPr>
          <p:nvPr/>
        </p:nvCxnSpPr>
        <p:spPr>
          <a:xfrm>
            <a:off x="5078400" y="1687529"/>
            <a:ext cx="1315464" cy="29946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E377462-1BAE-352C-7F43-4A39614A4905}"/>
              </a:ext>
            </a:extLst>
          </p:cNvPr>
          <p:cNvSpPr txBox="1"/>
          <p:nvPr/>
        </p:nvSpPr>
        <p:spPr>
          <a:xfrm>
            <a:off x="7414050" y="3522535"/>
            <a:ext cx="928135" cy="461665"/>
          </a:xfrm>
          <a:prstGeom prst="rect">
            <a:avLst/>
          </a:prstGeom>
          <a:noFill/>
        </p:spPr>
        <p:txBody>
          <a:bodyPr wrap="square" rtlCol="0">
            <a:spAutoFit/>
          </a:bodyPr>
          <a:lstStyle/>
          <a:p>
            <a:r>
              <a:rPr lang="en-US" sz="2400" dirty="0">
                <a:solidFill>
                  <a:srgbClr val="00B0F0"/>
                </a:solidFill>
              </a:rPr>
              <a:t>4x1</a:t>
            </a:r>
          </a:p>
        </p:txBody>
      </p:sp>
      <p:sp>
        <p:nvSpPr>
          <p:cNvPr id="81" name="Arrow: Up 80">
            <a:extLst>
              <a:ext uri="{FF2B5EF4-FFF2-40B4-BE49-F238E27FC236}">
                <a16:creationId xmlns:a16="http://schemas.microsoft.com/office/drawing/2014/main" id="{9E7772BF-CE32-5BF3-1A02-516367D465D5}"/>
              </a:ext>
            </a:extLst>
          </p:cNvPr>
          <p:cNvSpPr/>
          <p:nvPr/>
        </p:nvSpPr>
        <p:spPr>
          <a:xfrm>
            <a:off x="7575181" y="4796177"/>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A20D7CE-5B65-7BC5-2D7B-925795A7FCBA}"/>
                  </a:ext>
                </a:extLst>
              </p:cNvPr>
              <p:cNvSpPr txBox="1"/>
              <p:nvPr/>
            </p:nvSpPr>
            <p:spPr>
              <a:xfrm>
                <a:off x="7467654" y="2578310"/>
                <a:ext cx="485261"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(3)</m:t>
                          </m:r>
                        </m:sup>
                      </m:sSubSup>
                    </m:oMath>
                  </m:oMathPara>
                </a14:m>
                <a:endParaRPr lang="en-US" dirty="0"/>
              </a:p>
            </p:txBody>
          </p:sp>
        </mc:Choice>
        <mc:Fallback xmlns="">
          <p:sp>
            <p:nvSpPr>
              <p:cNvPr id="82" name="TextBox 81">
                <a:extLst>
                  <a:ext uri="{FF2B5EF4-FFF2-40B4-BE49-F238E27FC236}">
                    <a16:creationId xmlns:a16="http://schemas.microsoft.com/office/drawing/2014/main" id="{0A20D7CE-5B65-7BC5-2D7B-925795A7FCBA}"/>
                  </a:ext>
                </a:extLst>
              </p:cNvPr>
              <p:cNvSpPr txBox="1">
                <a:spLocks noRot="1" noChangeAspect="1" noMove="1" noResize="1" noEditPoints="1" noAdjustHandles="1" noChangeArrowheads="1" noChangeShapeType="1" noTextEdit="1"/>
              </p:cNvSpPr>
              <p:nvPr/>
            </p:nvSpPr>
            <p:spPr>
              <a:xfrm>
                <a:off x="7467654" y="2578310"/>
                <a:ext cx="485261" cy="347403"/>
              </a:xfrm>
              <a:prstGeom prst="rect">
                <a:avLst/>
              </a:prstGeom>
              <a:blipFill>
                <a:blip r:embed="rId8"/>
                <a:stretch>
                  <a:fillRect l="-6250" t="-3509" r="-10000"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0E63B72-74CA-3001-33A8-7ABE7DDA6FBE}"/>
                  </a:ext>
                </a:extLst>
              </p:cNvPr>
              <p:cNvSpPr txBox="1"/>
              <p:nvPr/>
            </p:nvSpPr>
            <p:spPr>
              <a:xfrm>
                <a:off x="7307972" y="3187174"/>
                <a:ext cx="485261" cy="346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(3)</m:t>
                          </m:r>
                        </m:sup>
                      </m:sSubSup>
                    </m:oMath>
                  </m:oMathPara>
                </a14:m>
                <a:endParaRPr lang="en-US" dirty="0"/>
              </a:p>
            </p:txBody>
          </p:sp>
        </mc:Choice>
        <mc:Fallback xmlns="">
          <p:sp>
            <p:nvSpPr>
              <p:cNvPr id="84" name="TextBox 83">
                <a:extLst>
                  <a:ext uri="{FF2B5EF4-FFF2-40B4-BE49-F238E27FC236}">
                    <a16:creationId xmlns:a16="http://schemas.microsoft.com/office/drawing/2014/main" id="{A0E63B72-74CA-3001-33A8-7ABE7DDA6FBE}"/>
                  </a:ext>
                </a:extLst>
              </p:cNvPr>
              <p:cNvSpPr txBox="1">
                <a:spLocks noRot="1" noChangeAspect="1" noMove="1" noResize="1" noEditPoints="1" noAdjustHandles="1" noChangeArrowheads="1" noChangeShapeType="1" noTextEdit="1"/>
              </p:cNvSpPr>
              <p:nvPr/>
            </p:nvSpPr>
            <p:spPr>
              <a:xfrm>
                <a:off x="7307972" y="3187174"/>
                <a:ext cx="485261" cy="346185"/>
              </a:xfrm>
              <a:prstGeom prst="rect">
                <a:avLst/>
              </a:prstGeom>
              <a:blipFill>
                <a:blip r:embed="rId9"/>
                <a:stretch>
                  <a:fillRect l="-6329" t="-3509" r="-10127"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9EF06DF-792B-339A-85A5-E6B151531976}"/>
                  </a:ext>
                </a:extLst>
              </p:cNvPr>
              <p:cNvSpPr txBox="1"/>
              <p:nvPr/>
            </p:nvSpPr>
            <p:spPr>
              <a:xfrm>
                <a:off x="7155949" y="3791636"/>
                <a:ext cx="485261" cy="347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31</m:t>
                          </m:r>
                        </m:sub>
                        <m:sup>
                          <m:r>
                            <a:rPr lang="en-US" b="0" i="1" smtClean="0">
                              <a:latin typeface="Cambria Math" panose="02040503050406030204" pitchFamily="18" charset="0"/>
                            </a:rPr>
                            <m:t>(3)</m:t>
                          </m:r>
                        </m:sup>
                      </m:sSubSup>
                    </m:oMath>
                  </m:oMathPara>
                </a14:m>
                <a:endParaRPr lang="en-US" dirty="0"/>
              </a:p>
            </p:txBody>
          </p:sp>
        </mc:Choice>
        <mc:Fallback xmlns="">
          <p:sp>
            <p:nvSpPr>
              <p:cNvPr id="86" name="TextBox 85">
                <a:extLst>
                  <a:ext uri="{FF2B5EF4-FFF2-40B4-BE49-F238E27FC236}">
                    <a16:creationId xmlns:a16="http://schemas.microsoft.com/office/drawing/2014/main" id="{49EF06DF-792B-339A-85A5-E6B151531976}"/>
                  </a:ext>
                </a:extLst>
              </p:cNvPr>
              <p:cNvSpPr txBox="1">
                <a:spLocks noRot="1" noChangeAspect="1" noMove="1" noResize="1" noEditPoints="1" noAdjustHandles="1" noChangeArrowheads="1" noChangeShapeType="1" noTextEdit="1"/>
              </p:cNvSpPr>
              <p:nvPr/>
            </p:nvSpPr>
            <p:spPr>
              <a:xfrm>
                <a:off x="7155949" y="3791636"/>
                <a:ext cx="485261" cy="347596"/>
              </a:xfrm>
              <a:prstGeom prst="rect">
                <a:avLst/>
              </a:prstGeom>
              <a:blipFill>
                <a:blip r:embed="rId10"/>
                <a:stretch>
                  <a:fillRect l="-6329" t="-3509" r="-10127"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61A10D9-30BE-CB97-EBD0-F52D603C6C29}"/>
                  </a:ext>
                </a:extLst>
              </p:cNvPr>
              <p:cNvSpPr txBox="1"/>
              <p:nvPr/>
            </p:nvSpPr>
            <p:spPr>
              <a:xfrm>
                <a:off x="7250103" y="4244132"/>
                <a:ext cx="485261" cy="347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41</m:t>
                          </m:r>
                        </m:sub>
                        <m:sup>
                          <m:r>
                            <a:rPr lang="en-US" b="0" i="1" smtClean="0">
                              <a:latin typeface="Cambria Math" panose="02040503050406030204" pitchFamily="18" charset="0"/>
                            </a:rPr>
                            <m:t>(3)</m:t>
                          </m:r>
                        </m:sup>
                      </m:sSubSup>
                    </m:oMath>
                  </m:oMathPara>
                </a14:m>
                <a:endParaRPr lang="en-US" dirty="0"/>
              </a:p>
            </p:txBody>
          </p:sp>
        </mc:Choice>
        <mc:Fallback xmlns="">
          <p:sp>
            <p:nvSpPr>
              <p:cNvPr id="88" name="TextBox 87">
                <a:extLst>
                  <a:ext uri="{FF2B5EF4-FFF2-40B4-BE49-F238E27FC236}">
                    <a16:creationId xmlns:a16="http://schemas.microsoft.com/office/drawing/2014/main" id="{F61A10D9-30BE-CB97-EBD0-F52D603C6C29}"/>
                  </a:ext>
                </a:extLst>
              </p:cNvPr>
              <p:cNvSpPr txBox="1">
                <a:spLocks noRot="1" noChangeAspect="1" noMove="1" noResize="1" noEditPoints="1" noAdjustHandles="1" noChangeArrowheads="1" noChangeShapeType="1" noTextEdit="1"/>
              </p:cNvSpPr>
              <p:nvPr/>
            </p:nvSpPr>
            <p:spPr>
              <a:xfrm>
                <a:off x="7250103" y="4244132"/>
                <a:ext cx="485261" cy="347596"/>
              </a:xfrm>
              <a:prstGeom prst="rect">
                <a:avLst/>
              </a:prstGeom>
              <a:blipFill>
                <a:blip r:embed="rId11"/>
                <a:stretch>
                  <a:fillRect l="-6250" t="-3509" r="-10000" b="-17544"/>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E110E7BA-D0D6-D0C4-0DA8-1363ADBDF703}"/>
              </a:ext>
            </a:extLst>
          </p:cNvPr>
          <p:cNvSpPr/>
          <p:nvPr/>
        </p:nvSpPr>
        <p:spPr>
          <a:xfrm>
            <a:off x="7499104" y="1271544"/>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93" name="Straight Arrow Connector 92">
            <a:extLst>
              <a:ext uri="{FF2B5EF4-FFF2-40B4-BE49-F238E27FC236}">
                <a16:creationId xmlns:a16="http://schemas.microsoft.com/office/drawing/2014/main" id="{85DF050B-E419-5D08-8704-6A61AD06524A}"/>
              </a:ext>
            </a:extLst>
          </p:cNvPr>
          <p:cNvCxnSpPr>
            <a:endCxn id="44" idx="0"/>
          </p:cNvCxnSpPr>
          <p:nvPr/>
        </p:nvCxnSpPr>
        <p:spPr>
          <a:xfrm>
            <a:off x="7890064" y="1792380"/>
            <a:ext cx="1086118" cy="158073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51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11B6-7E2F-4F01-A7BE-73B840F8C191}"/>
              </a:ext>
            </a:extLst>
          </p:cNvPr>
          <p:cNvSpPr>
            <a:spLocks noGrp="1"/>
          </p:cNvSpPr>
          <p:nvPr>
            <p:ph type="title"/>
          </p:nvPr>
        </p:nvSpPr>
        <p:spPr/>
        <p:txBody>
          <a:bodyPr/>
          <a:lstStyle/>
          <a:p>
            <a:r>
              <a:rPr lang="en-US" dirty="0"/>
              <a:t>General Neural Networks</a:t>
            </a:r>
          </a:p>
        </p:txBody>
      </p:sp>
      <p:sp>
        <p:nvSpPr>
          <p:cNvPr id="3" name="Content Placeholder 2">
            <a:extLst>
              <a:ext uri="{FF2B5EF4-FFF2-40B4-BE49-F238E27FC236}">
                <a16:creationId xmlns:a16="http://schemas.microsoft.com/office/drawing/2014/main" id="{7D61162A-7CB7-455F-B4C6-8FD45FFEC4B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84A395E-098B-4C1E-A5C5-486C40B96EF2}"/>
              </a:ext>
            </a:extLst>
          </p:cNvPr>
          <p:cNvSpPr>
            <a:spLocks noGrp="1"/>
          </p:cNvSpPr>
          <p:nvPr>
            <p:ph type="sldNum" sz="quarter" idx="12"/>
          </p:nvPr>
        </p:nvSpPr>
        <p:spPr/>
        <p:txBody>
          <a:bodyPr/>
          <a:lstStyle/>
          <a:p>
            <a:fld id="{F9913601-2E22-4589-A394-4D3650FFD697}" type="slidenum">
              <a:rPr lang="en-US" smtClean="0">
                <a:solidFill>
                  <a:prstClr val="black"/>
                </a:solidFill>
              </a:rPr>
              <a:pPr/>
              <a:t>26</a:t>
            </a:fld>
            <a:endParaRPr lang="en-US" dirty="0">
              <a:solidFill>
                <a:prstClr val="black"/>
              </a:solidFill>
            </a:endParaRPr>
          </a:p>
        </p:txBody>
      </p:sp>
      <p:grpSp>
        <p:nvGrpSpPr>
          <p:cNvPr id="7" name="Group 6">
            <a:extLst>
              <a:ext uri="{FF2B5EF4-FFF2-40B4-BE49-F238E27FC236}">
                <a16:creationId xmlns:a16="http://schemas.microsoft.com/office/drawing/2014/main" id="{B216547A-0723-4F26-8BC3-A38113E71DA0}"/>
              </a:ext>
            </a:extLst>
          </p:cNvPr>
          <p:cNvGrpSpPr/>
          <p:nvPr/>
        </p:nvGrpSpPr>
        <p:grpSpPr>
          <a:xfrm>
            <a:off x="1378657" y="1868424"/>
            <a:ext cx="9108778" cy="4433172"/>
            <a:chOff x="2396286" y="1588957"/>
            <a:chExt cx="8457958" cy="4116423"/>
          </a:xfrm>
        </p:grpSpPr>
        <p:sp>
          <p:nvSpPr>
            <p:cNvPr id="8" name="Rectangle 7">
              <a:extLst>
                <a:ext uri="{FF2B5EF4-FFF2-40B4-BE49-F238E27FC236}">
                  <a16:creationId xmlns:a16="http://schemas.microsoft.com/office/drawing/2014/main" id="{1486B6E8-D85A-44B8-8771-4738629FCC42}"/>
                </a:ext>
              </a:extLst>
            </p:cNvPr>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F1BDA1-4F87-479A-AADE-13A256DC502C}"/>
                </a:ext>
              </a:extLst>
            </p:cNvPr>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FA8E5F2-EFC2-4A6B-B0AE-6C8997946C51}"/>
                </a:ext>
              </a:extLst>
            </p:cNvPr>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9DCF3B0-3F99-444B-B80E-1CA7BBC76230}"/>
                </a:ext>
              </a:extLst>
            </p:cNvPr>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A6836CF-8D49-407E-B310-0ED7EC785E77}"/>
                </a:ext>
              </a:extLst>
            </p:cNvPr>
            <p:cNvGrpSpPr/>
            <p:nvPr/>
          </p:nvGrpSpPr>
          <p:grpSpPr>
            <a:xfrm>
              <a:off x="4551699" y="1792586"/>
              <a:ext cx="706970" cy="3029897"/>
              <a:chOff x="4551699" y="1792586"/>
              <a:chExt cx="706970" cy="3029897"/>
            </a:xfrm>
          </p:grpSpPr>
          <p:sp>
            <p:nvSpPr>
              <p:cNvPr id="57" name="Oval 56">
                <a:extLst>
                  <a:ext uri="{FF2B5EF4-FFF2-40B4-BE49-F238E27FC236}">
                    <a16:creationId xmlns:a16="http://schemas.microsoft.com/office/drawing/2014/main" id="{C6A136E3-8F4A-472F-B9A2-B11537691774}"/>
                  </a:ext>
                </a:extLst>
              </p:cNvPr>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DE35FFD-8E88-450E-867D-B35CF118AEF9}"/>
                  </a:ext>
                </a:extLst>
              </p:cNvPr>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52158FB7-FA12-4102-AA1E-B1E120741A7C}"/>
                  </a:ext>
                </a:extLst>
              </p:cNvPr>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64E11C1-933E-42A2-86FD-D8A54186B988}"/>
                  </a:ext>
                </a:extLst>
              </p:cNvPr>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03E6C47-36F9-4E04-8732-54D5DEC1E477}"/>
                </a:ext>
              </a:extLst>
            </p:cNvPr>
            <p:cNvGrpSpPr/>
            <p:nvPr/>
          </p:nvGrpSpPr>
          <p:grpSpPr>
            <a:xfrm>
              <a:off x="6950047" y="1774480"/>
              <a:ext cx="720561" cy="3029897"/>
              <a:chOff x="4534281" y="1792586"/>
              <a:chExt cx="720561" cy="3029897"/>
            </a:xfrm>
          </p:grpSpPr>
          <p:sp>
            <p:nvSpPr>
              <p:cNvPr id="53" name="Oval 52">
                <a:extLst>
                  <a:ext uri="{FF2B5EF4-FFF2-40B4-BE49-F238E27FC236}">
                    <a16:creationId xmlns:a16="http://schemas.microsoft.com/office/drawing/2014/main" id="{52102DCA-FD0F-4C1C-A050-C2CBD1D7CA9C}"/>
                  </a:ext>
                </a:extLst>
              </p:cNvPr>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E056789-BB9F-487E-A2C5-54256E7FFCB3}"/>
                  </a:ext>
                </a:extLst>
              </p:cNvPr>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8C9175A-3C75-4588-871D-932EC0371237}"/>
                  </a:ext>
                </a:extLst>
              </p:cNvPr>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7AD9A54-8BF2-494C-976A-5ED86F07B363}"/>
                  </a:ext>
                </a:extLst>
              </p:cNvPr>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Arrow Connector 13">
              <a:extLst>
                <a:ext uri="{FF2B5EF4-FFF2-40B4-BE49-F238E27FC236}">
                  <a16:creationId xmlns:a16="http://schemas.microsoft.com/office/drawing/2014/main" id="{8DC8AD42-24D6-4A19-93A1-64EF61F80DDC}"/>
                </a:ext>
              </a:extLst>
            </p:cNvPr>
            <p:cNvCxnSpPr>
              <a:stCxn id="57"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3848231-662D-435C-A535-66AA361F95B6}"/>
                </a:ext>
              </a:extLst>
            </p:cNvPr>
            <p:cNvCxnSpPr>
              <a:stCxn id="57" idx="6"/>
              <a:endCxn id="54"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BA579D-4746-4B19-BB1F-D6E61E370A0F}"/>
                </a:ext>
              </a:extLst>
            </p:cNvPr>
            <p:cNvCxnSpPr>
              <a:stCxn id="57" idx="6"/>
              <a:endCxn id="56"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F6F1565-9EB9-4F0D-9188-E563C3D4CAC8}"/>
                </a:ext>
              </a:extLst>
            </p:cNvPr>
            <p:cNvCxnSpPr>
              <a:stCxn id="57" idx="6"/>
              <a:endCxn id="55"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ABF54B8A-60C9-491D-841E-2A2BC5AA79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CDA8E84-A1A3-4FD8-BB2C-5FA7BF3F43E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6FFFE3D-15FF-450E-B0BB-156186AB3A29}"/>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ED04FC-C570-4754-982D-ECB7C6B0986B}"/>
                </a:ext>
              </a:extLst>
            </p:cNvPr>
            <p:cNvCxnSpPr>
              <a:endCxn id="53"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158D1DF2-45DF-446D-BA76-3BA1F41F948C}"/>
                </a:ext>
              </a:extLst>
            </p:cNvPr>
            <p:cNvCxnSpPr>
              <a:stCxn id="58" idx="6"/>
              <a:endCxn id="55"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9957A8E-9C46-4B32-BDFB-DAEC6F3B9448}"/>
                </a:ext>
              </a:extLst>
            </p:cNvPr>
            <p:cNvCxnSpPr>
              <a:stCxn id="58" idx="6"/>
              <a:endCxn id="56"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E4CC90B-8940-4D81-B947-9D1E38C9B810}"/>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4E8FF00-E747-42F1-84DB-0C57731235B1}"/>
                </a:ext>
              </a:extLst>
            </p:cNvPr>
            <p:cNvCxnSpPr>
              <a:stCxn id="58" idx="6"/>
              <a:endCxn id="54"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328D6D5-95C2-4EA2-B261-E4210C52A40D}"/>
                </a:ext>
              </a:extLst>
            </p:cNvPr>
            <p:cNvCxnSpPr>
              <a:stCxn id="59" idx="6"/>
              <a:endCxn id="53"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0CCBED55-AB9A-4FBC-8E21-DA9896288931}"/>
                </a:ext>
              </a:extLst>
            </p:cNvPr>
            <p:cNvCxnSpPr>
              <a:stCxn id="59" idx="6"/>
              <a:endCxn id="54"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58710A5-333E-4533-8412-537AD383A673}"/>
                </a:ext>
              </a:extLst>
            </p:cNvPr>
            <p:cNvCxnSpPr>
              <a:stCxn id="59" idx="6"/>
              <a:endCxn id="55"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7F97571-8D15-43BF-B1FC-D809F938C27D}"/>
                </a:ext>
              </a:extLst>
            </p:cNvPr>
            <p:cNvCxnSpPr>
              <a:stCxn id="59" idx="6"/>
              <a:endCxn id="56"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25A3A3D-D20A-4D92-BA78-3F5560D299D3}"/>
                </a:ext>
              </a:extLst>
            </p:cNvPr>
            <p:cNvCxnSpPr>
              <a:stCxn id="60" idx="6"/>
              <a:endCxn id="56"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FFCB746-6CFE-4304-A610-37FD276592B7}"/>
                </a:ext>
              </a:extLst>
            </p:cNvPr>
            <p:cNvCxnSpPr>
              <a:stCxn id="60" idx="6"/>
              <a:endCxn id="55"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89367D39-DDA3-4CD4-854D-824C919EEBC8}"/>
                </a:ext>
              </a:extLst>
            </p:cNvPr>
            <p:cNvCxnSpPr>
              <a:stCxn id="60" idx="6"/>
              <a:endCxn id="54"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4E33F0E8-59B1-4775-918B-80E9935E659B}"/>
                </a:ext>
              </a:extLst>
            </p:cNvPr>
            <p:cNvCxnSpPr>
              <a:stCxn id="60" idx="6"/>
              <a:endCxn id="53"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F478605-D6B9-4F6D-9190-3FA609C718B7}"/>
                </a:ext>
              </a:extLst>
            </p:cNvPr>
            <p:cNvCxnSpPr>
              <a:stCxn id="38" idx="6"/>
              <a:endCxn id="57"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B52A65E-F737-4B70-89E4-B797E3FDAF70}"/>
                </a:ext>
              </a:extLst>
            </p:cNvPr>
            <p:cNvCxnSpPr>
              <a:stCxn id="38" idx="6"/>
              <a:endCxn id="58"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6448899E-6B3B-400F-8521-E00EA9EB9032}"/>
                </a:ext>
              </a:extLst>
            </p:cNvPr>
            <p:cNvCxnSpPr>
              <a:stCxn id="38" idx="6"/>
              <a:endCxn id="59"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BA4BA59-A737-4FE5-9B3F-81F488BCD962}"/>
                </a:ext>
              </a:extLst>
            </p:cNvPr>
            <p:cNvCxnSpPr>
              <a:stCxn id="38" idx="6"/>
              <a:endCxn id="60"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38" name="Oval 37">
              <a:extLst>
                <a:ext uri="{FF2B5EF4-FFF2-40B4-BE49-F238E27FC236}">
                  <a16:creationId xmlns:a16="http://schemas.microsoft.com/office/drawing/2014/main" id="{F410ACB9-F83E-4E6A-B89D-94F41DA7D112}"/>
                </a:ext>
              </a:extLst>
            </p:cNvPr>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2AE3047-B93E-4E11-8E0F-30B4C3AFB806}"/>
                </a:ext>
              </a:extLst>
            </p:cNvPr>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9984F5E6-E245-48E8-9E2B-3FB30EA0296D}"/>
                </a:ext>
              </a:extLst>
            </p:cNvPr>
            <p:cNvCxnSpPr>
              <a:stCxn id="39" idx="6"/>
              <a:endCxn id="57"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E4CEB29-7F4C-45D6-B673-DA2FBAE72E96}"/>
                </a:ext>
              </a:extLst>
            </p:cNvPr>
            <p:cNvCxnSpPr>
              <a:stCxn id="39" idx="6"/>
              <a:endCxn id="58"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2A530E4-685A-47F9-B40C-EFD98ADA9B98}"/>
                </a:ext>
              </a:extLst>
            </p:cNvPr>
            <p:cNvCxnSpPr>
              <a:stCxn id="39" idx="6"/>
              <a:endCxn id="59"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B956189-E2E5-4F20-851C-FED6D9710491}"/>
                </a:ext>
              </a:extLst>
            </p:cNvPr>
            <p:cNvCxnSpPr>
              <a:endCxn id="60"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Oval 43">
              <a:extLst>
                <a:ext uri="{FF2B5EF4-FFF2-40B4-BE49-F238E27FC236}">
                  <a16:creationId xmlns:a16="http://schemas.microsoft.com/office/drawing/2014/main" id="{9C4916B1-D4DE-434E-97F1-58FD12DFF2FC}"/>
                </a:ext>
              </a:extLst>
            </p:cNvPr>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42F0D39-8BBF-4C4C-9E4E-659D1399EF46}"/>
                </a:ext>
              </a:extLst>
            </p:cNvPr>
            <p:cNvCxnSpPr>
              <a:endCxn id="44"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BE25074B-517A-4EF5-A4E2-827619848108}"/>
                </a:ext>
              </a:extLst>
            </p:cNvPr>
            <p:cNvCxnSpPr>
              <a:stCxn id="54" idx="6"/>
              <a:endCxn id="44"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A2D2C2FA-A773-4CEB-9E0E-98286C8019B3}"/>
                </a:ext>
              </a:extLst>
            </p:cNvPr>
            <p:cNvCxnSpPr>
              <a:stCxn id="55" idx="6"/>
              <a:endCxn id="44"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C6CFBFE-23B8-4E3A-A501-37B3DAEA1040}"/>
                </a:ext>
              </a:extLst>
            </p:cNvPr>
            <p:cNvCxnSpPr>
              <a:stCxn id="56" idx="6"/>
              <a:endCxn id="44"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28B67148-014B-403B-BE85-A9B219AC784C}"/>
                </a:ext>
              </a:extLst>
            </p:cNvPr>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50" name="TextBox 49">
              <a:extLst>
                <a:ext uri="{FF2B5EF4-FFF2-40B4-BE49-F238E27FC236}">
                  <a16:creationId xmlns:a16="http://schemas.microsoft.com/office/drawing/2014/main" id="{A9180B98-8389-4125-9BA3-7FE0E601D5A3}"/>
                </a:ext>
              </a:extLst>
            </p:cNvPr>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51" name="TextBox 50">
              <a:extLst>
                <a:ext uri="{FF2B5EF4-FFF2-40B4-BE49-F238E27FC236}">
                  <a16:creationId xmlns:a16="http://schemas.microsoft.com/office/drawing/2014/main" id="{2C102FAB-2168-4726-A64C-76F503ADC5E7}"/>
                </a:ext>
              </a:extLst>
            </p:cNvPr>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52" name="TextBox 51">
              <a:extLst>
                <a:ext uri="{FF2B5EF4-FFF2-40B4-BE49-F238E27FC236}">
                  <a16:creationId xmlns:a16="http://schemas.microsoft.com/office/drawing/2014/main" id="{6D2B96A8-7495-4C24-8F9A-BD4F3AB2C0CB}"/>
                </a:ext>
              </a:extLst>
            </p:cNvPr>
            <p:cNvSpPr txBox="1"/>
            <p:nvPr/>
          </p:nvSpPr>
          <p:spPr>
            <a:xfrm>
              <a:off x="2396286" y="4338685"/>
              <a:ext cx="208144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F807B9-AEB8-A305-BE2D-2433954052CE}"/>
                  </a:ext>
                </a:extLst>
              </p:cNvPr>
              <p:cNvSpPr txBox="1"/>
              <p:nvPr/>
            </p:nvSpPr>
            <p:spPr>
              <a:xfrm>
                <a:off x="435917" y="3187174"/>
                <a:ext cx="2938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49F807B9-AEB8-A305-BE2D-2433954052CE}"/>
                  </a:ext>
                </a:extLst>
              </p:cNvPr>
              <p:cNvSpPr txBox="1">
                <a:spLocks noRot="1" noChangeAspect="1" noMove="1" noResize="1" noEditPoints="1" noAdjustHandles="1" noChangeArrowheads="1" noChangeShapeType="1" noTextEdit="1"/>
              </p:cNvSpPr>
              <p:nvPr/>
            </p:nvSpPr>
            <p:spPr>
              <a:xfrm>
                <a:off x="435917" y="3187174"/>
                <a:ext cx="293862" cy="276999"/>
              </a:xfrm>
              <a:prstGeom prst="rect">
                <a:avLst/>
              </a:prstGeom>
              <a:blipFill>
                <a:blip r:embed="rId2"/>
                <a:stretch>
                  <a:fillRect l="-18750" r="-8333" b="-15556"/>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24F0841B-3F04-DE0B-23A7-8375C66ACF5E}"/>
              </a:ext>
            </a:extLst>
          </p:cNvPr>
          <p:cNvSpPr txBox="1"/>
          <p:nvPr/>
        </p:nvSpPr>
        <p:spPr>
          <a:xfrm>
            <a:off x="5134356" y="3003804"/>
            <a:ext cx="65" cy="276999"/>
          </a:xfrm>
          <a:prstGeom prst="rect">
            <a:avLst/>
          </a:prstGeom>
          <a:noFill/>
        </p:spPr>
        <p:txBody>
          <a:bodyPr wrap="none" lIns="0" tIns="0" rIns="0" bIns="0" rtlCol="0">
            <a:spAutoFit/>
          </a:bodyPr>
          <a:lstStyle/>
          <a:p>
            <a:endParaRPr lang="en-US" dirty="0"/>
          </a:p>
        </p:txBody>
      </p:sp>
      <p:sp>
        <p:nvSpPr>
          <p:cNvPr id="62" name="Arrow: Up 61">
            <a:extLst>
              <a:ext uri="{FF2B5EF4-FFF2-40B4-BE49-F238E27FC236}">
                <a16:creationId xmlns:a16="http://schemas.microsoft.com/office/drawing/2014/main" id="{8C35CC0E-0B2E-11D2-285A-ED0CDB31D5DA}"/>
              </a:ext>
            </a:extLst>
          </p:cNvPr>
          <p:cNvSpPr/>
          <p:nvPr/>
        </p:nvSpPr>
        <p:spPr>
          <a:xfrm>
            <a:off x="2874046" y="4852163"/>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1FEC99C3-D1F9-70E7-43FB-E53FE8208831}"/>
                  </a:ext>
                </a:extLst>
              </p:cNvPr>
              <p:cNvSpPr txBox="1"/>
              <p:nvPr/>
            </p:nvSpPr>
            <p:spPr>
              <a:xfrm>
                <a:off x="382778" y="4099311"/>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oMath>
                  </m:oMathPara>
                </a14:m>
                <a:endParaRPr lang="en-US" dirty="0"/>
              </a:p>
            </p:txBody>
          </p:sp>
        </mc:Choice>
        <mc:Fallback xmlns="">
          <p:sp>
            <p:nvSpPr>
              <p:cNvPr id="69" name="TextBox 68">
                <a:extLst>
                  <a:ext uri="{FF2B5EF4-FFF2-40B4-BE49-F238E27FC236}">
                    <a16:creationId xmlns:a16="http://schemas.microsoft.com/office/drawing/2014/main" id="{1FEC99C3-D1F9-70E7-43FB-E53FE8208831}"/>
                  </a:ext>
                </a:extLst>
              </p:cNvPr>
              <p:cNvSpPr txBox="1">
                <a:spLocks noRot="1" noChangeAspect="1" noMove="1" noResize="1" noEditPoints="1" noAdjustHandles="1" noChangeArrowheads="1" noChangeShapeType="1" noTextEdit="1"/>
              </p:cNvSpPr>
              <p:nvPr/>
            </p:nvSpPr>
            <p:spPr>
              <a:xfrm>
                <a:off x="382778" y="4099311"/>
                <a:ext cx="299184" cy="276999"/>
              </a:xfrm>
              <a:prstGeom prst="rect">
                <a:avLst/>
              </a:prstGeom>
              <a:blipFill>
                <a:blip r:embed="rId3"/>
                <a:stretch>
                  <a:fillRect l="-20408" r="-6122" b="-15217"/>
                </a:stretch>
              </a:blipFill>
            </p:spPr>
            <p:txBody>
              <a:bodyPr/>
              <a:lstStyle/>
              <a:p>
                <a:r>
                  <a:rPr lang="en-US">
                    <a:noFill/>
                  </a:rPr>
                  <a:t> </a:t>
                </a:r>
              </a:p>
            </p:txBody>
          </p:sp>
        </mc:Fallback>
      </mc:AlternateContent>
      <p:sp>
        <p:nvSpPr>
          <p:cNvPr id="70" name="Arrow: Right 69">
            <a:extLst>
              <a:ext uri="{FF2B5EF4-FFF2-40B4-BE49-F238E27FC236}">
                <a16:creationId xmlns:a16="http://schemas.microsoft.com/office/drawing/2014/main" id="{B5440DDF-DED2-006D-7FF8-627A94926950}"/>
              </a:ext>
            </a:extLst>
          </p:cNvPr>
          <p:cNvSpPr/>
          <p:nvPr/>
        </p:nvSpPr>
        <p:spPr>
          <a:xfrm>
            <a:off x="905256" y="3280803"/>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45157A79-7901-3DAF-44A3-CB4A4EB78DE4}"/>
              </a:ext>
            </a:extLst>
          </p:cNvPr>
          <p:cNvSpPr/>
          <p:nvPr/>
        </p:nvSpPr>
        <p:spPr>
          <a:xfrm>
            <a:off x="857911" y="4137155"/>
            <a:ext cx="597761" cy="183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D30CB98-434E-2A65-F56B-F36A0A4F3A4B}"/>
              </a:ext>
            </a:extLst>
          </p:cNvPr>
          <p:cNvSpPr txBox="1"/>
          <p:nvPr/>
        </p:nvSpPr>
        <p:spPr>
          <a:xfrm>
            <a:off x="2723296" y="4227568"/>
            <a:ext cx="852739" cy="461665"/>
          </a:xfrm>
          <a:prstGeom prst="rect">
            <a:avLst/>
          </a:prstGeom>
          <a:noFill/>
        </p:spPr>
        <p:txBody>
          <a:bodyPr wrap="square" rtlCol="0">
            <a:spAutoFit/>
          </a:bodyPr>
          <a:lstStyle/>
          <a:p>
            <a:r>
              <a:rPr lang="en-US" sz="2400" dirty="0">
                <a:solidFill>
                  <a:srgbClr val="00B0F0"/>
                </a:solidFill>
              </a:rPr>
              <a:t>2x4</a:t>
            </a:r>
          </a:p>
        </p:txBody>
      </p:sp>
      <p:sp>
        <p:nvSpPr>
          <p:cNvPr id="73" name="TextBox 72">
            <a:extLst>
              <a:ext uri="{FF2B5EF4-FFF2-40B4-BE49-F238E27FC236}">
                <a16:creationId xmlns:a16="http://schemas.microsoft.com/office/drawing/2014/main" id="{0F99BFC6-867B-3526-0180-1F3679B88241}"/>
              </a:ext>
            </a:extLst>
          </p:cNvPr>
          <p:cNvSpPr txBox="1"/>
          <p:nvPr/>
        </p:nvSpPr>
        <p:spPr>
          <a:xfrm>
            <a:off x="109728" y="6282039"/>
            <a:ext cx="5888736" cy="646331"/>
          </a:xfrm>
          <a:prstGeom prst="rect">
            <a:avLst/>
          </a:prstGeom>
          <a:noFill/>
        </p:spPr>
        <p:txBody>
          <a:bodyPr wrap="square" rtlCol="0">
            <a:spAutoFit/>
          </a:bodyPr>
          <a:lstStyle/>
          <a:p>
            <a:r>
              <a:rPr lang="en-US" dirty="0"/>
              <a:t>Q: How many parameters at this point? 32+4=36    </a:t>
            </a:r>
          </a:p>
          <a:p>
            <a:r>
              <a:rPr lang="en-US" dirty="0"/>
              <a:t>Q: what if we add bias?   36+1=37</a:t>
            </a:r>
          </a:p>
        </p:txBody>
      </p: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0252C38-6B15-F6F0-9E70-6B28DC29C5B4}"/>
                  </a:ext>
                </a:extLst>
              </p:cNvPr>
              <p:cNvSpPr txBox="1"/>
              <p:nvPr/>
            </p:nvSpPr>
            <p:spPr>
              <a:xfrm>
                <a:off x="2680389" y="246978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(1)</m:t>
                          </m:r>
                        </m:sup>
                      </m:sSubSup>
                    </m:oMath>
                  </m:oMathPara>
                </a14:m>
                <a:endParaRPr lang="en-US" dirty="0"/>
              </a:p>
            </p:txBody>
          </p:sp>
        </mc:Choice>
        <mc:Fallback xmlns="">
          <p:sp>
            <p:nvSpPr>
              <p:cNvPr id="74" name="TextBox 73">
                <a:extLst>
                  <a:ext uri="{FF2B5EF4-FFF2-40B4-BE49-F238E27FC236}">
                    <a16:creationId xmlns:a16="http://schemas.microsoft.com/office/drawing/2014/main" id="{60252C38-6B15-F6F0-9E70-6B28DC29C5B4}"/>
                  </a:ext>
                </a:extLst>
              </p:cNvPr>
              <p:cNvSpPr txBox="1">
                <a:spLocks noRot="1" noChangeAspect="1" noMove="1" noResize="1" noEditPoints="1" noAdjustHandles="1" noChangeArrowheads="1" noChangeShapeType="1" noTextEdit="1"/>
              </p:cNvSpPr>
              <p:nvPr/>
            </p:nvSpPr>
            <p:spPr>
              <a:xfrm>
                <a:off x="2680389" y="2469785"/>
                <a:ext cx="485261" cy="345929"/>
              </a:xfrm>
              <a:prstGeom prst="rect">
                <a:avLst/>
              </a:prstGeom>
              <a:blipFill>
                <a:blip r:embed="rId4"/>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AB55A8DE-0FA9-7CC5-FBD7-E60D8A50544F}"/>
                  </a:ext>
                </a:extLst>
              </p:cNvPr>
              <p:cNvSpPr txBox="1"/>
              <p:nvPr/>
            </p:nvSpPr>
            <p:spPr>
              <a:xfrm>
                <a:off x="2952187" y="2841245"/>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(1)</m:t>
                          </m:r>
                        </m:sup>
                      </m:sSubSup>
                    </m:oMath>
                  </m:oMathPara>
                </a14:m>
                <a:endParaRPr lang="en-US" dirty="0"/>
              </a:p>
            </p:txBody>
          </p:sp>
        </mc:Choice>
        <mc:Fallback xmlns="">
          <p:sp>
            <p:nvSpPr>
              <p:cNvPr id="75" name="TextBox 74">
                <a:extLst>
                  <a:ext uri="{FF2B5EF4-FFF2-40B4-BE49-F238E27FC236}">
                    <a16:creationId xmlns:a16="http://schemas.microsoft.com/office/drawing/2014/main" id="{AB55A8DE-0FA9-7CC5-FBD7-E60D8A50544F}"/>
                  </a:ext>
                </a:extLst>
              </p:cNvPr>
              <p:cNvSpPr txBox="1">
                <a:spLocks noRot="1" noChangeAspect="1" noMove="1" noResize="1" noEditPoints="1" noAdjustHandles="1" noChangeArrowheads="1" noChangeShapeType="1" noTextEdit="1"/>
              </p:cNvSpPr>
              <p:nvPr/>
            </p:nvSpPr>
            <p:spPr>
              <a:xfrm>
                <a:off x="2952187" y="2841245"/>
                <a:ext cx="485261" cy="345929"/>
              </a:xfrm>
              <a:prstGeom prst="rect">
                <a:avLst/>
              </a:prstGeom>
              <a:blipFill>
                <a:blip r:embed="rId5"/>
                <a:stretch>
                  <a:fillRect l="-6250" t="-3509" r="-10000" b="-17544"/>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DF483653-27F8-356D-CE62-623562518296}"/>
              </a:ext>
            </a:extLst>
          </p:cNvPr>
          <p:cNvSpPr/>
          <p:nvPr/>
        </p:nvSpPr>
        <p:spPr>
          <a:xfrm>
            <a:off x="2149131" y="1673262"/>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63" name="Straight Arrow Connector 62">
            <a:extLst>
              <a:ext uri="{FF2B5EF4-FFF2-40B4-BE49-F238E27FC236}">
                <a16:creationId xmlns:a16="http://schemas.microsoft.com/office/drawing/2014/main" id="{A02ABAB5-E7B6-ED72-F61B-7ED568B8DF94}"/>
              </a:ext>
            </a:extLst>
          </p:cNvPr>
          <p:cNvCxnSpPr>
            <a:stCxn id="5" idx="6"/>
            <a:endCxn id="57" idx="1"/>
          </p:cNvCxnSpPr>
          <p:nvPr/>
        </p:nvCxnSpPr>
        <p:spPr>
          <a:xfrm>
            <a:off x="2952187" y="1915082"/>
            <a:ext cx="861886" cy="28401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83A6A1-EF15-C527-457D-7B497E566C14}"/>
              </a:ext>
            </a:extLst>
          </p:cNvPr>
          <p:cNvCxnSpPr>
            <a:stCxn id="5" idx="5"/>
            <a:endCxn id="58" idx="1"/>
          </p:cNvCxnSpPr>
          <p:nvPr/>
        </p:nvCxnSpPr>
        <p:spPr>
          <a:xfrm>
            <a:off x="2834582" y="2086074"/>
            <a:ext cx="979120" cy="9499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45FC55C-6F81-B709-6EC9-F2A9DE39848B}"/>
              </a:ext>
            </a:extLst>
          </p:cNvPr>
          <p:cNvCxnSpPr>
            <a:stCxn id="5" idx="4"/>
            <a:endCxn id="59" idx="1"/>
          </p:cNvCxnSpPr>
          <p:nvPr/>
        </p:nvCxnSpPr>
        <p:spPr>
          <a:xfrm>
            <a:off x="2550659" y="2156901"/>
            <a:ext cx="1260680" cy="170784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8CD927-92B6-E07A-C1C9-7C12F944EB19}"/>
              </a:ext>
            </a:extLst>
          </p:cNvPr>
          <p:cNvCxnSpPr>
            <a:stCxn id="5" idx="3"/>
          </p:cNvCxnSpPr>
          <p:nvPr/>
        </p:nvCxnSpPr>
        <p:spPr>
          <a:xfrm>
            <a:off x="2266736" y="2086074"/>
            <a:ext cx="1523804" cy="273510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CED1B94-9DE2-5FF6-6C06-D3CDF0BE1D3B}"/>
                  </a:ext>
                </a:extLst>
              </p:cNvPr>
              <p:cNvSpPr txBox="1"/>
              <p:nvPr/>
            </p:nvSpPr>
            <p:spPr>
              <a:xfrm>
                <a:off x="5156204" y="2103706"/>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(2)</m:t>
                          </m:r>
                        </m:sup>
                      </m:sSubSup>
                    </m:oMath>
                  </m:oMathPara>
                </a14:m>
                <a:endParaRPr lang="en-US" dirty="0"/>
              </a:p>
            </p:txBody>
          </p:sp>
        </mc:Choice>
        <mc:Fallback xmlns="">
          <p:sp>
            <p:nvSpPr>
              <p:cNvPr id="61" name="TextBox 60">
                <a:extLst>
                  <a:ext uri="{FF2B5EF4-FFF2-40B4-BE49-F238E27FC236}">
                    <a16:creationId xmlns:a16="http://schemas.microsoft.com/office/drawing/2014/main" id="{CCED1B94-9DE2-5FF6-6C06-D3CDF0BE1D3B}"/>
                  </a:ext>
                </a:extLst>
              </p:cNvPr>
              <p:cNvSpPr txBox="1">
                <a:spLocks noRot="1" noChangeAspect="1" noMove="1" noResize="1" noEditPoints="1" noAdjustHandles="1" noChangeArrowheads="1" noChangeShapeType="1" noTextEdit="1"/>
              </p:cNvSpPr>
              <p:nvPr/>
            </p:nvSpPr>
            <p:spPr>
              <a:xfrm>
                <a:off x="5156204" y="2103706"/>
                <a:ext cx="485261" cy="345929"/>
              </a:xfrm>
              <a:prstGeom prst="rect">
                <a:avLst/>
              </a:prstGeom>
              <a:blipFill>
                <a:blip r:embed="rId6"/>
                <a:stretch>
                  <a:fillRect l="-6329" t="-3509" r="-10127" b="-175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59CFBBA-4EA7-84BB-9C3E-CE91C9F1E4DE}"/>
                  </a:ext>
                </a:extLst>
              </p:cNvPr>
              <p:cNvSpPr txBox="1"/>
              <p:nvPr/>
            </p:nvSpPr>
            <p:spPr>
              <a:xfrm>
                <a:off x="4960795" y="2594083"/>
                <a:ext cx="485261" cy="3459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(2)</m:t>
                          </m:r>
                        </m:sup>
                      </m:sSubSup>
                    </m:oMath>
                  </m:oMathPara>
                </a14:m>
                <a:endParaRPr lang="en-US" dirty="0"/>
              </a:p>
            </p:txBody>
          </p:sp>
        </mc:Choice>
        <mc:Fallback xmlns="">
          <p:sp>
            <p:nvSpPr>
              <p:cNvPr id="65" name="TextBox 64">
                <a:extLst>
                  <a:ext uri="{FF2B5EF4-FFF2-40B4-BE49-F238E27FC236}">
                    <a16:creationId xmlns:a16="http://schemas.microsoft.com/office/drawing/2014/main" id="{959CFBBA-4EA7-84BB-9C3E-CE91C9F1E4DE}"/>
                  </a:ext>
                </a:extLst>
              </p:cNvPr>
              <p:cNvSpPr txBox="1">
                <a:spLocks noRot="1" noChangeAspect="1" noMove="1" noResize="1" noEditPoints="1" noAdjustHandles="1" noChangeArrowheads="1" noChangeShapeType="1" noTextEdit="1"/>
              </p:cNvSpPr>
              <p:nvPr/>
            </p:nvSpPr>
            <p:spPr>
              <a:xfrm>
                <a:off x="4960795" y="2594083"/>
                <a:ext cx="485261" cy="345929"/>
              </a:xfrm>
              <a:prstGeom prst="rect">
                <a:avLst/>
              </a:prstGeom>
              <a:blipFill>
                <a:blip r:embed="rId7"/>
                <a:stretch>
                  <a:fillRect l="-6329" t="-3571" r="-10127" b="-17857"/>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2B27DA40-1847-B99B-230B-ECBC2CCE0E0E}"/>
              </a:ext>
            </a:extLst>
          </p:cNvPr>
          <p:cNvSpPr txBox="1"/>
          <p:nvPr/>
        </p:nvSpPr>
        <p:spPr>
          <a:xfrm>
            <a:off x="4970503" y="4532962"/>
            <a:ext cx="950127" cy="523220"/>
          </a:xfrm>
          <a:prstGeom prst="rect">
            <a:avLst/>
          </a:prstGeom>
          <a:noFill/>
        </p:spPr>
        <p:txBody>
          <a:bodyPr wrap="square" rtlCol="0">
            <a:spAutoFit/>
          </a:bodyPr>
          <a:lstStyle/>
          <a:p>
            <a:r>
              <a:rPr lang="en-US" sz="2800" dirty="0">
                <a:solidFill>
                  <a:srgbClr val="00B0F0"/>
                </a:solidFill>
              </a:rPr>
              <a:t>4x4</a:t>
            </a:r>
          </a:p>
        </p:txBody>
      </p:sp>
      <p:sp>
        <p:nvSpPr>
          <p:cNvPr id="76" name="Arrow: Up 75">
            <a:extLst>
              <a:ext uri="{FF2B5EF4-FFF2-40B4-BE49-F238E27FC236}">
                <a16:creationId xmlns:a16="http://schemas.microsoft.com/office/drawing/2014/main" id="{C53FFDD9-0160-C249-2E7D-59DF892C6709}"/>
              </a:ext>
            </a:extLst>
          </p:cNvPr>
          <p:cNvSpPr/>
          <p:nvPr/>
        </p:nvSpPr>
        <p:spPr>
          <a:xfrm>
            <a:off x="5209541" y="5106900"/>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3863309-C995-09F2-B0C6-6F13BD391204}"/>
              </a:ext>
            </a:extLst>
          </p:cNvPr>
          <p:cNvSpPr/>
          <p:nvPr/>
        </p:nvSpPr>
        <p:spPr>
          <a:xfrm>
            <a:off x="4960795" y="1274717"/>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80" name="Straight Arrow Connector 79">
            <a:extLst>
              <a:ext uri="{FF2B5EF4-FFF2-40B4-BE49-F238E27FC236}">
                <a16:creationId xmlns:a16="http://schemas.microsoft.com/office/drawing/2014/main" id="{7CF0576F-BBE6-999B-24FF-15671720336C}"/>
              </a:ext>
            </a:extLst>
          </p:cNvPr>
          <p:cNvCxnSpPr>
            <a:cxnSpLocks/>
            <a:stCxn id="78" idx="6"/>
            <a:endCxn id="53" idx="0"/>
          </p:cNvCxnSpPr>
          <p:nvPr/>
        </p:nvCxnSpPr>
        <p:spPr>
          <a:xfrm>
            <a:off x="5763851" y="1516537"/>
            <a:ext cx="905896" cy="55168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035320C-EFB0-4210-E68B-1166AA78D83C}"/>
              </a:ext>
            </a:extLst>
          </p:cNvPr>
          <p:cNvCxnSpPr>
            <a:stCxn id="78" idx="5"/>
            <a:endCxn id="54" idx="1"/>
          </p:cNvCxnSpPr>
          <p:nvPr/>
        </p:nvCxnSpPr>
        <p:spPr>
          <a:xfrm>
            <a:off x="5646246" y="1687529"/>
            <a:ext cx="765359" cy="132895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4E7917E-BC0A-63BA-740D-3BDD1DBEE5FB}"/>
              </a:ext>
            </a:extLst>
          </p:cNvPr>
          <p:cNvCxnSpPr>
            <a:endCxn id="55" idx="1"/>
          </p:cNvCxnSpPr>
          <p:nvPr/>
        </p:nvCxnSpPr>
        <p:spPr>
          <a:xfrm>
            <a:off x="5368921" y="1781228"/>
            <a:ext cx="1034693" cy="206401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69E5D1D-A01E-051F-FE04-63AB21FF8445}"/>
              </a:ext>
            </a:extLst>
          </p:cNvPr>
          <p:cNvCxnSpPr>
            <a:stCxn id="78" idx="3"/>
            <a:endCxn id="56" idx="1"/>
          </p:cNvCxnSpPr>
          <p:nvPr/>
        </p:nvCxnSpPr>
        <p:spPr>
          <a:xfrm>
            <a:off x="5078400" y="1687529"/>
            <a:ext cx="1315464" cy="299460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E377462-1BAE-352C-7F43-4A39614A4905}"/>
              </a:ext>
            </a:extLst>
          </p:cNvPr>
          <p:cNvSpPr txBox="1"/>
          <p:nvPr/>
        </p:nvSpPr>
        <p:spPr>
          <a:xfrm>
            <a:off x="7414050" y="3522535"/>
            <a:ext cx="928135" cy="461665"/>
          </a:xfrm>
          <a:prstGeom prst="rect">
            <a:avLst/>
          </a:prstGeom>
          <a:noFill/>
        </p:spPr>
        <p:txBody>
          <a:bodyPr wrap="square" rtlCol="0">
            <a:spAutoFit/>
          </a:bodyPr>
          <a:lstStyle/>
          <a:p>
            <a:r>
              <a:rPr lang="en-US" sz="2400" dirty="0">
                <a:solidFill>
                  <a:srgbClr val="00B0F0"/>
                </a:solidFill>
              </a:rPr>
              <a:t>4x1</a:t>
            </a:r>
          </a:p>
        </p:txBody>
      </p:sp>
      <p:sp>
        <p:nvSpPr>
          <p:cNvPr id="81" name="Arrow: Up 80">
            <a:extLst>
              <a:ext uri="{FF2B5EF4-FFF2-40B4-BE49-F238E27FC236}">
                <a16:creationId xmlns:a16="http://schemas.microsoft.com/office/drawing/2014/main" id="{9E7772BF-CE32-5BF3-1A02-516367D465D5}"/>
              </a:ext>
            </a:extLst>
          </p:cNvPr>
          <p:cNvSpPr/>
          <p:nvPr/>
        </p:nvSpPr>
        <p:spPr>
          <a:xfrm>
            <a:off x="7575181" y="4796177"/>
            <a:ext cx="259735" cy="107826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0A20D7CE-5B65-7BC5-2D7B-925795A7FCBA}"/>
                  </a:ext>
                </a:extLst>
              </p:cNvPr>
              <p:cNvSpPr txBox="1"/>
              <p:nvPr/>
            </p:nvSpPr>
            <p:spPr>
              <a:xfrm>
                <a:off x="7467654" y="2578310"/>
                <a:ext cx="485261" cy="3474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11</m:t>
                          </m:r>
                        </m:sub>
                        <m:sup>
                          <m:r>
                            <a:rPr lang="en-US" b="0" i="1" smtClean="0">
                              <a:latin typeface="Cambria Math" panose="02040503050406030204" pitchFamily="18" charset="0"/>
                            </a:rPr>
                            <m:t>(3)</m:t>
                          </m:r>
                        </m:sup>
                      </m:sSubSup>
                    </m:oMath>
                  </m:oMathPara>
                </a14:m>
                <a:endParaRPr lang="en-US" dirty="0"/>
              </a:p>
            </p:txBody>
          </p:sp>
        </mc:Choice>
        <mc:Fallback xmlns="">
          <p:sp>
            <p:nvSpPr>
              <p:cNvPr id="82" name="TextBox 81">
                <a:extLst>
                  <a:ext uri="{FF2B5EF4-FFF2-40B4-BE49-F238E27FC236}">
                    <a16:creationId xmlns:a16="http://schemas.microsoft.com/office/drawing/2014/main" id="{0A20D7CE-5B65-7BC5-2D7B-925795A7FCBA}"/>
                  </a:ext>
                </a:extLst>
              </p:cNvPr>
              <p:cNvSpPr txBox="1">
                <a:spLocks noRot="1" noChangeAspect="1" noMove="1" noResize="1" noEditPoints="1" noAdjustHandles="1" noChangeArrowheads="1" noChangeShapeType="1" noTextEdit="1"/>
              </p:cNvSpPr>
              <p:nvPr/>
            </p:nvSpPr>
            <p:spPr>
              <a:xfrm>
                <a:off x="7467654" y="2578310"/>
                <a:ext cx="485261" cy="347403"/>
              </a:xfrm>
              <a:prstGeom prst="rect">
                <a:avLst/>
              </a:prstGeom>
              <a:blipFill>
                <a:blip r:embed="rId8"/>
                <a:stretch>
                  <a:fillRect l="-6250" t="-3509" r="-10000"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A0E63B72-74CA-3001-33A8-7ABE7DDA6FBE}"/>
                  </a:ext>
                </a:extLst>
              </p:cNvPr>
              <p:cNvSpPr txBox="1"/>
              <p:nvPr/>
            </p:nvSpPr>
            <p:spPr>
              <a:xfrm>
                <a:off x="7307972" y="3187174"/>
                <a:ext cx="485261" cy="3461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21</m:t>
                          </m:r>
                        </m:sub>
                        <m:sup>
                          <m:r>
                            <a:rPr lang="en-US" b="0" i="1" smtClean="0">
                              <a:latin typeface="Cambria Math" panose="02040503050406030204" pitchFamily="18" charset="0"/>
                            </a:rPr>
                            <m:t>(3)</m:t>
                          </m:r>
                        </m:sup>
                      </m:sSubSup>
                    </m:oMath>
                  </m:oMathPara>
                </a14:m>
                <a:endParaRPr lang="en-US" dirty="0"/>
              </a:p>
            </p:txBody>
          </p:sp>
        </mc:Choice>
        <mc:Fallback xmlns="">
          <p:sp>
            <p:nvSpPr>
              <p:cNvPr id="84" name="TextBox 83">
                <a:extLst>
                  <a:ext uri="{FF2B5EF4-FFF2-40B4-BE49-F238E27FC236}">
                    <a16:creationId xmlns:a16="http://schemas.microsoft.com/office/drawing/2014/main" id="{A0E63B72-74CA-3001-33A8-7ABE7DDA6FBE}"/>
                  </a:ext>
                </a:extLst>
              </p:cNvPr>
              <p:cNvSpPr txBox="1">
                <a:spLocks noRot="1" noChangeAspect="1" noMove="1" noResize="1" noEditPoints="1" noAdjustHandles="1" noChangeArrowheads="1" noChangeShapeType="1" noTextEdit="1"/>
              </p:cNvSpPr>
              <p:nvPr/>
            </p:nvSpPr>
            <p:spPr>
              <a:xfrm>
                <a:off x="7307972" y="3187174"/>
                <a:ext cx="485261" cy="346185"/>
              </a:xfrm>
              <a:prstGeom prst="rect">
                <a:avLst/>
              </a:prstGeom>
              <a:blipFill>
                <a:blip r:embed="rId9"/>
                <a:stretch>
                  <a:fillRect l="-6329" t="-3509" r="-10127"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9EF06DF-792B-339A-85A5-E6B151531976}"/>
                  </a:ext>
                </a:extLst>
              </p:cNvPr>
              <p:cNvSpPr txBox="1"/>
              <p:nvPr/>
            </p:nvSpPr>
            <p:spPr>
              <a:xfrm>
                <a:off x="7155949" y="3791636"/>
                <a:ext cx="485261" cy="347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31</m:t>
                          </m:r>
                        </m:sub>
                        <m:sup>
                          <m:r>
                            <a:rPr lang="en-US" b="0" i="1" smtClean="0">
                              <a:latin typeface="Cambria Math" panose="02040503050406030204" pitchFamily="18" charset="0"/>
                            </a:rPr>
                            <m:t>(3)</m:t>
                          </m:r>
                        </m:sup>
                      </m:sSubSup>
                    </m:oMath>
                  </m:oMathPara>
                </a14:m>
                <a:endParaRPr lang="en-US" dirty="0"/>
              </a:p>
            </p:txBody>
          </p:sp>
        </mc:Choice>
        <mc:Fallback xmlns="">
          <p:sp>
            <p:nvSpPr>
              <p:cNvPr id="86" name="TextBox 85">
                <a:extLst>
                  <a:ext uri="{FF2B5EF4-FFF2-40B4-BE49-F238E27FC236}">
                    <a16:creationId xmlns:a16="http://schemas.microsoft.com/office/drawing/2014/main" id="{49EF06DF-792B-339A-85A5-E6B151531976}"/>
                  </a:ext>
                </a:extLst>
              </p:cNvPr>
              <p:cNvSpPr txBox="1">
                <a:spLocks noRot="1" noChangeAspect="1" noMove="1" noResize="1" noEditPoints="1" noAdjustHandles="1" noChangeArrowheads="1" noChangeShapeType="1" noTextEdit="1"/>
              </p:cNvSpPr>
              <p:nvPr/>
            </p:nvSpPr>
            <p:spPr>
              <a:xfrm>
                <a:off x="7155949" y="3791636"/>
                <a:ext cx="485261" cy="347596"/>
              </a:xfrm>
              <a:prstGeom prst="rect">
                <a:avLst/>
              </a:prstGeom>
              <a:blipFill>
                <a:blip r:embed="rId10"/>
                <a:stretch>
                  <a:fillRect l="-6329" t="-3509" r="-10127"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F61A10D9-30BE-CB97-EBD0-F52D603C6C29}"/>
                  </a:ext>
                </a:extLst>
              </p:cNvPr>
              <p:cNvSpPr txBox="1"/>
              <p:nvPr/>
            </p:nvSpPr>
            <p:spPr>
              <a:xfrm>
                <a:off x="7250103" y="4244132"/>
                <a:ext cx="485261" cy="347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41</m:t>
                          </m:r>
                        </m:sub>
                        <m:sup>
                          <m:r>
                            <a:rPr lang="en-US" b="0" i="1" smtClean="0">
                              <a:latin typeface="Cambria Math" panose="02040503050406030204" pitchFamily="18" charset="0"/>
                            </a:rPr>
                            <m:t>(3)</m:t>
                          </m:r>
                        </m:sup>
                      </m:sSubSup>
                    </m:oMath>
                  </m:oMathPara>
                </a14:m>
                <a:endParaRPr lang="en-US" dirty="0"/>
              </a:p>
            </p:txBody>
          </p:sp>
        </mc:Choice>
        <mc:Fallback xmlns="">
          <p:sp>
            <p:nvSpPr>
              <p:cNvPr id="88" name="TextBox 87">
                <a:extLst>
                  <a:ext uri="{FF2B5EF4-FFF2-40B4-BE49-F238E27FC236}">
                    <a16:creationId xmlns:a16="http://schemas.microsoft.com/office/drawing/2014/main" id="{F61A10D9-30BE-CB97-EBD0-F52D603C6C29}"/>
                  </a:ext>
                </a:extLst>
              </p:cNvPr>
              <p:cNvSpPr txBox="1">
                <a:spLocks noRot="1" noChangeAspect="1" noMove="1" noResize="1" noEditPoints="1" noAdjustHandles="1" noChangeArrowheads="1" noChangeShapeType="1" noTextEdit="1"/>
              </p:cNvSpPr>
              <p:nvPr/>
            </p:nvSpPr>
            <p:spPr>
              <a:xfrm>
                <a:off x="7250103" y="4244132"/>
                <a:ext cx="485261" cy="347596"/>
              </a:xfrm>
              <a:prstGeom prst="rect">
                <a:avLst/>
              </a:prstGeom>
              <a:blipFill>
                <a:blip r:embed="rId11"/>
                <a:stretch>
                  <a:fillRect l="-6250" t="-3509" r="-10000" b="-17544"/>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E110E7BA-D0D6-D0C4-0DA8-1363ADBDF703}"/>
              </a:ext>
            </a:extLst>
          </p:cNvPr>
          <p:cNvSpPr/>
          <p:nvPr/>
        </p:nvSpPr>
        <p:spPr>
          <a:xfrm>
            <a:off x="7499104" y="1271544"/>
            <a:ext cx="803056" cy="4836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cxnSp>
        <p:nvCxnSpPr>
          <p:cNvPr id="93" name="Straight Arrow Connector 92">
            <a:extLst>
              <a:ext uri="{FF2B5EF4-FFF2-40B4-BE49-F238E27FC236}">
                <a16:creationId xmlns:a16="http://schemas.microsoft.com/office/drawing/2014/main" id="{85DF050B-E419-5D08-8704-6A61AD06524A}"/>
              </a:ext>
            </a:extLst>
          </p:cNvPr>
          <p:cNvCxnSpPr>
            <a:endCxn id="44" idx="0"/>
          </p:cNvCxnSpPr>
          <p:nvPr/>
        </p:nvCxnSpPr>
        <p:spPr>
          <a:xfrm>
            <a:off x="7890064" y="1792380"/>
            <a:ext cx="1086118" cy="158073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75474F9-C086-63CA-1ABE-A9390C49E969}"/>
                  </a:ext>
                </a:extLst>
              </p:cNvPr>
              <p:cNvSpPr txBox="1"/>
              <p:nvPr/>
            </p:nvSpPr>
            <p:spPr>
              <a:xfrm>
                <a:off x="10557566" y="360561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90" name="TextBox 89">
                <a:extLst>
                  <a:ext uri="{FF2B5EF4-FFF2-40B4-BE49-F238E27FC236}">
                    <a16:creationId xmlns:a16="http://schemas.microsoft.com/office/drawing/2014/main" id="{A75474F9-C086-63CA-1ABE-A9390C49E969}"/>
                  </a:ext>
                </a:extLst>
              </p:cNvPr>
              <p:cNvSpPr txBox="1">
                <a:spLocks noRot="1" noChangeAspect="1" noMove="1" noResize="1" noEditPoints="1" noAdjustHandles="1" noChangeArrowheads="1" noChangeShapeType="1" noTextEdit="1"/>
              </p:cNvSpPr>
              <p:nvPr/>
            </p:nvSpPr>
            <p:spPr>
              <a:xfrm>
                <a:off x="10557566" y="3605616"/>
                <a:ext cx="186718" cy="276999"/>
              </a:xfrm>
              <a:prstGeom prst="rect">
                <a:avLst/>
              </a:prstGeom>
              <a:blipFill>
                <a:blip r:embed="rId12"/>
                <a:stretch>
                  <a:fillRect l="-32258" r="-25806" b="-23913"/>
                </a:stretch>
              </a:blipFill>
            </p:spPr>
            <p:txBody>
              <a:bodyPr/>
              <a:lstStyle/>
              <a:p>
                <a:r>
                  <a:rPr lang="en-US">
                    <a:noFill/>
                  </a:rPr>
                  <a:t> </a:t>
                </a:r>
              </a:p>
            </p:txBody>
          </p:sp>
        </mc:Fallback>
      </mc:AlternateContent>
      <p:sp>
        <p:nvSpPr>
          <p:cNvPr id="91" name="Arrow: Up 90">
            <a:extLst>
              <a:ext uri="{FF2B5EF4-FFF2-40B4-BE49-F238E27FC236}">
                <a16:creationId xmlns:a16="http://schemas.microsoft.com/office/drawing/2014/main" id="{80771B6B-AF45-271F-A943-29217F406025}"/>
              </a:ext>
            </a:extLst>
          </p:cNvPr>
          <p:cNvSpPr/>
          <p:nvPr/>
        </p:nvSpPr>
        <p:spPr>
          <a:xfrm rot="5400000" flipH="1">
            <a:off x="9918012" y="3378114"/>
            <a:ext cx="278894" cy="75050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794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F284-8C57-3A27-ABAA-E54B3C3DE531}"/>
              </a:ext>
            </a:extLst>
          </p:cNvPr>
          <p:cNvSpPr>
            <a:spLocks noGrp="1"/>
          </p:cNvSpPr>
          <p:nvPr>
            <p:ph type="title"/>
          </p:nvPr>
        </p:nvSpPr>
        <p:spPr/>
        <p:txBody>
          <a:bodyPr/>
          <a:lstStyle/>
          <a:p>
            <a:r>
              <a:rPr lang="en-US" dirty="0"/>
              <a:t>Summary: counting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D5D368-1317-1817-54F6-4188B2487668}"/>
                  </a:ext>
                </a:extLst>
              </p:cNvPr>
              <p:cNvSpPr>
                <a:spLocks noGrp="1"/>
              </p:cNvSpPr>
              <p:nvPr>
                <p:ph idx="1"/>
              </p:nvPr>
            </p:nvSpPr>
            <p:spPr/>
            <p:txBody>
              <a:bodyPr/>
              <a:lstStyle/>
              <a:p>
                <a:endParaRPr lang="en-US" dirty="0"/>
              </a:p>
              <a:p>
                <a:r>
                  <a:rPr lang="en-US" dirty="0"/>
                  <a:t>In this standard schematics of fully-connected neural networks:</a:t>
                </a:r>
              </a:p>
              <a:p>
                <a:pPr lvl="1"/>
                <a:r>
                  <a:rPr lang="en-US" dirty="0"/>
                  <a:t>The number of parameters between two layers:</a:t>
                </a:r>
              </a:p>
              <a:p>
                <a:pPr lvl="2"/>
                <a:r>
                  <a:rPr lang="en-US" dirty="0"/>
                  <a:t>If layer t has m neurons and layer t+1 has n neurons, then number of parameters between these two layers is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oMath>
                </a14:m>
                <a:endParaRPr lang="en-US" dirty="0">
                  <a:solidFill>
                    <a:srgbClr val="00B0F0"/>
                  </a:solidFill>
                </a:endParaRPr>
              </a:p>
              <a:p>
                <a:pPr lvl="1"/>
                <a:r>
                  <a:rPr lang="en-US" dirty="0"/>
                  <a:t>If specified, each neuron can have a bias term</a:t>
                </a:r>
              </a:p>
              <a:p>
                <a:pPr lvl="2"/>
                <a:r>
                  <a:rPr lang="en-US" dirty="0"/>
                  <a:t>In this case we have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parameters between the two layers.</a:t>
                </a:r>
              </a:p>
            </p:txBody>
          </p:sp>
        </mc:Choice>
        <mc:Fallback xmlns="">
          <p:sp>
            <p:nvSpPr>
              <p:cNvPr id="3" name="Content Placeholder 2">
                <a:extLst>
                  <a:ext uri="{FF2B5EF4-FFF2-40B4-BE49-F238E27FC236}">
                    <a16:creationId xmlns:a16="http://schemas.microsoft.com/office/drawing/2014/main" id="{83D5D368-1317-1817-54F6-4188B2487668}"/>
                  </a:ext>
                </a:extLst>
              </p:cNvPr>
              <p:cNvSpPr>
                <a:spLocks noGrp="1" noRot="1" noChangeAspect="1" noMove="1" noResize="1" noEditPoints="1" noAdjustHandles="1" noChangeArrowheads="1" noChangeShapeType="1" noTextEdit="1"/>
              </p:cNvSpPr>
              <p:nvPr>
                <p:ph idx="1"/>
              </p:nvPr>
            </p:nvSpPr>
            <p:spPr>
              <a:blipFill>
                <a:blip r:embed="rId2"/>
                <a:stretch>
                  <a:fillRect l="-1167" r="-4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B7F54DF-620D-8E73-8DBF-0214D16AABB8}"/>
              </a:ext>
            </a:extLst>
          </p:cNvPr>
          <p:cNvSpPr>
            <a:spLocks noGrp="1"/>
          </p:cNvSpPr>
          <p:nvPr>
            <p:ph type="sldNum" sz="quarter" idx="12"/>
          </p:nvPr>
        </p:nvSpPr>
        <p:spPr/>
        <p:txBody>
          <a:bodyPr/>
          <a:lstStyle/>
          <a:p>
            <a:fld id="{F9913601-2E22-4589-A394-4D3650FFD697}"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619502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16A098-74A0-B852-BD01-E93FB8E1F442}"/>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ADA88516-0AEA-14C2-0F56-2D0533E62366}"/>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C4270A83-4D86-BE17-8B88-93FA59E39E43}"/>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DEF03A52-BD52-2C14-AEA1-D06443CEBFEE}"/>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CA7B4149-BC35-42B0-6712-C92C1C4059E1}"/>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D16C70D6-7F46-3FFE-8D5B-92E9CEA5B94D}"/>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493940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Concepts in NN</a:t>
            </a:r>
          </a:p>
        </p:txBody>
      </p:sp>
      <p:sp>
        <p:nvSpPr>
          <p:cNvPr id="3" name="Content Placeholder 2"/>
          <p:cNvSpPr>
            <a:spLocks noGrp="1"/>
          </p:cNvSpPr>
          <p:nvPr>
            <p:ph idx="1"/>
          </p:nvPr>
        </p:nvSpPr>
        <p:spPr/>
        <p:txBody>
          <a:bodyPr/>
          <a:lstStyle/>
          <a:p>
            <a:r>
              <a:rPr lang="en-US" dirty="0"/>
              <a:t>Architecture</a:t>
            </a:r>
          </a:p>
          <a:p>
            <a:r>
              <a:rPr lang="en-US" dirty="0"/>
              <a:t>Activation function</a:t>
            </a:r>
          </a:p>
          <a:p>
            <a:r>
              <a:rPr lang="en-US" dirty="0"/>
              <a:t>Loss function</a:t>
            </a:r>
          </a:p>
          <a:p>
            <a:r>
              <a:rPr lang="en-US" dirty="0"/>
              <a:t>Optimization</a:t>
            </a:r>
          </a:p>
          <a:p>
            <a:r>
              <a:rPr lang="en-US" dirty="0"/>
              <a:t>Regularization </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981024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638C-2F6C-69CE-0C45-1E350B88C2E7}"/>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55ACAA5D-9FFF-ED74-CE01-9A1D14B3F06A}"/>
              </a:ext>
            </a:extLst>
          </p:cNvPr>
          <p:cNvSpPr>
            <a:spLocks noGrp="1"/>
          </p:cNvSpPr>
          <p:nvPr>
            <p:ph idx="1"/>
          </p:nvPr>
        </p:nvSpPr>
        <p:spPr/>
        <p:txBody>
          <a:bodyPr/>
          <a:lstStyle/>
          <a:p>
            <a:r>
              <a:rPr lang="en-US" dirty="0"/>
              <a:t>We are going to learn something that is more powerful than any of the previous algorithms</a:t>
            </a:r>
          </a:p>
          <a:p>
            <a:r>
              <a:rPr lang="en-US" dirty="0"/>
              <a:t>Something that is changing our world drastically</a:t>
            </a:r>
          </a:p>
          <a:p>
            <a:endParaRPr lang="en-US" dirty="0"/>
          </a:p>
        </p:txBody>
      </p:sp>
      <p:sp>
        <p:nvSpPr>
          <p:cNvPr id="4" name="Slide Number Placeholder 3">
            <a:extLst>
              <a:ext uri="{FF2B5EF4-FFF2-40B4-BE49-F238E27FC236}">
                <a16:creationId xmlns:a16="http://schemas.microsoft.com/office/drawing/2014/main" id="{C39559D7-C10F-6C8F-026D-E140E56DA77B}"/>
              </a:ext>
            </a:extLst>
          </p:cNvPr>
          <p:cNvSpPr>
            <a:spLocks noGrp="1"/>
          </p:cNvSpPr>
          <p:nvPr>
            <p:ph type="sldNum" sz="quarter" idx="12"/>
          </p:nvPr>
        </p:nvSpPr>
        <p:spPr/>
        <p:txBody>
          <a:bodyPr/>
          <a:lstStyle/>
          <a:p>
            <a:fld id="{F9913601-2E22-4589-A394-4D3650FFD697}"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022995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3" name="Content Placeholder 2"/>
          <p:cNvSpPr>
            <a:spLocks noGrp="1"/>
          </p:cNvSpPr>
          <p:nvPr>
            <p:ph idx="1"/>
          </p:nvPr>
        </p:nvSpPr>
        <p:spPr/>
        <p:txBody>
          <a:bodyPr/>
          <a:lstStyle/>
          <a:p>
            <a:pPr>
              <a:lnSpc>
                <a:spcPct val="110000"/>
              </a:lnSpc>
            </a:pPr>
            <a:r>
              <a:rPr lang="en-US" dirty="0"/>
              <a:t>Decide the </a:t>
            </a:r>
            <a:r>
              <a:rPr lang="en-US" b="1" dirty="0"/>
              <a:t>network topology (</a:t>
            </a:r>
            <a:r>
              <a:rPr lang="en-US" b="1"/>
              <a:t>network structure): </a:t>
            </a:r>
            <a:endParaRPr lang="en-US" b="1" dirty="0"/>
          </a:p>
          <a:p>
            <a:pPr lvl="1">
              <a:lnSpc>
                <a:spcPct val="110000"/>
              </a:lnSpc>
            </a:pPr>
            <a:r>
              <a:rPr lang="en-US" dirty="0"/>
              <a:t>Specify # of units in the </a:t>
            </a:r>
            <a:r>
              <a:rPr lang="en-US" i="1" dirty="0"/>
              <a:t>input layer</a:t>
            </a:r>
            <a:r>
              <a:rPr lang="en-US" dirty="0"/>
              <a:t>, # of </a:t>
            </a:r>
            <a:r>
              <a:rPr lang="en-US" i="1" dirty="0"/>
              <a:t>hidden layers</a:t>
            </a:r>
            <a:r>
              <a:rPr lang="en-US" dirty="0"/>
              <a:t> (if &gt; 1), # of units in </a:t>
            </a:r>
            <a:r>
              <a:rPr lang="en-US" i="1" dirty="0"/>
              <a:t>each hidden layer</a:t>
            </a:r>
            <a:r>
              <a:rPr lang="en-US" dirty="0"/>
              <a:t>, the unit types, connection between layers, and # of units in the </a:t>
            </a:r>
            <a:r>
              <a:rPr lang="en-US" i="1" dirty="0"/>
              <a:t>output layer</a:t>
            </a:r>
          </a:p>
          <a:p>
            <a:pPr>
              <a:lnSpc>
                <a:spcPct val="110000"/>
              </a:lnSpc>
            </a:pPr>
            <a:r>
              <a:rPr lang="en-US" dirty="0"/>
              <a:t>Architecture specifies the function that maps input to output, which contains parameters to be learned</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666051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Activation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An activation function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in the output layer can control the nature of the output (e.g., probability value in [0</a:t>
                </a:r>
                <a:r>
                  <a:rPr lang="en-US" i="1" dirty="0"/>
                  <a:t>, </a:t>
                </a:r>
                <a:r>
                  <a:rPr lang="en-US" dirty="0"/>
                  <a:t>1])</a:t>
                </a:r>
              </a:p>
              <a:p>
                <a:r>
                  <a:rPr lang="en-US" dirty="0"/>
                  <a:t>Activation functions bring </a:t>
                </a:r>
                <a:r>
                  <a:rPr lang="en-US" dirty="0">
                    <a:solidFill>
                      <a:srgbClr val="FF0000"/>
                    </a:solidFill>
                  </a:rPr>
                  <a:t>nonlinearity</a:t>
                </a:r>
                <a:r>
                  <a:rPr lang="en-US" dirty="0"/>
                  <a:t> into hidden layers, which increases the complexity of the model.</a:t>
                </a:r>
              </a:p>
              <a:p>
                <a:r>
                  <a:rPr lang="en-US" dirty="0"/>
                  <a:t>Good activation functions should be </a:t>
                </a:r>
                <a:r>
                  <a:rPr lang="en-US" dirty="0">
                    <a:solidFill>
                      <a:srgbClr val="FF0000"/>
                    </a:solidFill>
                  </a:rPr>
                  <a:t>differentiable</a:t>
                </a:r>
                <a:r>
                  <a:rPr lang="en-US" dirty="0"/>
                  <a:t> for optimization purpose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7" t="-18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723936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Activation Functions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32</a:t>
            </a:fld>
            <a:endParaRPr lang="en-US" dirty="0">
              <a:solidFill>
                <a:prstClr val="black"/>
              </a:solidFill>
            </a:endParaRPr>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992189"/>
            <a:ext cx="8915400" cy="5872859"/>
          </a:xfrm>
          <a:prstGeom prst="rect">
            <a:avLst/>
          </a:prstGeom>
        </p:spPr>
      </p:pic>
    </p:spTree>
    <p:extLst>
      <p:ext uri="{BB962C8B-B14F-4D97-AF65-F5344CB8AC3E}">
        <p14:creationId xmlns:p14="http://schemas.microsoft.com/office/powerpoint/2010/main" val="3540789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68558-A9CE-48B9-AE11-B4DF7C7201CB}"/>
              </a:ext>
            </a:extLst>
          </p:cNvPr>
          <p:cNvSpPr>
            <a:spLocks noGrp="1"/>
          </p:cNvSpPr>
          <p:nvPr>
            <p:ph type="title"/>
          </p:nvPr>
        </p:nvSpPr>
        <p:spPr>
          <a:xfrm>
            <a:off x="609600" y="152400"/>
            <a:ext cx="10972800" cy="839788"/>
          </a:xfrm>
        </p:spPr>
        <p:txBody>
          <a:bodyPr anchor="ctr">
            <a:normAutofit/>
          </a:bodyPr>
          <a:lstStyle/>
          <a:p>
            <a:r>
              <a:rPr lang="en-US" dirty="0"/>
              <a:t>Take a closer look</a:t>
            </a:r>
          </a:p>
        </p:txBody>
      </p:sp>
      <p:pic>
        <p:nvPicPr>
          <p:cNvPr id="1026" name="Picture 2" descr="activation_img">
            <a:extLst>
              <a:ext uri="{FF2B5EF4-FFF2-40B4-BE49-F238E27FC236}">
                <a16:creationId xmlns:a16="http://schemas.microsoft.com/office/drawing/2014/main" id="{6B519490-BA61-4A2D-858C-522D51C86A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14" r="49282"/>
          <a:stretch/>
        </p:blipFill>
        <p:spPr bwMode="auto">
          <a:xfrm>
            <a:off x="2705100" y="1164162"/>
            <a:ext cx="6591300" cy="5504275"/>
          </a:xfrm>
          <a:prstGeom prst="rect">
            <a:avLst/>
          </a:prstGeom>
          <a:solidFill>
            <a:srgbClr val="FFFFFF"/>
          </a:solidFill>
        </p:spPr>
      </p:pic>
      <p:sp>
        <p:nvSpPr>
          <p:cNvPr id="4" name="Slide Number Placeholder 3">
            <a:extLst>
              <a:ext uri="{FF2B5EF4-FFF2-40B4-BE49-F238E27FC236}">
                <a16:creationId xmlns:a16="http://schemas.microsoft.com/office/drawing/2014/main" id="{0C98AA3E-5BBB-4705-881C-06564B212424}"/>
              </a:ext>
            </a:extLst>
          </p:cNvPr>
          <p:cNvSpPr>
            <a:spLocks noGrp="1"/>
          </p:cNvSpPr>
          <p:nvPr>
            <p:ph type="sldNum" sz="quarter" idx="12"/>
          </p:nvPr>
        </p:nvSpPr>
        <p:spPr>
          <a:xfrm>
            <a:off x="11582400" y="6528816"/>
            <a:ext cx="609600" cy="329184"/>
          </a:xfrm>
        </p:spPr>
        <p:txBody>
          <a:bodyPr>
            <a:normAutofit/>
          </a:bodyPr>
          <a:lstStyle/>
          <a:p>
            <a:pPr>
              <a:spcAft>
                <a:spcPts val="600"/>
              </a:spcAft>
            </a:pPr>
            <a:fld id="{F9913601-2E22-4589-A394-4D3650FFD697}" type="slidenum">
              <a:rPr lang="en-US" smtClean="0">
                <a:solidFill>
                  <a:prstClr val="black"/>
                </a:solidFill>
              </a:rPr>
              <a:pPr>
                <a:spcAft>
                  <a:spcPts val="600"/>
                </a:spcAft>
              </a:pPr>
              <a:t>33</a:t>
            </a:fld>
            <a:endParaRPr lang="en-US">
              <a:solidFill>
                <a:prstClr val="black"/>
              </a:solidFill>
            </a:endParaRPr>
          </a:p>
        </p:txBody>
      </p:sp>
    </p:spTree>
    <p:extLst>
      <p:ext uri="{BB962C8B-B14F-4D97-AF65-F5344CB8AC3E}">
        <p14:creationId xmlns:p14="http://schemas.microsoft.com/office/powerpoint/2010/main" val="979048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How good are the outputs compared with the labels (target)?</a:t>
                </a:r>
              </a:p>
              <a:p>
                <a:pPr lvl="1"/>
                <a:r>
                  <a:rPr lang="en-US" dirty="0"/>
                  <a:t>Loss over a single data point: difference between actual value and predicted value</a:t>
                </a:r>
              </a:p>
              <a:p>
                <a:pPr lvl="2"/>
                <a:r>
                  <a:rPr lang="en-US" dirty="0"/>
                  <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oMath>
                </a14:m>
                <a:endParaRPr lang="en-US" dirty="0"/>
              </a:p>
              <a:p>
                <a:pPr lvl="1"/>
                <a:r>
                  <a:rPr lang="en-US" dirty="0"/>
                  <a:t>Loss over the dataset</a:t>
                </a:r>
              </a:p>
              <a:p>
                <a:pPr lvl="2"/>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b="1" i="1" smtClean="0">
                            <a:latin typeface="Cambria Math" panose="02040503050406030204" pitchFamily="18" charset="0"/>
                          </a:rPr>
                          <m:t>𝒘</m:t>
                        </m:r>
                      </m:e>
                    </m:d>
                    <m:r>
                      <a:rPr lang="en-US" i="1">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supHide m:val="on"/>
                        <m:ctrlPr>
                          <a:rPr lang="en-US" i="1" dirty="0">
                            <a:latin typeface="Cambria Math" panose="02040503050406030204" pitchFamily="18" charset="0"/>
                          </a:rPr>
                        </m:ctrlPr>
                      </m:naryPr>
                      <m:sub>
                        <m:r>
                          <a:rPr lang="en-US" i="1" dirty="0">
                            <a:latin typeface="Cambria Math" panose="02040503050406030204" pitchFamily="18" charset="0"/>
                          </a:rPr>
                          <m:t>𝑖</m:t>
                        </m:r>
                      </m:sub>
                      <m:sup/>
                      <m:e>
                        <m:r>
                          <a:rPr lang="en-US" i="1" dirty="0">
                            <a:latin typeface="Cambria Math" panose="02040503050406030204" pitchFamily="18" charset="0"/>
                          </a:rPr>
                          <m:t>𝑙</m:t>
                        </m:r>
                      </m:e>
                    </m:nary>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i="1" dirty="0">
                        <a:latin typeface="Cambria Math" panose="02040503050406030204" pitchFamily="18" charset="0"/>
                      </a:rPr>
                      <m:t>,</m:t>
                    </m:r>
                    <m:sSup>
                      <m:sSupPr>
                        <m:ctrlPr>
                          <a:rPr lang="en-US" i="1" dirty="0">
                            <a:latin typeface="Cambria Math" panose="02040503050406030204" pitchFamily="18" charset="0"/>
                          </a:rPr>
                        </m:ctrlPr>
                      </m:sSupPr>
                      <m:e>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e>
                      <m:sup>
                        <m:r>
                          <a:rPr lang="en-US" i="1" dirty="0">
                            <a:latin typeface="Cambria Math" panose="02040503050406030204" pitchFamily="18" charset="0"/>
                          </a:rPr>
                          <m:t>(</m:t>
                        </m:r>
                        <m:r>
                          <a:rPr lang="en-US" i="1" dirty="0">
                            <a:latin typeface="Cambria Math" panose="02040503050406030204" pitchFamily="18" charset="0"/>
                          </a:rPr>
                          <m:t>𝑖</m:t>
                        </m:r>
                        <m:r>
                          <a:rPr lang="en-US" i="1" dirty="0">
                            <a:latin typeface="Cambria Math" panose="02040503050406030204" pitchFamily="18" charset="0"/>
                          </a:rPr>
                          <m:t>)</m:t>
                        </m:r>
                      </m:sup>
                    </m:sSup>
                    <m:r>
                      <a:rPr lang="en-US" i="1" dirty="0">
                        <a:latin typeface="Cambria Math" panose="02040503050406030204" pitchFamily="18" charset="0"/>
                      </a:rPr>
                      <m:t>)</m:t>
                    </m:r>
                    <m:r>
                      <m:rPr>
                        <m:nor/>
                      </m:rPr>
                      <a:rPr lang="en-US" dirty="0"/>
                      <m:t>, </m:t>
                    </m:r>
                    <m:r>
                      <m:rPr>
                        <m:nor/>
                      </m:rPr>
                      <a:rPr lang="en-US" dirty="0"/>
                      <m:t>where</m:t>
                    </m:r>
                    <m:r>
                      <m:rPr>
                        <m:nor/>
                      </m:rPr>
                      <a:rPr lang="en-US" dirty="0"/>
                      <m:t> </m:t>
                    </m:r>
                    <m:sSup>
                      <m:sSupPr>
                        <m:ctrlPr>
                          <a:rPr lang="en-US" i="1" dirty="0">
                            <a:latin typeface="Cambria Math" panose="02040503050406030204" pitchFamily="18" charset="0"/>
                          </a:rPr>
                        </m:ctrlPr>
                      </m:sSupPr>
                      <m:e>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e>
                      <m:sup>
                        <m:r>
                          <a:rPr lang="en-US" i="1" dirty="0">
                            <a:latin typeface="Cambria Math" panose="02040503050406030204" pitchFamily="18" charset="0"/>
                          </a:rPr>
                          <m:t>(</m:t>
                        </m:r>
                        <m:r>
                          <a:rPr lang="en-US" i="1" dirty="0">
                            <a:latin typeface="Cambria Math" panose="02040503050406030204" pitchFamily="18" charset="0"/>
                          </a:rPr>
                          <m:t>𝑖</m:t>
                        </m:r>
                        <m:r>
                          <a:rPr lang="en-US" i="1" dirty="0">
                            <a:latin typeface="Cambria Math" panose="02040503050406030204" pitchFamily="18" charset="0"/>
                          </a:rPr>
                          <m:t>)</m:t>
                        </m:r>
                      </m:sup>
                    </m:sSup>
                    <m:r>
                      <a:rPr lang="en-US" i="1" dirty="0">
                        <a:latin typeface="Cambria Math" panose="02040503050406030204" pitchFamily="18" charset="0"/>
                      </a:rPr>
                      <m:t>=</m:t>
                    </m:r>
                    <m:r>
                      <a:rPr lang="en-US" i="1" dirty="0">
                        <a:latin typeface="Cambria Math" panose="02040503050406030204" pitchFamily="18" charset="0"/>
                      </a:rPr>
                      <m:t>𝑓</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b="1" i="1" dirty="0">
                            <a:latin typeface="Cambria Math" panose="02040503050406030204" pitchFamily="18" charset="0"/>
                          </a:rPr>
                          <m:t>𝒙</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endParaRPr lang="en-US" dirty="0"/>
              </a:p>
              <a:p>
                <a:pPr lvl="2"/>
                <a14:m>
                  <m:oMath xmlns:m="http://schemas.openxmlformats.org/officeDocument/2006/math">
                    <m:r>
                      <a:rPr lang="en-US" b="1" i="1">
                        <a:latin typeface="Cambria Math" panose="02040503050406030204" pitchFamily="18" charset="0"/>
                      </a:rPr>
                      <m:t>𝒘</m:t>
                    </m:r>
                  </m:oMath>
                </a14:m>
                <a:r>
                  <a:rPr lang="en-US" dirty="0"/>
                  <a:t>: parameters in the model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7" t="-18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340325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Squared error</a:t>
                </a:r>
              </a:p>
              <a:p>
                <a:pPr lvl="1"/>
                <a14:m>
                  <m:oMath xmlns:m="http://schemas.openxmlformats.org/officeDocument/2006/math">
                    <m:r>
                      <a:rPr lang="en-US" b="0" i="1" smtClean="0">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oMath>
                </a14:m>
                <a:endParaRPr lang="en-US" dirty="0"/>
              </a:p>
              <a:p>
                <a:r>
                  <a:rPr lang="en-US" dirty="0"/>
                  <a:t>(Binary) cross entropy loss (negative log-likelihood)</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1" smtClean="0">
                        <a:latin typeface="Cambria Math" panose="02040503050406030204" pitchFamily="18" charset="0"/>
                      </a:rPr>
                      <m:t>=−</m:t>
                    </m:r>
                    <m:r>
                      <a:rPr lang="en-US" b="0" i="1" smtClean="0">
                        <a:latin typeface="Cambria Math" panose="02040503050406030204" pitchFamily="18" charset="0"/>
                      </a:rPr>
                      <m:t>𝑦𝑙𝑜𝑔</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𝑦</m:t>
                        </m:r>
                      </m:e>
                    </m:d>
                    <m:r>
                      <a:rPr lang="en-US" b="0" i="1" dirty="0" smtClean="0">
                        <a:latin typeface="Cambria Math" panose="02040503050406030204" pitchFamily="18" charset="0"/>
                      </a:rPr>
                      <m:t>𝑙𝑜𝑔</m:t>
                    </m:r>
                    <m:r>
                      <a:rPr lang="en-US" b="0" i="1" dirty="0" smtClean="0">
                        <a:latin typeface="Cambria Math" panose="02040503050406030204" pitchFamily="18" charset="0"/>
                      </a:rPr>
                      <m:t>⁡(1−</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𝑦</m:t>
                        </m:r>
                      </m:e>
                    </m:acc>
                    <m:r>
                      <a:rPr lang="en-US" b="0" i="1" dirty="0" smtClean="0">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,1</m:t>
                        </m:r>
                      </m:e>
                    </m:d>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∈[0,1]</m:t>
                    </m:r>
                  </m:oMath>
                </a14:m>
                <a:endParaRPr lang="en-US" dirty="0"/>
              </a:p>
              <a:p>
                <a:r>
                  <a:rPr lang="en-US" dirty="0"/>
                  <a:t>Hinge loss</a:t>
                </a:r>
              </a:p>
              <a:p>
                <a:pPr lvl="1"/>
                <a14:m>
                  <m:oMath xmlns:m="http://schemas.openxmlformats.org/officeDocument/2006/math">
                    <m:r>
                      <a:rPr lang="en-US" b="0" i="1" smtClean="0">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⁡(0,1−</m:t>
                    </m:r>
                    <m:r>
                      <a:rPr lang="en-US" b="0" i="1" smtClean="0">
                        <a:latin typeface="Cambria Math" panose="02040503050406030204" pitchFamily="18" charset="0"/>
                      </a:rPr>
                      <m:t>𝑦</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−1,1</m:t>
                        </m:r>
                      </m:e>
                    </m:d>
                    <m: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r>
                      <m:rPr>
                        <m:lit/>
                      </m:rPr>
                      <a:rPr lang="en-US" i="1">
                        <a:latin typeface="Cambria Math" panose="02040503050406030204" pitchFamily="18" charset="0"/>
                      </a:rPr>
                      <m:t>∞</m:t>
                    </m:r>
                    <m:r>
                      <a:rPr lang="en-US" b="0" i="1" smtClean="0">
                        <a:latin typeface="Cambria Math" panose="02040503050406030204" pitchFamily="18" charset="0"/>
                      </a:rPr>
                      <m:t>)</m:t>
                    </m:r>
                  </m:oMath>
                </a14:m>
                <a:endParaRPr lang="en-US" dirty="0"/>
              </a:p>
              <a:p>
                <a:pPr lvl="1"/>
                <a:endParaRPr lang="en-US" dirty="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7" t="-18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613656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 a training dataset, minimize the empirical risk</a:t>
                </a:r>
              </a:p>
              <a:p>
                <a:pPr lvl="1"/>
                <a:r>
                  <a:rPr lang="en-US" dirty="0"/>
                  <a:t>Find </a:t>
                </a:r>
                <a14:m>
                  <m:oMath xmlns:m="http://schemas.openxmlformats.org/officeDocument/2006/math">
                    <m:r>
                      <a:rPr lang="en-US" b="1" i="1" smtClean="0">
                        <a:latin typeface="Cambria Math" panose="02040503050406030204" pitchFamily="18" charset="0"/>
                      </a:rPr>
                      <m:t>𝒘</m:t>
                    </m:r>
                  </m:oMath>
                </a14:m>
                <a:r>
                  <a:rPr lang="en-US" dirty="0"/>
                  <a:t>, such that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b="1" i="1">
                            <a:latin typeface="Cambria Math" panose="02040503050406030204" pitchFamily="18" charset="0"/>
                          </a:rPr>
                          <m:t>𝒘</m:t>
                        </m:r>
                      </m:e>
                    </m:d>
                    <m:r>
                      <a:rPr lang="en-US" i="1">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supHide m:val="on"/>
                        <m:ctrlPr>
                          <a:rPr lang="en-US" i="1" dirty="0">
                            <a:latin typeface="Cambria Math" panose="02040503050406030204" pitchFamily="18" charset="0"/>
                          </a:rPr>
                        </m:ctrlPr>
                      </m:naryPr>
                      <m:sub>
                        <m:r>
                          <a:rPr lang="en-US" i="1" dirty="0">
                            <a:latin typeface="Cambria Math" panose="02040503050406030204" pitchFamily="18" charset="0"/>
                          </a:rPr>
                          <m:t>𝑖</m:t>
                        </m:r>
                      </m:sub>
                      <m:sup/>
                      <m:e>
                        <m:r>
                          <a:rPr lang="en-US" i="1" dirty="0">
                            <a:latin typeface="Cambria Math" panose="02040503050406030204" pitchFamily="18" charset="0"/>
                          </a:rPr>
                          <m:t>𝑙</m:t>
                        </m:r>
                        <m:d>
                          <m:dPr>
                            <m:ctrlPr>
                              <a:rPr lang="en-US" i="1" dirty="0">
                                <a:latin typeface="Cambria Math" panose="02040503050406030204" pitchFamily="18" charset="0"/>
                              </a:rPr>
                            </m:ctrlPr>
                          </m:dPr>
                          <m:e>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i="1" dirty="0">
                                <a:latin typeface="Cambria Math" panose="02040503050406030204" pitchFamily="18" charset="0"/>
                              </a:rPr>
                              <m:t>,</m:t>
                            </m:r>
                            <m:sSup>
                              <m:sSupPr>
                                <m:ctrlPr>
                                  <a:rPr lang="en-US" i="1" dirty="0">
                                    <a:latin typeface="Cambria Math" panose="02040503050406030204" pitchFamily="18" charset="0"/>
                                  </a:rPr>
                                </m:ctrlPr>
                              </m:sSupPr>
                              <m:e>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e>
                        </m:d>
                      </m:e>
                    </m:nary>
                  </m:oMath>
                </a14:m>
                <a:r>
                  <a:rPr lang="en-US" dirty="0"/>
                  <a:t> is minimized</a:t>
                </a:r>
              </a:p>
              <a:p>
                <a:r>
                  <a:rPr lang="en-US" dirty="0"/>
                  <a:t>Solution: </a:t>
                </a:r>
              </a:p>
              <a:p>
                <a:pPr lvl="1"/>
                <a:r>
                  <a:rPr lang="en-US" dirty="0"/>
                  <a:t>Stochastic gradient descent + chain rule = backpropagation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7" t="-18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148437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idx="1"/>
          </p:nvPr>
        </p:nvSpPr>
        <p:spPr/>
        <p:txBody>
          <a:bodyPr/>
          <a:lstStyle/>
          <a:p>
            <a:r>
              <a:rPr lang="en-US" dirty="0"/>
              <a:t>Avoid overfitting</a:t>
            </a:r>
          </a:p>
          <a:p>
            <a:r>
              <a:rPr lang="en-US" dirty="0"/>
              <a:t>Techniques</a:t>
            </a:r>
          </a:p>
          <a:p>
            <a:pPr lvl="1"/>
            <a:r>
              <a:rPr lang="en-US" dirty="0"/>
              <a:t>L2/L1 regularization</a:t>
            </a:r>
          </a:p>
          <a:p>
            <a:pPr lvl="1"/>
            <a:r>
              <a:rPr lang="en-US" dirty="0"/>
              <a:t>Dropout</a:t>
            </a:r>
          </a:p>
          <a:p>
            <a:pPr lvl="1"/>
            <a:r>
              <a:rPr lang="en-US" dirty="0"/>
              <a:t>Early stopping</a:t>
            </a:r>
          </a:p>
          <a:p>
            <a:pPr lvl="1"/>
            <a:r>
              <a:rPr lang="en-US" dirty="0"/>
              <a:t>…</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045072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F10CEE-1F21-BB57-BD7F-67C31D88BF95}"/>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1AA3E1F9-8196-82C5-C17B-AAB9442E2937}"/>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2E17F7C9-FA1F-51FF-4340-DD7FF651E9BD}"/>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4724618A-3278-2A44-5BAA-F2D6D28C098A}"/>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31A92C83-4424-93C4-452A-70B8C309E4AA}"/>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EC5236A2-4704-7385-0FB5-53C97FF8C23C}"/>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2926928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Neural Network</a:t>
            </a:r>
          </a:p>
        </p:txBody>
      </p:sp>
      <p:sp>
        <p:nvSpPr>
          <p:cNvPr id="3" name="Content Placeholder 2"/>
          <p:cNvSpPr>
            <a:spLocks noGrp="1"/>
          </p:cNvSpPr>
          <p:nvPr>
            <p:ph idx="1"/>
          </p:nvPr>
        </p:nvSpPr>
        <p:spPr/>
        <p:txBody>
          <a:bodyPr>
            <a:normAutofit fontScale="92500" lnSpcReduction="10000"/>
          </a:bodyPr>
          <a:lstStyle/>
          <a:p>
            <a:pPr>
              <a:lnSpc>
                <a:spcPct val="130000"/>
              </a:lnSpc>
            </a:pPr>
            <a:r>
              <a:rPr lang="en-US" dirty="0"/>
              <a:t>Introduction</a:t>
            </a:r>
          </a:p>
          <a:p>
            <a:pPr>
              <a:lnSpc>
                <a:spcPct val="130000"/>
              </a:lnSpc>
            </a:pPr>
            <a:r>
              <a:rPr lang="en-US" dirty="0"/>
              <a:t>Connection to Shallow Machine Learning Algorithms</a:t>
            </a:r>
          </a:p>
          <a:p>
            <a:pPr>
              <a:lnSpc>
                <a:spcPct val="130000"/>
              </a:lnSpc>
            </a:pPr>
            <a:r>
              <a:rPr lang="en-US" dirty="0"/>
              <a:t>Multi-Layer Feed-Forward Neural Network</a:t>
            </a:r>
          </a:p>
          <a:p>
            <a:pPr>
              <a:lnSpc>
                <a:spcPct val="130000"/>
              </a:lnSpc>
            </a:pPr>
            <a:r>
              <a:rPr lang="en-US" dirty="0"/>
              <a:t>Neural Network Design in General</a:t>
            </a:r>
          </a:p>
          <a:p>
            <a:pPr>
              <a:lnSpc>
                <a:spcPct val="130000"/>
              </a:lnSpc>
            </a:pPr>
            <a:r>
              <a:rPr lang="en-US" dirty="0"/>
              <a:t>Training A Neural Network</a:t>
            </a:r>
          </a:p>
          <a:p>
            <a:pPr>
              <a:lnSpc>
                <a:spcPct val="130000"/>
              </a:lnSpc>
            </a:pPr>
            <a:r>
              <a:rPr lang="en-US" dirty="0"/>
              <a:t>Other Practical Issues</a:t>
            </a:r>
          </a:p>
          <a:p>
            <a:pPr>
              <a:lnSpc>
                <a:spcPct val="130000"/>
              </a:lnSpc>
            </a:pPr>
            <a:r>
              <a:rPr lang="en-US" dirty="0"/>
              <a:t>*Deep Learning</a:t>
            </a:r>
          </a:p>
          <a:p>
            <a:pPr>
              <a:lnSpc>
                <a:spcPct val="130000"/>
              </a:lnSpc>
            </a:pPr>
            <a:r>
              <a:rPr lang="en-US" dirty="0"/>
              <a:t>Summary</a:t>
            </a:r>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39</a:t>
            </a:fld>
            <a:endParaRPr lang="en-US" dirty="0">
              <a:solidFill>
                <a:prstClr val="black"/>
              </a:solidFill>
            </a:endParaRPr>
          </a:p>
        </p:txBody>
      </p:sp>
      <p:sp>
        <p:nvSpPr>
          <p:cNvPr id="5" name="AutoShape 8"/>
          <p:cNvSpPr>
            <a:spLocks noChangeArrowheads="1"/>
          </p:cNvSpPr>
          <p:nvPr/>
        </p:nvSpPr>
        <p:spPr bwMode="auto">
          <a:xfrm rot="9803581">
            <a:off x="10025522" y="1897078"/>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2425567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Neural Network</a:t>
            </a:r>
          </a:p>
        </p:txBody>
      </p:sp>
      <p:sp>
        <p:nvSpPr>
          <p:cNvPr id="3" name="Content Placeholder 2"/>
          <p:cNvSpPr>
            <a:spLocks noGrp="1"/>
          </p:cNvSpPr>
          <p:nvPr>
            <p:ph idx="1"/>
          </p:nvPr>
        </p:nvSpPr>
        <p:spPr/>
        <p:txBody>
          <a:bodyPr>
            <a:normAutofit fontScale="92500" lnSpcReduction="10000"/>
          </a:bodyPr>
          <a:lstStyle/>
          <a:p>
            <a:pPr>
              <a:lnSpc>
                <a:spcPct val="130000"/>
              </a:lnSpc>
            </a:pPr>
            <a:r>
              <a:rPr lang="en-US" dirty="0"/>
              <a:t>Introduction</a:t>
            </a:r>
          </a:p>
          <a:p>
            <a:pPr>
              <a:lnSpc>
                <a:spcPct val="130000"/>
              </a:lnSpc>
            </a:pPr>
            <a:r>
              <a:rPr lang="en-US" dirty="0"/>
              <a:t>Connection to Shallow Machine Learning Algorithms</a:t>
            </a:r>
          </a:p>
          <a:p>
            <a:pPr>
              <a:lnSpc>
                <a:spcPct val="130000"/>
              </a:lnSpc>
            </a:pPr>
            <a:r>
              <a:rPr lang="en-US" dirty="0"/>
              <a:t>Multi-Layer Feed-Forward Neural Network</a:t>
            </a:r>
          </a:p>
          <a:p>
            <a:pPr>
              <a:lnSpc>
                <a:spcPct val="130000"/>
              </a:lnSpc>
            </a:pPr>
            <a:r>
              <a:rPr lang="en-US" dirty="0"/>
              <a:t>Neural Network Design in General</a:t>
            </a:r>
          </a:p>
          <a:p>
            <a:pPr>
              <a:lnSpc>
                <a:spcPct val="130000"/>
              </a:lnSpc>
            </a:pPr>
            <a:r>
              <a:rPr lang="en-US" dirty="0"/>
              <a:t>Training A Neural Network</a:t>
            </a:r>
          </a:p>
          <a:p>
            <a:pPr>
              <a:lnSpc>
                <a:spcPct val="130000"/>
              </a:lnSpc>
            </a:pPr>
            <a:r>
              <a:rPr lang="en-US" dirty="0"/>
              <a:t>Other Practical Issues</a:t>
            </a:r>
          </a:p>
          <a:p>
            <a:pPr>
              <a:lnSpc>
                <a:spcPct val="130000"/>
              </a:lnSpc>
            </a:pPr>
            <a:r>
              <a:rPr lang="en-US" dirty="0"/>
              <a:t>*Deep Learning</a:t>
            </a:r>
          </a:p>
          <a:p>
            <a:pPr>
              <a:lnSpc>
                <a:spcPct val="130000"/>
              </a:lnSpc>
            </a:pPr>
            <a:r>
              <a:rPr lang="en-US" dirty="0"/>
              <a:t>Summary</a:t>
            </a:r>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a:t>
            </a:fld>
            <a:endParaRPr lang="en-US" dirty="0">
              <a:solidFill>
                <a:prstClr val="black"/>
              </a:solidFill>
            </a:endParaRPr>
          </a:p>
        </p:txBody>
      </p:sp>
      <p:sp>
        <p:nvSpPr>
          <p:cNvPr id="5" name="AutoShape 8"/>
          <p:cNvSpPr>
            <a:spLocks noChangeArrowheads="1"/>
          </p:cNvSpPr>
          <p:nvPr/>
        </p:nvSpPr>
        <p:spPr bwMode="auto">
          <a:xfrm rot="9803581">
            <a:off x="3031849" y="1265175"/>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1323980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Architecture: </a:t>
                </a:r>
              </a:p>
              <a:p>
                <a:pPr lvl="1"/>
                <a:r>
                  <a:rPr lang="en-US" dirty="0"/>
                  <a:t>A single neuron</a:t>
                </a:r>
              </a:p>
              <a:p>
                <a:r>
                  <a:rPr lang="en-US" dirty="0"/>
                  <a:t>Activation function</a:t>
                </a:r>
              </a:p>
              <a:p>
                <a:pPr lvl="1"/>
                <a:r>
                  <a:rPr lang="en-US" dirty="0"/>
                  <a:t>Sigmoid function </a:t>
                </a:r>
              </a:p>
              <a:p>
                <a:r>
                  <a:rPr lang="en-US" dirty="0"/>
                  <a:t>Loss function</a:t>
                </a:r>
              </a:p>
              <a:p>
                <a:pPr lvl="1"/>
                <a:r>
                  <a:rPr lang="en-US" dirty="0"/>
                  <a:t>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𝑦𝑙𝑜𝑔</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𝑦</m:t>
                        </m:r>
                      </m:e>
                    </m:d>
                    <m:r>
                      <a:rPr lang="en-US" i="1" dirty="0">
                        <a:latin typeface="Cambria Math" panose="02040503050406030204" pitchFamily="18" charset="0"/>
                      </a:rPr>
                      <m:t>𝑙𝑜𝑔</m:t>
                    </m:r>
                    <m:r>
                      <a:rPr lang="en-US" i="1" dirty="0">
                        <a:latin typeface="Cambria Math" panose="02040503050406030204" pitchFamily="18" charset="0"/>
                      </a:rPr>
                      <m:t>⁡(1−</m:t>
                    </m:r>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r>
                      <a:rPr lang="en-US" i="1" dirty="0">
                        <a:latin typeface="Cambria Math" panose="02040503050406030204" pitchFamily="18" charset="0"/>
                      </a:rPr>
                      <m:t>)</m:t>
                    </m:r>
                  </m:oMath>
                </a14:m>
                <a:endParaRPr lang="en-US" dirty="0"/>
              </a:p>
              <a:p>
                <a:pPr lvl="1"/>
                <a:r>
                  <a:rPr lang="en-US" dirty="0"/>
                  <a:t>Note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is the predicted probability of taking class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7" t="-18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94603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Architecture: </a:t>
                </a:r>
              </a:p>
              <a:p>
                <a:pPr lvl="1"/>
                <a:r>
                  <a:rPr lang="en-US" dirty="0"/>
                  <a:t>A single neuron</a:t>
                </a:r>
              </a:p>
              <a:p>
                <a:r>
                  <a:rPr lang="en-US" dirty="0"/>
                  <a:t>Activation function</a:t>
                </a:r>
              </a:p>
              <a:p>
                <a:pPr lvl="1"/>
                <a:r>
                  <a:rPr lang="en-US" dirty="0"/>
                  <a:t>Sign function/step function</a:t>
                </a:r>
              </a:p>
              <a:p>
                <a:r>
                  <a:rPr lang="en-US" dirty="0"/>
                  <a:t>Loss function</a:t>
                </a:r>
              </a:p>
              <a:p>
                <a:pPr lvl="1"/>
                <a:r>
                  <a:rPr lang="en-US" dirty="0"/>
                  <a:t> </a:t>
                </a:r>
                <a14:m>
                  <m:oMath xmlns:m="http://schemas.openxmlformats.org/officeDocument/2006/math">
                    <m:r>
                      <a:rPr lang="en-US" b="0" i="1" smtClean="0">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0,−</m:t>
                            </m:r>
                            <m:r>
                              <a:rPr lang="en-US" i="1">
                                <a:latin typeface="Cambria Math" panose="02040503050406030204" pitchFamily="18" charset="0"/>
                              </a:rPr>
                              <m:t>𝑦</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func>
                  </m:oMath>
                </a14:m>
                <a:endParaRPr lang="en-US" dirty="0"/>
              </a:p>
              <a:p>
                <a:pPr lvl="1"/>
                <a:endParaRPr lang="en-US" dirty="0"/>
              </a:p>
              <a:p>
                <a:pPr marL="274320" lvl="1" indent="0">
                  <a:buNone/>
                </a:pP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0"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4015556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SVM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Architecture: </a:t>
                </a:r>
              </a:p>
              <a:p>
                <a:pPr lvl="1"/>
                <a:r>
                  <a:rPr lang="en-US" dirty="0"/>
                  <a:t>A single neuron</a:t>
                </a:r>
              </a:p>
              <a:p>
                <a:r>
                  <a:rPr lang="en-US" dirty="0"/>
                  <a:t>Activation function</a:t>
                </a:r>
              </a:p>
              <a:p>
                <a:pPr lvl="1"/>
                <a:r>
                  <a:rPr lang="en-US" dirty="0"/>
                  <a:t>Sign function/step function</a:t>
                </a:r>
              </a:p>
              <a:p>
                <a:r>
                  <a:rPr lang="en-US" dirty="0"/>
                  <a:t>Loss function</a:t>
                </a:r>
              </a:p>
              <a:p>
                <a:pPr lvl="1"/>
                <a:r>
                  <a:rPr lang="en-US" dirty="0"/>
                  <a:t> </a:t>
                </a:r>
                <a14:m>
                  <m:oMath xmlns:m="http://schemas.openxmlformats.org/officeDocument/2006/math">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0,</m:t>
                            </m:r>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func>
                  </m:oMath>
                </a14:m>
                <a:endParaRPr lang="en-US" dirty="0"/>
              </a:p>
              <a:p>
                <a:r>
                  <a:rPr lang="en-US" dirty="0"/>
                  <a:t>Regularization</a:t>
                </a:r>
              </a:p>
              <a:p>
                <a:pPr lvl="1"/>
                <a:r>
                  <a:rPr lang="en-US" dirty="0"/>
                  <a:t>L2, i.e., </a:t>
                </a:r>
                <a14:m>
                  <m:oMath xmlns:m="http://schemas.openxmlformats.org/officeDocument/2006/math">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0" smtClean="0">
                            <a:latin typeface="Cambria Math" panose="02040503050406030204" pitchFamily="18" charset="0"/>
                          </a:rPr>
                          <m:t>2</m:t>
                        </m:r>
                      </m:den>
                    </m:f>
                    <m:r>
                      <a:rPr lang="en-US" b="0" i="1" smtClean="0">
                        <a:latin typeface="Cambria Math" panose="02040503050406030204" pitchFamily="18" charset="0"/>
                      </a:rPr>
                      <m:t>𝜆</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𝒘</m:t>
                                </m:r>
                              </m:e>
                            </m:d>
                          </m:e>
                        </m:d>
                      </m:e>
                      <m:sup>
                        <m:r>
                          <a:rPr lang="en-US" b="0" i="1" smtClean="0">
                            <a:latin typeface="Cambria Math" panose="02040503050406030204" pitchFamily="18" charset="0"/>
                          </a:rPr>
                          <m:t>2</m:t>
                        </m:r>
                      </m:sup>
                    </m:sSup>
                  </m:oMath>
                </a14:m>
                <a:endParaRPr lang="en-US" b="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0" t="-14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42</a:t>
            </a:fld>
            <a:endParaRPr lang="en-US" dirty="0">
              <a:solidFill>
                <a:prstClr val="black"/>
              </a:solidFill>
            </a:endParaRPr>
          </a:p>
        </p:txBody>
      </p:sp>
      <p:pic>
        <p:nvPicPr>
          <p:cNvPr id="5" name="Picture 4"/>
          <p:cNvPicPr>
            <a:picLocks noChangeAspect="1"/>
          </p:cNvPicPr>
          <p:nvPr/>
        </p:nvPicPr>
        <p:blipFill>
          <a:blip r:embed="rId3"/>
          <a:stretch>
            <a:fillRect/>
          </a:stretch>
        </p:blipFill>
        <p:spPr>
          <a:xfrm>
            <a:off x="7663249" y="2770051"/>
            <a:ext cx="3581400" cy="2211702"/>
          </a:xfrm>
          <a:prstGeom prst="rect">
            <a:avLst/>
          </a:prstGeom>
        </p:spPr>
      </p:pic>
    </p:spTree>
    <p:extLst>
      <p:ext uri="{BB962C8B-B14F-4D97-AF65-F5344CB8AC3E}">
        <p14:creationId xmlns:p14="http://schemas.microsoft.com/office/powerpoint/2010/main" val="2740183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Perceptron V.S. Linear SVM</a:t>
            </a:r>
          </a:p>
        </p:txBody>
      </p:sp>
      <p:sp>
        <p:nvSpPr>
          <p:cNvPr id="3" name="Content Placeholder 2"/>
          <p:cNvSpPr>
            <a:spLocks noGrp="1"/>
          </p:cNvSpPr>
          <p:nvPr>
            <p:ph idx="1"/>
          </p:nvPr>
        </p:nvSpPr>
        <p:spPr/>
        <p:txBody>
          <a:bodyPr/>
          <a:lstStyle/>
          <a:p>
            <a:pPr marL="182880" lvl="1"/>
            <a:r>
              <a:rPr lang="en-US" dirty="0"/>
              <a:t>Source: </a:t>
            </a:r>
            <a:r>
              <a:rPr lang="en-US" dirty="0">
                <a:hlinkClick r:id="rId2"/>
              </a:rPr>
              <a:t>http://www.charuaggarwal.net/neural.htm</a:t>
            </a:r>
            <a:endParaRPr lang="en-US" dirty="0"/>
          </a:p>
          <a:p>
            <a:pPr marL="0" indent="0">
              <a:buNone/>
            </a:pPr>
            <a:r>
              <a:rPr lang="en-US" dirty="0"/>
              <a:t> </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43</a:t>
            </a:fld>
            <a:endParaRPr lang="en-US" dirty="0">
              <a:solidFill>
                <a:prstClr val="black"/>
              </a:solidFill>
            </a:endParaRPr>
          </a:p>
        </p:txBody>
      </p:sp>
      <p:pic>
        <p:nvPicPr>
          <p:cNvPr id="5" name="Picture 4"/>
          <p:cNvPicPr>
            <a:picLocks noChangeAspect="1"/>
          </p:cNvPicPr>
          <p:nvPr/>
        </p:nvPicPr>
        <p:blipFill>
          <a:blip r:embed="rId3"/>
          <a:stretch>
            <a:fillRect/>
          </a:stretch>
        </p:blipFill>
        <p:spPr>
          <a:xfrm>
            <a:off x="2133600" y="2212818"/>
            <a:ext cx="7476044" cy="4645183"/>
          </a:xfrm>
          <a:prstGeom prst="rect">
            <a:avLst/>
          </a:prstGeom>
        </p:spPr>
      </p:pic>
    </p:spTree>
    <p:extLst>
      <p:ext uri="{BB962C8B-B14F-4D97-AF65-F5344CB8AC3E}">
        <p14:creationId xmlns:p14="http://schemas.microsoft.com/office/powerpoint/2010/main" val="848316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Neural Network</a:t>
            </a:r>
          </a:p>
        </p:txBody>
      </p:sp>
      <p:sp>
        <p:nvSpPr>
          <p:cNvPr id="3" name="Content Placeholder 2"/>
          <p:cNvSpPr>
            <a:spLocks noGrp="1"/>
          </p:cNvSpPr>
          <p:nvPr>
            <p:ph idx="1"/>
          </p:nvPr>
        </p:nvSpPr>
        <p:spPr/>
        <p:txBody>
          <a:bodyPr>
            <a:normAutofit fontScale="92500" lnSpcReduction="10000"/>
          </a:bodyPr>
          <a:lstStyle/>
          <a:p>
            <a:pPr>
              <a:lnSpc>
                <a:spcPct val="130000"/>
              </a:lnSpc>
            </a:pPr>
            <a:r>
              <a:rPr lang="en-US" dirty="0"/>
              <a:t>Introduction</a:t>
            </a:r>
          </a:p>
          <a:p>
            <a:pPr>
              <a:lnSpc>
                <a:spcPct val="130000"/>
              </a:lnSpc>
            </a:pPr>
            <a:r>
              <a:rPr lang="en-US" dirty="0"/>
              <a:t>Connection to Shallow Machine Learning Algorithms</a:t>
            </a:r>
          </a:p>
          <a:p>
            <a:pPr>
              <a:lnSpc>
                <a:spcPct val="130000"/>
              </a:lnSpc>
            </a:pPr>
            <a:r>
              <a:rPr lang="en-US" dirty="0"/>
              <a:t>Multi-Layer Feed-Forward Neural Network</a:t>
            </a:r>
          </a:p>
          <a:p>
            <a:pPr>
              <a:lnSpc>
                <a:spcPct val="130000"/>
              </a:lnSpc>
            </a:pPr>
            <a:r>
              <a:rPr lang="en-US" dirty="0"/>
              <a:t>Neural Network Design in General</a:t>
            </a:r>
          </a:p>
          <a:p>
            <a:pPr>
              <a:lnSpc>
                <a:spcPct val="130000"/>
              </a:lnSpc>
            </a:pPr>
            <a:r>
              <a:rPr lang="en-US" dirty="0"/>
              <a:t>Training A Neural Network</a:t>
            </a:r>
          </a:p>
          <a:p>
            <a:pPr>
              <a:lnSpc>
                <a:spcPct val="130000"/>
              </a:lnSpc>
            </a:pPr>
            <a:r>
              <a:rPr lang="en-US" dirty="0"/>
              <a:t>Other Practical Issues</a:t>
            </a:r>
          </a:p>
          <a:p>
            <a:pPr>
              <a:lnSpc>
                <a:spcPct val="130000"/>
              </a:lnSpc>
            </a:pPr>
            <a:r>
              <a:rPr lang="en-US" dirty="0"/>
              <a:t>*Deep Learning</a:t>
            </a:r>
          </a:p>
          <a:p>
            <a:pPr>
              <a:lnSpc>
                <a:spcPct val="130000"/>
              </a:lnSpc>
            </a:pPr>
            <a:r>
              <a:rPr lang="en-US" dirty="0"/>
              <a:t>Summary</a:t>
            </a:r>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44</a:t>
            </a:fld>
            <a:endParaRPr lang="en-US" dirty="0">
              <a:solidFill>
                <a:prstClr val="black"/>
              </a:solidFill>
            </a:endParaRPr>
          </a:p>
        </p:txBody>
      </p:sp>
      <p:sp>
        <p:nvSpPr>
          <p:cNvPr id="5" name="AutoShape 8"/>
          <p:cNvSpPr>
            <a:spLocks noChangeArrowheads="1"/>
          </p:cNvSpPr>
          <p:nvPr/>
        </p:nvSpPr>
        <p:spPr bwMode="auto">
          <a:xfrm rot="9803581">
            <a:off x="8349120" y="2506678"/>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1157674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pitchFamily="34" charset="0"/>
              </a:defRPr>
            </a:lvl1pPr>
            <a:lvl2pPr marL="742950" indent="-285750" eaLnBrk="0" hangingPunct="0">
              <a:defRPr>
                <a:solidFill>
                  <a:schemeClr val="tx1"/>
                </a:solidFill>
                <a:latin typeface="Tahoma" pitchFamily="34" charset="0"/>
              </a:defRPr>
            </a:lvl2pPr>
            <a:lvl3pPr marL="1143000" indent="-228600" eaLnBrk="0" hangingPunct="0">
              <a:defRPr>
                <a:solidFill>
                  <a:schemeClr val="tx1"/>
                </a:solidFill>
                <a:latin typeface="Tahoma" pitchFamily="34" charset="0"/>
              </a:defRPr>
            </a:lvl3pPr>
            <a:lvl4pPr marL="1600200" indent="-228600" eaLnBrk="0" hangingPunct="0">
              <a:defRPr>
                <a:solidFill>
                  <a:schemeClr val="tx1"/>
                </a:solidFill>
                <a:latin typeface="Tahoma" pitchFamily="34" charset="0"/>
              </a:defRPr>
            </a:lvl4pPr>
            <a:lvl5pPr marL="2057400" indent="-228600" eaLnBrk="0" hangingPunct="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eaLnBrk="1" hangingPunct="1"/>
            <a:fld id="{AD95D90C-6405-4C9E-B4BE-340524DE89D9}" type="slidenum">
              <a:rPr lang="en-US"/>
              <a:pPr eaLnBrk="1" hangingPunct="1"/>
              <a:t>45</a:t>
            </a:fld>
            <a:endParaRPr lang="en-US"/>
          </a:p>
        </p:txBody>
      </p:sp>
      <p:sp>
        <p:nvSpPr>
          <p:cNvPr id="15363" name="Rectangle 2"/>
          <p:cNvSpPr>
            <a:spLocks noGrp="1" noChangeArrowheads="1"/>
          </p:cNvSpPr>
          <p:nvPr>
            <p:ph type="title"/>
          </p:nvPr>
        </p:nvSpPr>
        <p:spPr>
          <a:xfrm>
            <a:off x="1447800" y="304800"/>
            <a:ext cx="9372600" cy="685800"/>
          </a:xfrm>
          <a:noFill/>
        </p:spPr>
        <p:txBody>
          <a:bodyPr vert="horz" lIns="92075" tIns="46038" rIns="92075" bIns="46038" rtlCol="0" anchor="ctr">
            <a:normAutofit/>
          </a:bodyPr>
          <a:lstStyle/>
          <a:p>
            <a:pPr eaLnBrk="1" hangingPunct="1"/>
            <a:r>
              <a:rPr lang="en-US" sz="3200" dirty="0"/>
              <a:t>A Multi-Layer Feed-Forward Neural Network </a:t>
            </a:r>
          </a:p>
        </p:txBody>
      </p:sp>
      <p:grpSp>
        <p:nvGrpSpPr>
          <p:cNvPr id="15364" name="Group 3"/>
          <p:cNvGrpSpPr>
            <a:grpSpLocks/>
          </p:cNvGrpSpPr>
          <p:nvPr/>
        </p:nvGrpSpPr>
        <p:grpSpPr bwMode="auto">
          <a:xfrm>
            <a:off x="3962400" y="1701800"/>
            <a:ext cx="3409950" cy="4948238"/>
            <a:chOff x="1536" y="1072"/>
            <a:chExt cx="2148" cy="3117"/>
          </a:xfrm>
        </p:grpSpPr>
        <p:sp>
          <p:nvSpPr>
            <p:cNvPr id="15373" name="Oval 4"/>
            <p:cNvSpPr>
              <a:spLocks noChangeArrowheads="1"/>
            </p:cNvSpPr>
            <p:nvPr/>
          </p:nvSpPr>
          <p:spPr bwMode="auto">
            <a:xfrm>
              <a:off x="1730" y="1625"/>
              <a:ext cx="340" cy="316"/>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74" name="Oval 5"/>
            <p:cNvSpPr>
              <a:spLocks noChangeArrowheads="1"/>
            </p:cNvSpPr>
            <p:nvPr/>
          </p:nvSpPr>
          <p:spPr bwMode="auto">
            <a:xfrm>
              <a:off x="2430" y="1642"/>
              <a:ext cx="340" cy="316"/>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75" name="Oval 6"/>
            <p:cNvSpPr>
              <a:spLocks noChangeArrowheads="1"/>
            </p:cNvSpPr>
            <p:nvPr/>
          </p:nvSpPr>
          <p:spPr bwMode="auto">
            <a:xfrm>
              <a:off x="3094" y="1642"/>
              <a:ext cx="340" cy="316"/>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76" name="Oval 7"/>
            <p:cNvSpPr>
              <a:spLocks noChangeArrowheads="1"/>
            </p:cNvSpPr>
            <p:nvPr/>
          </p:nvSpPr>
          <p:spPr bwMode="auto">
            <a:xfrm>
              <a:off x="2449" y="2432"/>
              <a:ext cx="339" cy="316"/>
            </a:xfrm>
            <a:prstGeom prst="ellipse">
              <a:avLst/>
            </a:prstGeom>
            <a:solidFill>
              <a:schemeClr val="tx1"/>
            </a:solidFill>
            <a:ln w="12700">
              <a:solidFill>
                <a:srgbClr val="000000"/>
              </a:solidFill>
              <a:round/>
              <a:headEnd/>
              <a:tailEnd/>
            </a:ln>
          </p:spPr>
          <p:txBody>
            <a:bodyPr wrap="none" anchor="ctr"/>
            <a:lstStyle/>
            <a:p>
              <a:endParaRPr lang="en-US"/>
            </a:p>
          </p:txBody>
        </p:sp>
        <p:sp>
          <p:nvSpPr>
            <p:cNvPr id="15377" name="Oval 8"/>
            <p:cNvSpPr>
              <a:spLocks noChangeArrowheads="1"/>
            </p:cNvSpPr>
            <p:nvPr/>
          </p:nvSpPr>
          <p:spPr bwMode="auto">
            <a:xfrm>
              <a:off x="3344" y="2432"/>
              <a:ext cx="340" cy="316"/>
            </a:xfrm>
            <a:prstGeom prst="ellipse">
              <a:avLst/>
            </a:prstGeom>
            <a:solidFill>
              <a:schemeClr val="tx1"/>
            </a:solidFill>
            <a:ln w="12700">
              <a:solidFill>
                <a:srgbClr val="000000"/>
              </a:solidFill>
              <a:round/>
              <a:headEnd/>
              <a:tailEnd/>
            </a:ln>
          </p:spPr>
          <p:txBody>
            <a:bodyPr wrap="none" anchor="ctr"/>
            <a:lstStyle/>
            <a:p>
              <a:endParaRPr lang="en-US"/>
            </a:p>
          </p:txBody>
        </p:sp>
        <p:sp>
          <p:nvSpPr>
            <p:cNvPr id="15378" name="Oval 9"/>
            <p:cNvSpPr>
              <a:spLocks noChangeArrowheads="1"/>
            </p:cNvSpPr>
            <p:nvPr/>
          </p:nvSpPr>
          <p:spPr bwMode="auto">
            <a:xfrm>
              <a:off x="1536" y="2448"/>
              <a:ext cx="340" cy="316"/>
            </a:xfrm>
            <a:prstGeom prst="ellipse">
              <a:avLst/>
            </a:prstGeom>
            <a:solidFill>
              <a:schemeClr val="tx1"/>
            </a:solidFill>
            <a:ln w="12700">
              <a:solidFill>
                <a:srgbClr val="000000"/>
              </a:solidFill>
              <a:round/>
              <a:headEnd/>
              <a:tailEnd/>
            </a:ln>
          </p:spPr>
          <p:txBody>
            <a:bodyPr wrap="none" anchor="ctr"/>
            <a:lstStyle/>
            <a:p>
              <a:endParaRPr lang="en-US"/>
            </a:p>
          </p:txBody>
        </p:sp>
        <p:sp>
          <p:nvSpPr>
            <p:cNvPr id="15379" name="Oval 10"/>
            <p:cNvSpPr>
              <a:spLocks noChangeArrowheads="1"/>
            </p:cNvSpPr>
            <p:nvPr/>
          </p:nvSpPr>
          <p:spPr bwMode="auto">
            <a:xfrm>
              <a:off x="2055" y="3288"/>
              <a:ext cx="339" cy="316"/>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80" name="Oval 11"/>
            <p:cNvSpPr>
              <a:spLocks noChangeArrowheads="1"/>
            </p:cNvSpPr>
            <p:nvPr/>
          </p:nvSpPr>
          <p:spPr bwMode="auto">
            <a:xfrm>
              <a:off x="2897" y="3269"/>
              <a:ext cx="339" cy="316"/>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381" name="Line 12"/>
            <p:cNvSpPr>
              <a:spLocks noChangeShapeType="1"/>
            </p:cNvSpPr>
            <p:nvPr/>
          </p:nvSpPr>
          <p:spPr bwMode="auto">
            <a:xfrm flipH="1" flipV="1">
              <a:off x="1768" y="2781"/>
              <a:ext cx="320" cy="537"/>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2" name="Line 13"/>
            <p:cNvSpPr>
              <a:spLocks noChangeShapeType="1"/>
            </p:cNvSpPr>
            <p:nvPr/>
          </p:nvSpPr>
          <p:spPr bwMode="auto">
            <a:xfrm flipV="1">
              <a:off x="2217" y="2732"/>
              <a:ext cx="303" cy="551"/>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3" name="Line 14"/>
            <p:cNvSpPr>
              <a:spLocks noChangeShapeType="1"/>
            </p:cNvSpPr>
            <p:nvPr/>
          </p:nvSpPr>
          <p:spPr bwMode="auto">
            <a:xfrm flipV="1">
              <a:off x="2358" y="2715"/>
              <a:ext cx="1022" cy="61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4" name="Line 15"/>
            <p:cNvSpPr>
              <a:spLocks noChangeShapeType="1"/>
            </p:cNvSpPr>
            <p:nvPr/>
          </p:nvSpPr>
          <p:spPr bwMode="auto">
            <a:xfrm flipH="1" flipV="1">
              <a:off x="1875" y="2714"/>
              <a:ext cx="1020" cy="586"/>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5" name="Line 16"/>
            <p:cNvSpPr>
              <a:spLocks noChangeShapeType="1"/>
            </p:cNvSpPr>
            <p:nvPr/>
          </p:nvSpPr>
          <p:spPr bwMode="auto">
            <a:xfrm flipH="1" flipV="1">
              <a:off x="2735" y="2765"/>
              <a:ext cx="322" cy="50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6" name="Line 17"/>
            <p:cNvSpPr>
              <a:spLocks noChangeShapeType="1"/>
            </p:cNvSpPr>
            <p:nvPr/>
          </p:nvSpPr>
          <p:spPr bwMode="auto">
            <a:xfrm flipV="1">
              <a:off x="3219" y="2799"/>
              <a:ext cx="287" cy="46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7" name="Line 18"/>
            <p:cNvSpPr>
              <a:spLocks noChangeShapeType="1"/>
            </p:cNvSpPr>
            <p:nvPr/>
          </p:nvSpPr>
          <p:spPr bwMode="auto">
            <a:xfrm flipV="1">
              <a:off x="1606" y="1943"/>
              <a:ext cx="268" cy="51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8" name="Line 19"/>
            <p:cNvSpPr>
              <a:spLocks noChangeShapeType="1"/>
            </p:cNvSpPr>
            <p:nvPr/>
          </p:nvSpPr>
          <p:spPr bwMode="auto">
            <a:xfrm flipV="1">
              <a:off x="1767" y="1940"/>
              <a:ext cx="787" cy="50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89" name="Line 20"/>
            <p:cNvSpPr>
              <a:spLocks noChangeShapeType="1"/>
            </p:cNvSpPr>
            <p:nvPr/>
          </p:nvSpPr>
          <p:spPr bwMode="auto">
            <a:xfrm flipV="1">
              <a:off x="1858" y="1959"/>
              <a:ext cx="1380" cy="50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0" name="Line 21"/>
            <p:cNvSpPr>
              <a:spLocks noChangeShapeType="1"/>
            </p:cNvSpPr>
            <p:nvPr/>
          </p:nvSpPr>
          <p:spPr bwMode="auto">
            <a:xfrm flipH="1" flipV="1">
              <a:off x="2017" y="1905"/>
              <a:ext cx="1342" cy="572"/>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1" name="Line 22"/>
            <p:cNvSpPr>
              <a:spLocks noChangeShapeType="1"/>
            </p:cNvSpPr>
            <p:nvPr/>
          </p:nvSpPr>
          <p:spPr bwMode="auto">
            <a:xfrm flipH="1" flipV="1">
              <a:off x="3341" y="1940"/>
              <a:ext cx="197" cy="50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2" name="Line 23"/>
            <p:cNvSpPr>
              <a:spLocks noChangeShapeType="1"/>
            </p:cNvSpPr>
            <p:nvPr/>
          </p:nvSpPr>
          <p:spPr bwMode="auto">
            <a:xfrm flipH="1" flipV="1">
              <a:off x="2679" y="1990"/>
              <a:ext cx="734" cy="453"/>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3" name="Line 24"/>
            <p:cNvSpPr>
              <a:spLocks noChangeShapeType="1"/>
            </p:cNvSpPr>
            <p:nvPr/>
          </p:nvSpPr>
          <p:spPr bwMode="auto">
            <a:xfrm flipH="1" flipV="1">
              <a:off x="1965" y="1960"/>
              <a:ext cx="537" cy="46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4" name="Line 25"/>
            <p:cNvSpPr>
              <a:spLocks noChangeShapeType="1"/>
            </p:cNvSpPr>
            <p:nvPr/>
          </p:nvSpPr>
          <p:spPr bwMode="auto">
            <a:xfrm flipV="1">
              <a:off x="2610" y="1977"/>
              <a:ext cx="0" cy="434"/>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5" name="Line 26"/>
            <p:cNvSpPr>
              <a:spLocks noChangeShapeType="1"/>
            </p:cNvSpPr>
            <p:nvPr/>
          </p:nvSpPr>
          <p:spPr bwMode="auto">
            <a:xfrm flipV="1">
              <a:off x="2736" y="2011"/>
              <a:ext cx="501" cy="451"/>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6" name="Line 27"/>
            <p:cNvSpPr>
              <a:spLocks noChangeShapeType="1"/>
            </p:cNvSpPr>
            <p:nvPr/>
          </p:nvSpPr>
          <p:spPr bwMode="auto">
            <a:xfrm flipV="1">
              <a:off x="2179" y="3604"/>
              <a:ext cx="0" cy="569"/>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7" name="Line 28"/>
            <p:cNvSpPr>
              <a:spLocks noChangeShapeType="1"/>
            </p:cNvSpPr>
            <p:nvPr/>
          </p:nvSpPr>
          <p:spPr bwMode="auto">
            <a:xfrm flipV="1">
              <a:off x="3075" y="3621"/>
              <a:ext cx="0" cy="56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8" name="Line 29"/>
            <p:cNvSpPr>
              <a:spLocks noChangeShapeType="1"/>
            </p:cNvSpPr>
            <p:nvPr/>
          </p:nvSpPr>
          <p:spPr bwMode="auto">
            <a:xfrm flipV="1">
              <a:off x="1875" y="1088"/>
              <a:ext cx="0" cy="56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399" name="Line 30"/>
            <p:cNvSpPr>
              <a:spLocks noChangeShapeType="1"/>
            </p:cNvSpPr>
            <p:nvPr/>
          </p:nvSpPr>
          <p:spPr bwMode="auto">
            <a:xfrm flipV="1">
              <a:off x="2591" y="1072"/>
              <a:ext cx="0" cy="56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400" name="Line 31"/>
            <p:cNvSpPr>
              <a:spLocks noChangeShapeType="1"/>
            </p:cNvSpPr>
            <p:nvPr/>
          </p:nvSpPr>
          <p:spPr bwMode="auto">
            <a:xfrm flipV="1">
              <a:off x="3235" y="1072"/>
              <a:ext cx="0" cy="568"/>
            </a:xfrm>
            <a:prstGeom prst="line">
              <a:avLst/>
            </a:prstGeom>
            <a:noFill/>
            <a:ln w="12700">
              <a:solidFill>
                <a:srgbClr val="000000"/>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15365" name="Rectangle 32"/>
          <p:cNvSpPr>
            <a:spLocks noChangeArrowheads="1"/>
          </p:cNvSpPr>
          <p:nvPr/>
        </p:nvSpPr>
        <p:spPr bwMode="auto">
          <a:xfrm>
            <a:off x="2202142" y="2514600"/>
            <a:ext cx="1531381"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000" b="1"/>
              <a:t>Output layer</a:t>
            </a:r>
            <a:endParaRPr lang="en-US" sz="2000"/>
          </a:p>
        </p:txBody>
      </p:sp>
      <p:sp>
        <p:nvSpPr>
          <p:cNvPr id="15366" name="Rectangle 33"/>
          <p:cNvSpPr>
            <a:spLocks noChangeArrowheads="1"/>
          </p:cNvSpPr>
          <p:nvPr/>
        </p:nvSpPr>
        <p:spPr bwMode="auto">
          <a:xfrm>
            <a:off x="2174497" y="5191125"/>
            <a:ext cx="1339021"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000" b="1"/>
              <a:t>Input layer</a:t>
            </a:r>
          </a:p>
        </p:txBody>
      </p:sp>
      <p:sp>
        <p:nvSpPr>
          <p:cNvPr id="15367" name="Rectangle 34"/>
          <p:cNvSpPr>
            <a:spLocks noChangeArrowheads="1"/>
          </p:cNvSpPr>
          <p:nvPr/>
        </p:nvSpPr>
        <p:spPr bwMode="auto">
          <a:xfrm>
            <a:off x="2067180" y="3946525"/>
            <a:ext cx="153619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000" b="1"/>
              <a:t>Hidden layer</a:t>
            </a:r>
            <a:endParaRPr lang="en-US" sz="2000"/>
          </a:p>
        </p:txBody>
      </p:sp>
      <p:sp>
        <p:nvSpPr>
          <p:cNvPr id="15368" name="Rectangle 35"/>
          <p:cNvSpPr>
            <a:spLocks noChangeArrowheads="1"/>
          </p:cNvSpPr>
          <p:nvPr/>
        </p:nvSpPr>
        <p:spPr bwMode="auto">
          <a:xfrm>
            <a:off x="2098529" y="1600200"/>
            <a:ext cx="1678280"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000" b="1"/>
              <a:t>Output vector</a:t>
            </a:r>
            <a:endParaRPr lang="en-US" sz="2000"/>
          </a:p>
        </p:txBody>
      </p:sp>
      <p:sp>
        <p:nvSpPr>
          <p:cNvPr id="15369" name="Rectangle 36"/>
          <p:cNvSpPr>
            <a:spLocks noChangeArrowheads="1"/>
          </p:cNvSpPr>
          <p:nvPr/>
        </p:nvSpPr>
        <p:spPr bwMode="auto">
          <a:xfrm>
            <a:off x="2168909" y="6076950"/>
            <a:ext cx="1732782"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eaLnBrk="0" hangingPunct="0"/>
            <a:r>
              <a:rPr lang="en-US" sz="2000" b="1" dirty="0"/>
              <a:t>Input vector: </a:t>
            </a:r>
            <a:r>
              <a:rPr lang="en-US" sz="2000" b="1" i="1" dirty="0"/>
              <a:t>x</a:t>
            </a:r>
            <a:endParaRPr lang="en-US" sz="2000" b="1" i="1" baseline="-25000" dirty="0"/>
          </a:p>
        </p:txBody>
      </p:sp>
      <p:sp>
        <p:nvSpPr>
          <p:cNvPr id="2" name="TextBox 1"/>
          <p:cNvSpPr txBox="1"/>
          <p:nvPr/>
        </p:nvSpPr>
        <p:spPr>
          <a:xfrm>
            <a:off x="7827963" y="1280632"/>
            <a:ext cx="2336986" cy="400110"/>
          </a:xfrm>
          <a:prstGeom prst="rect">
            <a:avLst/>
          </a:prstGeom>
          <a:noFill/>
        </p:spPr>
        <p:txBody>
          <a:bodyPr wrap="none" rtlCol="0">
            <a:spAutoFit/>
          </a:bodyPr>
          <a:lstStyle/>
          <a:p>
            <a:r>
              <a:rPr lang="en-US" sz="2000" dirty="0"/>
              <a:t>A </a:t>
            </a:r>
            <a:r>
              <a:rPr lang="en-US" sz="2000" b="1" dirty="0"/>
              <a:t>two-layer</a:t>
            </a:r>
            <a:r>
              <a:rPr lang="en-US" sz="2000" dirty="0"/>
              <a:t> network</a:t>
            </a:r>
          </a:p>
        </p:txBody>
      </p:sp>
      <mc:AlternateContent xmlns:mc="http://schemas.openxmlformats.org/markup-compatibility/2006" xmlns:a14="http://schemas.microsoft.com/office/drawing/2010/main">
        <mc:Choice Requires="a14">
          <p:sp>
            <p:nvSpPr>
              <p:cNvPr id="3" name="TextBox 2"/>
              <p:cNvSpPr txBox="1"/>
              <p:nvPr/>
            </p:nvSpPr>
            <p:spPr>
              <a:xfrm>
                <a:off x="8030820" y="3997165"/>
                <a:ext cx="2103781" cy="295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r>
                        <a:rPr lang="en-US" i="1">
                          <a:latin typeface="Cambria Math" panose="02040503050406030204" pitchFamily="18" charset="0"/>
                        </a:rPr>
                        <m:t>=</m:t>
                      </m:r>
                      <m:r>
                        <a:rPr lang="en-US" i="1">
                          <a:latin typeface="Cambria Math" panose="02040503050406030204" pitchFamily="18" charset="0"/>
                        </a:rPr>
                        <m:t>𝑓</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d>
                            <m:dPr>
                              <m:ctrlPr>
                                <a:rPr lang="en-US" i="1">
                                  <a:latin typeface="Cambria Math" panose="02040503050406030204" pitchFamily="18" charset="0"/>
                                </a:rPr>
                              </m:ctrlPr>
                            </m:dPr>
                            <m:e>
                              <m:r>
                                <a:rPr lang="en-US" i="1">
                                  <a:latin typeface="Cambria Math" panose="02040503050406030204" pitchFamily="18" charset="0"/>
                                </a:rPr>
                                <m:t>1</m:t>
                              </m:r>
                            </m:e>
                          </m:d>
                        </m:sup>
                      </m:sSup>
                      <m:r>
                        <a:rPr lang="en-US" b="1" i="1">
                          <a:latin typeface="Cambria Math" panose="02040503050406030204" pitchFamily="18" charset="0"/>
                        </a:rPr>
                        <m:t>𝒙</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(1)</m:t>
                          </m:r>
                        </m:sup>
                      </m:sSup>
                      <m:r>
                        <a:rPr lang="en-US" i="1">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8030820" y="3997165"/>
                <a:ext cx="2103781" cy="295594"/>
              </a:xfrm>
              <a:prstGeom prst="rect">
                <a:avLst/>
              </a:prstGeom>
              <a:blipFill>
                <a:blip r:embed="rId3"/>
                <a:stretch>
                  <a:fillRect l="-2023" t="-6250" r="-346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8001001" y="2763678"/>
                <a:ext cx="2113143" cy="295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𝒐</m:t>
                      </m:r>
                      <m:r>
                        <a:rPr lang="en-US" i="1">
                          <a:latin typeface="Cambria Math" panose="02040503050406030204" pitchFamily="18" charset="0"/>
                        </a:rPr>
                        <m:t>=</m:t>
                      </m:r>
                      <m:r>
                        <a:rPr lang="en-US" i="1">
                          <a:latin typeface="Cambria Math" panose="02040503050406030204" pitchFamily="18" charset="0"/>
                        </a:rPr>
                        <m:t>𝑔</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b="1" i="1">
                          <a:latin typeface="Cambria Math" panose="02040503050406030204" pitchFamily="18" charset="0"/>
                        </a:rPr>
                        <m:t>𝒉</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(2)</m:t>
                          </m:r>
                        </m:sup>
                      </m:sSup>
                      <m:r>
                        <a:rPr lang="en-US" i="1">
                          <a:latin typeface="Cambria Math" panose="02040503050406030204" pitchFamily="18" charset="0"/>
                        </a:rPr>
                        <m:t>)</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8001001" y="2763678"/>
                <a:ext cx="2113143" cy="295594"/>
              </a:xfrm>
              <a:prstGeom prst="rect">
                <a:avLst/>
              </a:prstGeom>
              <a:blipFill>
                <a:blip r:embed="rId4"/>
                <a:stretch>
                  <a:fillRect l="-1156" t="-6122" r="-3468" b="-30612"/>
                </a:stretch>
              </a:blipFill>
            </p:spPr>
            <p:txBody>
              <a:bodyPr/>
              <a:lstStyle/>
              <a:p>
                <a:r>
                  <a:rPr lang="en-US">
                    <a:noFill/>
                  </a:rPr>
                  <a:t> </a:t>
                </a:r>
              </a:p>
            </p:txBody>
          </p:sp>
        </mc:Fallback>
      </mc:AlternateContent>
      <p:sp>
        <p:nvSpPr>
          <p:cNvPr id="43" name="TextBox 42"/>
          <p:cNvSpPr txBox="1"/>
          <p:nvPr/>
        </p:nvSpPr>
        <p:spPr>
          <a:xfrm>
            <a:off x="7233503" y="5865217"/>
            <a:ext cx="2198807" cy="523220"/>
          </a:xfrm>
          <a:prstGeom prst="rect">
            <a:avLst/>
          </a:prstGeom>
          <a:noFill/>
          <a:ln>
            <a:solidFill>
              <a:srgbClr val="C00000"/>
            </a:solidFill>
          </a:ln>
        </p:spPr>
        <p:txBody>
          <a:bodyPr wrap="none" rtlCol="0">
            <a:spAutoFit/>
          </a:bodyPr>
          <a:lstStyle/>
          <a:p>
            <a:r>
              <a:rPr lang="en-US" sz="1400" dirty="0"/>
              <a:t>Nonlinear transformation,</a:t>
            </a:r>
          </a:p>
          <a:p>
            <a:r>
              <a:rPr lang="en-US" sz="1400" dirty="0"/>
              <a:t>e.g. sigmoid transformation</a:t>
            </a:r>
          </a:p>
        </p:txBody>
      </p:sp>
      <p:sp>
        <p:nvSpPr>
          <p:cNvPr id="45" name="TextBox 44"/>
          <p:cNvSpPr txBox="1"/>
          <p:nvPr/>
        </p:nvSpPr>
        <p:spPr>
          <a:xfrm>
            <a:off x="8686114" y="5258894"/>
            <a:ext cx="1219886" cy="307777"/>
          </a:xfrm>
          <a:prstGeom prst="rect">
            <a:avLst/>
          </a:prstGeom>
          <a:noFill/>
          <a:ln>
            <a:solidFill>
              <a:srgbClr val="C00000"/>
            </a:solidFill>
          </a:ln>
        </p:spPr>
        <p:txBody>
          <a:bodyPr wrap="none" rtlCol="0">
            <a:spAutoFit/>
          </a:bodyPr>
          <a:lstStyle/>
          <a:p>
            <a:r>
              <a:rPr lang="en-US" sz="1400" dirty="0"/>
              <a:t>Weight matrix</a:t>
            </a:r>
          </a:p>
        </p:txBody>
      </p:sp>
      <p:sp>
        <p:nvSpPr>
          <p:cNvPr id="46" name="TextBox 45"/>
          <p:cNvSpPr txBox="1"/>
          <p:nvPr/>
        </p:nvSpPr>
        <p:spPr>
          <a:xfrm>
            <a:off x="9660738" y="4661794"/>
            <a:ext cx="875240" cy="307777"/>
          </a:xfrm>
          <a:prstGeom prst="rect">
            <a:avLst/>
          </a:prstGeom>
          <a:noFill/>
          <a:ln>
            <a:solidFill>
              <a:srgbClr val="C00000"/>
            </a:solidFill>
          </a:ln>
        </p:spPr>
        <p:txBody>
          <a:bodyPr wrap="none" rtlCol="0">
            <a:spAutoFit/>
          </a:bodyPr>
          <a:lstStyle/>
          <a:p>
            <a:r>
              <a:rPr lang="en-US" sz="1400" dirty="0"/>
              <a:t>Bias term</a:t>
            </a:r>
          </a:p>
        </p:txBody>
      </p:sp>
      <p:cxnSp>
        <p:nvCxnSpPr>
          <p:cNvPr id="6" name="Straight Connector 5"/>
          <p:cNvCxnSpPr>
            <a:endCxn id="45" idx="0"/>
          </p:cNvCxnSpPr>
          <p:nvPr/>
        </p:nvCxnSpPr>
        <p:spPr>
          <a:xfrm>
            <a:off x="8839201" y="4292759"/>
            <a:ext cx="456857" cy="966134"/>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a:endCxn id="46" idx="0"/>
          </p:cNvCxnSpPr>
          <p:nvPr/>
        </p:nvCxnSpPr>
        <p:spPr>
          <a:xfrm>
            <a:off x="9698650" y="4272617"/>
            <a:ext cx="399708" cy="389177"/>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a:endCxn id="43" idx="0"/>
          </p:cNvCxnSpPr>
          <p:nvPr/>
        </p:nvCxnSpPr>
        <p:spPr>
          <a:xfrm flipH="1">
            <a:off x="8332906" y="4337051"/>
            <a:ext cx="175408" cy="152816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536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P spid="43" grpId="0" animBg="1"/>
      <p:bldP spid="45" grpId="0" animBg="1"/>
      <p:bldP spid="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6111B-E429-4AD9-9C80-F6060F2052A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7315F96A-3C9B-41A1-B963-2B72049AA9E1}"/>
              </a:ext>
            </a:extLst>
          </p:cNvPr>
          <p:cNvSpPr>
            <a:spLocks noGrp="1"/>
          </p:cNvSpPr>
          <p:nvPr>
            <p:ph idx="1"/>
          </p:nvPr>
        </p:nvSpPr>
        <p:spPr/>
        <p:txBody>
          <a:bodyPr>
            <a:normAutofit fontScale="92500" lnSpcReduction="10000"/>
          </a:bodyPr>
          <a:lstStyle/>
          <a:p>
            <a:r>
              <a:rPr lang="en-US" dirty="0"/>
              <a:t>Assume:</a:t>
            </a:r>
          </a:p>
          <a:p>
            <a:pPr lvl="1"/>
            <a:r>
              <a:rPr lang="en-US" dirty="0"/>
              <a:t>Activation function: step function</a:t>
            </a:r>
          </a:p>
          <a:p>
            <a:pPr lvl="1"/>
            <a:r>
              <a:rPr lang="en-US" dirty="0"/>
              <a:t>Bias terms = 0</a:t>
            </a:r>
          </a:p>
          <a:p>
            <a:endParaRPr lang="en-US" dirty="0"/>
          </a:p>
          <a:p>
            <a:endParaRPr lang="en-US" dirty="0"/>
          </a:p>
          <a:p>
            <a:endParaRPr lang="en-US" dirty="0"/>
          </a:p>
          <a:p>
            <a:endParaRPr lang="en-US" dirty="0"/>
          </a:p>
          <a:p>
            <a:r>
              <a:rPr lang="en-US" dirty="0"/>
              <a:t>Questions: </a:t>
            </a:r>
          </a:p>
          <a:p>
            <a:pPr lvl="1"/>
            <a:r>
              <a:rPr lang="en-US" dirty="0"/>
              <a:t>what is the output if the two inputs are (1,1)?</a:t>
            </a:r>
          </a:p>
          <a:p>
            <a:pPr lvl="1"/>
            <a:r>
              <a:rPr lang="en-US" dirty="0"/>
              <a:t>what is the output if the two inputs are (0,0)?</a:t>
            </a:r>
          </a:p>
          <a:p>
            <a:pPr lvl="1"/>
            <a:r>
              <a:rPr lang="en-US" dirty="0"/>
              <a:t>what is the output if the two inputs are (0,1)?</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DE32A900-713F-436D-9C36-3D37340E5F4D}"/>
              </a:ext>
            </a:extLst>
          </p:cNvPr>
          <p:cNvSpPr>
            <a:spLocks noGrp="1"/>
          </p:cNvSpPr>
          <p:nvPr>
            <p:ph type="sldNum" sz="quarter" idx="12"/>
          </p:nvPr>
        </p:nvSpPr>
        <p:spPr/>
        <p:txBody>
          <a:bodyPr/>
          <a:lstStyle/>
          <a:p>
            <a:fld id="{F9913601-2E22-4589-A394-4D3650FFD697}" type="slidenum">
              <a:rPr lang="en-US" smtClean="0">
                <a:solidFill>
                  <a:prstClr val="black"/>
                </a:solidFill>
              </a:rPr>
              <a:pPr/>
              <a:t>46</a:t>
            </a:fld>
            <a:endParaRPr lang="en-US" dirty="0">
              <a:solidFill>
                <a:prstClr val="black"/>
              </a:solidFill>
            </a:endParaRPr>
          </a:p>
        </p:txBody>
      </p:sp>
      <p:pic>
        <p:nvPicPr>
          <p:cNvPr id="1026" name="Picture 2" descr="Getting to know Activation Functions in Neural Networks. | by Hasara Samson  | Towards Data Science">
            <a:extLst>
              <a:ext uri="{FF2B5EF4-FFF2-40B4-BE49-F238E27FC236}">
                <a16:creationId xmlns:a16="http://schemas.microsoft.com/office/drawing/2014/main" id="{029CD2E1-10CE-44A6-8FDB-0EA69BCA6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1016997"/>
            <a:ext cx="25527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with medium confidence">
            <a:extLst>
              <a:ext uri="{FF2B5EF4-FFF2-40B4-BE49-F238E27FC236}">
                <a16:creationId xmlns:a16="http://schemas.microsoft.com/office/drawing/2014/main" id="{023243D7-D211-482A-B910-14E4C5105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2514600"/>
            <a:ext cx="4747000" cy="2191444"/>
          </a:xfrm>
          <a:prstGeom prst="rect">
            <a:avLst/>
          </a:prstGeom>
        </p:spPr>
      </p:pic>
    </p:spTree>
    <p:extLst>
      <p:ext uri="{BB962C8B-B14F-4D97-AF65-F5344CB8AC3E}">
        <p14:creationId xmlns:p14="http://schemas.microsoft.com/office/powerpoint/2010/main" val="23151152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7"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05125" y="2146300"/>
            <a:ext cx="6381749" cy="4254500"/>
          </a:xfrm>
        </p:spPr>
      </p:pic>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a single neuron</a:t>
            </a:r>
          </a:p>
        </p:txBody>
      </p:sp>
      <p:pic>
        <p:nvPicPr>
          <p:cNvPr id="20"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76552" y="1408352"/>
            <a:ext cx="6143508" cy="4095673"/>
          </a:xfrm>
        </p:spPr>
      </p:pic>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pic>
        <p:nvPicPr>
          <p:cNvPr id="19"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sp>
        <p:nvSpPr>
          <p:cNvPr id="3" name="TextBox 2"/>
          <p:cNvSpPr txBox="1"/>
          <p:nvPr/>
        </p:nvSpPr>
        <p:spPr>
          <a:xfrm>
            <a:off x="7370751" y="1234551"/>
            <a:ext cx="2815194"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Choose W such as </a:t>
            </a:r>
          </a:p>
        </p:txBody>
      </p:sp>
      <p:grpSp>
        <p:nvGrpSpPr>
          <p:cNvPr id="6" name="Group 5">
            <a:extLst>
              <a:ext uri="{FF2B5EF4-FFF2-40B4-BE49-F238E27FC236}">
                <a16:creationId xmlns:a16="http://schemas.microsoft.com/office/drawing/2014/main" id="{161687BF-A7E1-2943-A514-C2C237129895}"/>
              </a:ext>
            </a:extLst>
          </p:cNvPr>
          <p:cNvGrpSpPr/>
          <p:nvPr/>
        </p:nvGrpSpPr>
        <p:grpSpPr>
          <a:xfrm>
            <a:off x="883048" y="1903188"/>
            <a:ext cx="4697625" cy="1395342"/>
            <a:chOff x="883048" y="1903188"/>
            <a:chExt cx="4697625" cy="1395342"/>
          </a:xfrm>
        </p:grpSpPr>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a:blip r:embed="rId4"/>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a:blip r:embed="rId5"/>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217EECC-C692-CE42-92AA-08A89B9408FA}"/>
                    </a:ext>
                  </a:extLst>
                </p:cNvPr>
                <p:cNvSpPr txBox="1"/>
                <p:nvPr/>
              </p:nvSpPr>
              <p:spPr>
                <a:xfrm>
                  <a:off x="2858599" y="2422919"/>
                  <a:ext cx="895306" cy="369332"/>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i="1" dirty="0"/>
                    <a:t>(XW)</a:t>
                  </a:r>
                </a:p>
              </p:txBody>
            </p:sp>
          </mc:Choice>
          <mc:Fallback xmlns="">
            <p:sp>
              <p:nvSpPr>
                <p:cNvPr id="5" name="TextBox 4">
                  <a:extLst>
                    <a:ext uri="{FF2B5EF4-FFF2-40B4-BE49-F238E27FC236}">
                      <a16:creationId xmlns:a16="http://schemas.microsoft.com/office/drawing/2014/main" id="{2217EECC-C692-CE42-92AA-08A89B9408FA}"/>
                    </a:ext>
                  </a:extLst>
                </p:cNvPr>
                <p:cNvSpPr txBox="1">
                  <a:spLocks noRot="1" noChangeAspect="1" noMove="1" noResize="1" noEditPoints="1" noAdjustHandles="1" noChangeArrowheads="1" noChangeShapeType="1" noTextEdit="1"/>
                </p:cNvSpPr>
                <p:nvPr/>
              </p:nvSpPr>
              <p:spPr>
                <a:xfrm>
                  <a:off x="2858599" y="2422919"/>
                  <a:ext cx="895306" cy="369332"/>
                </a:xfrm>
                <a:prstGeom prst="rect">
                  <a:avLst/>
                </a:prstGeom>
                <a:blipFill>
                  <a:blip r:embed="rId6"/>
                  <a:stretch>
                    <a:fillRect t="-8197" b="-24590"/>
                  </a:stretch>
                </a:blipFill>
              </p:spPr>
              <p:txBody>
                <a:bodyPr/>
                <a:lstStyle/>
                <a:p>
                  <a:r>
                    <a:rPr lang="en-US">
                      <a:noFill/>
                    </a:rPr>
                    <a:t> </a:t>
                  </a:r>
                </a:p>
              </p:txBody>
            </p:sp>
          </mc:Fallback>
        </mc:AlternateContent>
      </p:gr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another single neuron</a:t>
            </a:r>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sp>
        <p:nvSpPr>
          <p:cNvPr id="3" name="TextBox 2"/>
          <p:cNvSpPr txBox="1"/>
          <p:nvPr/>
        </p:nvSpPr>
        <p:spPr>
          <a:xfrm>
            <a:off x="7370751" y="1234551"/>
            <a:ext cx="2815194"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Choose W such as </a:t>
            </a: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3084" y="1402850"/>
            <a:ext cx="6131884" cy="4087923"/>
          </a:xfrm>
          <a:prstGeom prst="rect">
            <a:avLst/>
          </a:prstGeom>
        </p:spPr>
      </p:pic>
      <p:grpSp>
        <p:nvGrpSpPr>
          <p:cNvPr id="6" name="Group 5">
            <a:extLst>
              <a:ext uri="{FF2B5EF4-FFF2-40B4-BE49-F238E27FC236}">
                <a16:creationId xmlns:a16="http://schemas.microsoft.com/office/drawing/2014/main" id="{385DE864-E921-454D-9B9D-3451057C1782}"/>
              </a:ext>
            </a:extLst>
          </p:cNvPr>
          <p:cNvGrpSpPr/>
          <p:nvPr/>
        </p:nvGrpSpPr>
        <p:grpSpPr>
          <a:xfrm>
            <a:off x="883048" y="1903188"/>
            <a:ext cx="4697625" cy="1395342"/>
            <a:chOff x="883048" y="1903188"/>
            <a:chExt cx="4697625" cy="1395342"/>
          </a:xfrm>
        </p:grpSpPr>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37172BB-8D6E-6B43-A9E8-40C7B75A92CA}"/>
                    </a:ext>
                  </a:extLst>
                </p:cNvPr>
                <p:cNvSpPr/>
                <p:nvPr/>
              </p:nvSpPr>
              <p:spPr>
                <a:xfrm>
                  <a:off x="2858599" y="2416193"/>
                  <a:ext cx="791435"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i="1" dirty="0"/>
                    <a:t>(XW)</a:t>
                  </a:r>
                </a:p>
              </p:txBody>
            </p:sp>
          </mc:Choice>
          <mc:Fallback xmlns="">
            <p:sp>
              <p:nvSpPr>
                <p:cNvPr id="5" name="Rectangle 4">
                  <a:extLst>
                    <a:ext uri="{FF2B5EF4-FFF2-40B4-BE49-F238E27FC236}">
                      <a16:creationId xmlns:a16="http://schemas.microsoft.com/office/drawing/2014/main" id="{A37172BB-8D6E-6B43-A9E8-40C7B75A92CA}"/>
                    </a:ext>
                  </a:extLst>
                </p:cNvPr>
                <p:cNvSpPr>
                  <a:spLocks noRot="1" noChangeAspect="1" noMove="1" noResize="1" noEditPoints="1" noAdjustHandles="1" noChangeArrowheads="1" noChangeShapeType="1" noTextEdit="1"/>
                </p:cNvSpPr>
                <p:nvPr/>
              </p:nvSpPr>
              <p:spPr>
                <a:xfrm>
                  <a:off x="2858599" y="2416193"/>
                  <a:ext cx="791435" cy="369332"/>
                </a:xfrm>
                <a:prstGeom prst="rect">
                  <a:avLst/>
                </a:prstGeom>
                <a:blipFill>
                  <a:blip r:embed="rId5"/>
                  <a:stretch>
                    <a:fillRect t="-8197" r="-6923" b="-24590"/>
                  </a:stretch>
                </a:blipFill>
              </p:spPr>
              <p:txBody>
                <a:bodyPr/>
                <a:lstStyle/>
                <a:p>
                  <a:r>
                    <a:rPr lang="en-US">
                      <a:noFill/>
                    </a:rPr>
                    <a:t> </a:t>
                  </a:r>
                </a:p>
              </p:txBody>
            </p:sp>
          </mc:Fallback>
        </mc:AlternateContent>
      </p:grpSp>
    </p:spTree>
    <p:extLst>
      <p:ext uri="{BB962C8B-B14F-4D97-AF65-F5344CB8AC3E}">
        <p14:creationId xmlns:p14="http://schemas.microsoft.com/office/powerpoint/2010/main" val="2821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144000" y="6400800"/>
            <a:ext cx="2844800" cy="365125"/>
          </a:xfrm>
          <a:prstGeom prst="rect">
            <a:avLst/>
          </a:prstGeom>
        </p:spPr>
        <p:txBody>
          <a:bodyPr/>
          <a:lstStyle>
            <a:defPPr>
              <a:defRPr lang="en-US"/>
            </a:defPPr>
            <a:lvl1pPr marL="0" algn="l" defTabSz="914400" rtl="0" eaLnBrk="1" latinLnBrk="0" hangingPunct="1">
              <a:defRPr sz="1400" kern="1200">
                <a:solidFill>
                  <a:schemeClr val="tx1"/>
                </a:solidFill>
                <a:effectLst>
                  <a:outerShdw blurRad="38100" dist="38100" dir="2700000" algn="tl">
                    <a:srgbClr val="000000">
                      <a:alpha val="43137"/>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4FD6AAA-7C75-FB4B-8EA1-06B22787237D}" type="slidenum">
              <a:rPr lang="en-US" smtClean="0"/>
              <a:pPr/>
              <a:t>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326" y="155276"/>
            <a:ext cx="8627613" cy="6052705"/>
          </a:xfrm>
          <a:prstGeom prst="rect">
            <a:avLst/>
          </a:prstGeom>
        </p:spPr>
      </p:pic>
    </p:spTree>
    <p:extLst>
      <p:ext uri="{BB962C8B-B14F-4D97-AF65-F5344CB8AC3E}">
        <p14:creationId xmlns:p14="http://schemas.microsoft.com/office/powerpoint/2010/main" val="137797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grpSp>
        <p:nvGrpSpPr>
          <p:cNvPr id="3" name="Group 2">
            <a:extLst>
              <a:ext uri="{FF2B5EF4-FFF2-40B4-BE49-F238E27FC236}">
                <a16:creationId xmlns:a16="http://schemas.microsoft.com/office/drawing/2014/main" id="{AE29BA91-764A-4743-8CBD-7EE16CF87960}"/>
              </a:ext>
            </a:extLst>
          </p:cNvPr>
          <p:cNvGrpSpPr/>
          <p:nvPr/>
        </p:nvGrpSpPr>
        <p:grpSpPr>
          <a:xfrm>
            <a:off x="621143" y="1489041"/>
            <a:ext cx="4697625" cy="1395342"/>
            <a:chOff x="621143" y="1489041"/>
            <a:chExt cx="4697625" cy="1395342"/>
          </a:xfrm>
        </p:grpSpPr>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a:blip r:embed="rId4"/>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a:blip r:embed="rId5"/>
                      <a:stretch>
                        <a:fillRect/>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EFBF57C-37F1-6545-922E-51E923BAC766}"/>
                    </a:ext>
                  </a:extLst>
                </p:cNvPr>
                <p:cNvSpPr/>
                <p:nvPr/>
              </p:nvSpPr>
              <p:spPr>
                <a:xfrm>
                  <a:off x="2547481" y="1979342"/>
                  <a:ext cx="948529"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i="1"/>
                    <a:t>(XW</a:t>
                  </a:r>
                  <a:r>
                    <a:rPr lang="en-US" i="1" baseline="-25000"/>
                    <a:t>11</a:t>
                  </a:r>
                  <a:r>
                    <a:rPr lang="en-US" i="1"/>
                    <a:t>)</a:t>
                  </a:r>
                  <a:endParaRPr lang="en-US" i="1" dirty="0"/>
                </a:p>
              </p:txBody>
            </p:sp>
          </mc:Choice>
          <mc:Fallback xmlns="">
            <p:sp>
              <p:nvSpPr>
                <p:cNvPr id="35" name="Rectangle 34">
                  <a:extLst>
                    <a:ext uri="{FF2B5EF4-FFF2-40B4-BE49-F238E27FC236}">
                      <a16:creationId xmlns:a16="http://schemas.microsoft.com/office/drawing/2014/main" id="{DEFBF57C-37F1-6545-922E-51E923BAC766}"/>
                    </a:ext>
                  </a:extLst>
                </p:cNvPr>
                <p:cNvSpPr>
                  <a:spLocks noRot="1" noChangeAspect="1" noMove="1" noResize="1" noEditPoints="1" noAdjustHandles="1" noChangeArrowheads="1" noChangeShapeType="1" noTextEdit="1"/>
                </p:cNvSpPr>
                <p:nvPr/>
              </p:nvSpPr>
              <p:spPr>
                <a:xfrm>
                  <a:off x="2547481" y="1979342"/>
                  <a:ext cx="948529" cy="369332"/>
                </a:xfrm>
                <a:prstGeom prst="rect">
                  <a:avLst/>
                </a:prstGeom>
                <a:blipFill>
                  <a:blip r:embed="rId6"/>
                  <a:stretch>
                    <a:fillRect t="-10345" r="-3947" b="-27586"/>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2156F362-5DBD-254C-B191-E5F59044247D}"/>
              </a:ext>
            </a:extLst>
          </p:cNvPr>
          <p:cNvGrpSpPr/>
          <p:nvPr/>
        </p:nvGrpSpPr>
        <p:grpSpPr>
          <a:xfrm>
            <a:off x="595845" y="4367755"/>
            <a:ext cx="4697625" cy="1395342"/>
            <a:chOff x="595845" y="4367755"/>
            <a:chExt cx="4697625" cy="1395342"/>
          </a:xfrm>
        </p:grpSpPr>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a:blip r:embed="rId7"/>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CA" b="0" i="1" smtClean="0">
                                <a:latin typeface="Cambria Math" panose="02040503050406030204" pitchFamily="18" charset="0"/>
                              </a:rPr>
                              <m:t>′</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a:blip r:embed="rId8"/>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45235402-7388-E549-B6C4-AA8BD9DD0608}"/>
                    </a:ext>
                  </a:extLst>
                </p:cNvPr>
                <p:cNvSpPr/>
                <p:nvPr/>
              </p:nvSpPr>
              <p:spPr>
                <a:xfrm>
                  <a:off x="2529083" y="4873192"/>
                  <a:ext cx="948529" cy="369332"/>
                </a:xfrm>
                <a:prstGeom prst="rect">
                  <a:avLst/>
                </a:prstGeom>
              </p:spPr>
              <p:txBody>
                <a:bodyPr wrap="none">
                  <a:spAutoFit/>
                </a:bodyPr>
                <a:lstStyle/>
                <a:p>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i="1" dirty="0"/>
                    <a:t>(XW</a:t>
                  </a:r>
                  <a:r>
                    <a:rPr lang="en-US" i="1" baseline="-25000" dirty="0"/>
                    <a:t>12</a:t>
                  </a:r>
                  <a:r>
                    <a:rPr lang="en-US" i="1" dirty="0"/>
                    <a:t>)</a:t>
                  </a:r>
                </a:p>
              </p:txBody>
            </p:sp>
          </mc:Choice>
          <mc:Fallback xmlns="">
            <p:sp>
              <p:nvSpPr>
                <p:cNvPr id="36" name="Rectangle 35">
                  <a:extLst>
                    <a:ext uri="{FF2B5EF4-FFF2-40B4-BE49-F238E27FC236}">
                      <a16:creationId xmlns:a16="http://schemas.microsoft.com/office/drawing/2014/main" id="{45235402-7388-E549-B6C4-AA8BD9DD0608}"/>
                    </a:ext>
                  </a:extLst>
                </p:cNvPr>
                <p:cNvSpPr>
                  <a:spLocks noRot="1" noChangeAspect="1" noMove="1" noResize="1" noEditPoints="1" noAdjustHandles="1" noChangeArrowheads="1" noChangeShapeType="1" noTextEdit="1"/>
                </p:cNvSpPr>
                <p:nvPr/>
              </p:nvSpPr>
              <p:spPr>
                <a:xfrm>
                  <a:off x="2529083" y="4873192"/>
                  <a:ext cx="948529" cy="369332"/>
                </a:xfrm>
                <a:prstGeom prst="rect">
                  <a:avLst/>
                </a:prstGeom>
                <a:blipFill>
                  <a:blip r:embed="rId9"/>
                  <a:stretch>
                    <a:fillRect t="-6667" r="-4000" b="-2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upon on the two neurons</a:t>
            </a:r>
          </a:p>
        </p:txBody>
      </p:sp>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7658" y="2845077"/>
            <a:ext cx="2057400" cy="1371600"/>
          </a:xfrm>
          <a:prstGeom prst="rect">
            <a:avLst/>
          </a:prstGeom>
        </p:spPr>
      </p:pic>
      <p:grpSp>
        <p:nvGrpSpPr>
          <p:cNvPr id="40" name="Group 39"/>
          <p:cNvGrpSpPr/>
          <p:nvPr/>
        </p:nvGrpSpPr>
        <p:grpSpPr>
          <a:xfrm>
            <a:off x="4710581" y="1896692"/>
            <a:ext cx="2586311" cy="3341717"/>
            <a:chOff x="5051467" y="1533076"/>
            <a:chExt cx="2586311" cy="3341717"/>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a:cxnSpLocks/>
            </p:cNvCxnSpPr>
            <p:nvPr/>
          </p:nvCxnSpPr>
          <p:spPr>
            <a:xfrm>
              <a:off x="5051467" y="2226862"/>
              <a:ext cx="55865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cxnSpLocks/>
            </p:cNvCxnSpPr>
            <p:nvPr/>
          </p:nvCxnSpPr>
          <p:spPr>
            <a:xfrm>
              <a:off x="5051467" y="4180432"/>
              <a:ext cx="55865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553BDBE0-2609-AE4E-B5AE-EF9F0FF1DA87}"/>
              </a:ext>
            </a:extLst>
          </p:cNvPr>
          <p:cNvGrpSpPr/>
          <p:nvPr/>
        </p:nvGrpSpPr>
        <p:grpSpPr>
          <a:xfrm>
            <a:off x="584063" y="1892807"/>
            <a:ext cx="4405843" cy="3329091"/>
            <a:chOff x="584063" y="1892807"/>
            <a:chExt cx="4405843" cy="3329091"/>
          </a:xfrm>
        </p:grpSpPr>
        <p:grpSp>
          <p:nvGrpSpPr>
            <p:cNvPr id="72" name="Group 71"/>
            <p:cNvGrpSpPr/>
            <p:nvPr/>
          </p:nvGrpSpPr>
          <p:grpSpPr>
            <a:xfrm>
              <a:off x="584063" y="2413676"/>
              <a:ext cx="4405843" cy="2305776"/>
              <a:chOff x="-1300001" y="2124008"/>
              <a:chExt cx="4405843" cy="2305776"/>
            </a:xfrm>
          </p:grpSpPr>
          <mc:AlternateContent xmlns:mc="http://schemas.openxmlformats.org/markup-compatibility/2006" xmlns:a14="http://schemas.microsoft.com/office/drawing/2010/main">
            <mc:Choice Requires="a14">
              <p:sp>
                <p:nvSpPr>
                  <p:cNvPr id="9" name="TextBox 8"/>
                  <p:cNvSpPr txBox="1"/>
                  <p:nvPr/>
                </p:nvSpPr>
                <p:spPr>
                  <a:xfrm flipH="1">
                    <a:off x="2140541" y="2124008"/>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2140541" y="2124008"/>
                    <a:ext cx="96530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2128154" y="4060452"/>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2128154" y="4060452"/>
                    <a:ext cx="965301" cy="369332"/>
                  </a:xfrm>
                  <a:prstGeom prst="rect">
                    <a:avLst/>
                  </a:prstGeom>
                  <a:blipFill>
                    <a:blip r:embed="rId6"/>
                    <a:stretch>
                      <a:fillRect/>
                    </a:stretch>
                  </a:blipFill>
                </p:spPr>
                <p:txBody>
                  <a:bodyPr/>
                  <a:lstStyle/>
                  <a:p>
                    <a:r>
                      <a:rPr lang="en-US">
                        <a:noFill/>
                      </a:rPr>
                      <a:t> </a:t>
                    </a:r>
                  </a:p>
                </p:txBody>
              </p:sp>
            </mc:Fallback>
          </mc:AlternateContent>
          <p:grpSp>
            <p:nvGrpSpPr>
              <p:cNvPr id="71" name="Group 70"/>
              <p:cNvGrpSpPr/>
              <p:nvPr/>
            </p:nvGrpSpPr>
            <p:grpSpPr>
              <a:xfrm>
                <a:off x="-1300001" y="2285500"/>
                <a:ext cx="3685524" cy="1951157"/>
                <a:chOff x="-1300001" y="2285500"/>
                <a:chExt cx="3685524" cy="1951157"/>
              </a:xfrm>
            </p:grpSpPr>
            <mc:AlternateContent xmlns:mc="http://schemas.openxmlformats.org/markup-compatibility/2006" xmlns:a14="http://schemas.microsoft.com/office/drawing/2010/main">
              <mc:Choice Requires="a14">
                <p:sp>
                  <p:nvSpPr>
                    <p:cNvPr id="12" name="TextBox 11"/>
                    <p:cNvSpPr txBox="1"/>
                    <p:nvPr/>
                  </p:nvSpPr>
                  <p:spPr>
                    <a:xfrm flipH="1" flipV="1">
                      <a:off x="-1300001" y="2932808"/>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300001" y="2932808"/>
                      <a:ext cx="965301" cy="369332"/>
                    </a:xfrm>
                    <a:prstGeom prst="rect">
                      <a:avLst/>
                    </a:prstGeom>
                    <a:blipFill>
                      <a:blip r:embed="rId7"/>
                      <a:stretch>
                        <a:fillRect/>
                      </a:stretch>
                    </a:blipFill>
                  </p:spPr>
                  <p:txBody>
                    <a:bodyPr/>
                    <a:lstStyle/>
                    <a:p>
                      <a:r>
                        <a:rPr lang="en-US">
                          <a:noFill/>
                        </a:rPr>
                        <a:t> </a:t>
                      </a:r>
                    </a:p>
                  </p:txBody>
                </p:sp>
              </mc:Fallback>
            </mc:AlternateContent>
            <p:grpSp>
              <p:nvGrpSpPr>
                <p:cNvPr id="67" name="Group 66"/>
                <p:cNvGrpSpPr/>
                <p:nvPr/>
              </p:nvGrpSpPr>
              <p:grpSpPr>
                <a:xfrm>
                  <a:off x="-603640" y="2285500"/>
                  <a:ext cx="2989163" cy="1951157"/>
                  <a:chOff x="-603640" y="2285500"/>
                  <a:chExt cx="2989163" cy="1951157"/>
                </a:xfrm>
              </p:grpSpPr>
              <p:cxnSp>
                <p:nvCxnSpPr>
                  <p:cNvPr id="7" name="Straight Arrow Connector 6"/>
                  <p:cNvCxnSpPr>
                    <a:cxnSpLocks/>
                  </p:cNvCxnSpPr>
                  <p:nvPr/>
                </p:nvCxnSpPr>
                <p:spPr>
                  <a:xfrm flipV="1">
                    <a:off x="-603640" y="2569969"/>
                    <a:ext cx="1022479" cy="4232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058093" y="2285500"/>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cxnSpLocks/>
                  </p:cNvCxnSpPr>
                  <p:nvPr/>
                </p:nvCxnSpPr>
                <p:spPr>
                  <a:xfrm>
                    <a:off x="-603640" y="3302140"/>
                    <a:ext cx="1022479" cy="6786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2031936"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sp>
          <p:nvSpPr>
            <p:cNvPr id="49" name="Oval 48">
              <a:extLst>
                <a:ext uri="{FF2B5EF4-FFF2-40B4-BE49-F238E27FC236}">
                  <a16:creationId xmlns:a16="http://schemas.microsoft.com/office/drawing/2014/main" id="{BB2DE864-0863-CD43-8BD6-8F4589072142}"/>
                </a:ext>
              </a:extLst>
            </p:cNvPr>
            <p:cNvSpPr/>
            <p:nvPr/>
          </p:nvSpPr>
          <p:spPr>
            <a:xfrm>
              <a:off x="2398563" y="382655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B61FA3B-2A5A-1E45-BC21-890B9AE2B298}"/>
                </a:ext>
              </a:extLst>
            </p:cNvPr>
            <p:cNvSpPr/>
            <p:nvPr/>
          </p:nvSpPr>
          <p:spPr>
            <a:xfrm>
              <a:off x="2394761" y="1892807"/>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6EECE632-1B3B-F14C-B355-062C8072560D}"/>
                    </a:ext>
                  </a:extLst>
                </p:cNvPr>
                <p:cNvSpPr/>
                <p:nvPr/>
              </p:nvSpPr>
              <p:spPr>
                <a:xfrm>
                  <a:off x="2735869" y="2439435"/>
                  <a:ext cx="1027910" cy="371961"/>
                </a:xfrm>
                <a:prstGeom prst="rect">
                  <a:avLst/>
                </a:prstGeom>
              </p:spPr>
              <p:txBody>
                <a:bodyPr wrap="none">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i="1" dirty="0"/>
                    <a:t>(X</a:t>
                  </a:r>
                  <a:r>
                    <a:rPr lang="en-US" dirty="0">
                      <a:solidFill>
                        <a:schemeClr val="tx1">
                          <a:lumMod val="75000"/>
                          <a:lumOff val="25000"/>
                        </a:schemeClr>
                      </a:solidFill>
                    </a:rPr>
                    <a:t> </a:t>
                  </a:r>
                  <a14:m>
                    <m:oMath xmlns:m="http://schemas.openxmlformats.org/officeDocument/2006/math">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i="1">
                              <a:solidFill>
                                <a:schemeClr val="tx1">
                                  <a:lumMod val="75000"/>
                                  <a:lumOff val="25000"/>
                                </a:schemeClr>
                              </a:solidFill>
                              <a:latin typeface="Cambria Math" panose="02040503050406030204" pitchFamily="18" charset="0"/>
                            </a:rPr>
                            <m:t>11</m:t>
                          </m:r>
                        </m:sub>
                        <m:sup>
                          <m:r>
                            <a:rPr lang="en-US" b="0" i="1" smtClean="0">
                              <a:solidFill>
                                <a:schemeClr val="tx1">
                                  <a:lumMod val="75000"/>
                                  <a:lumOff val="25000"/>
                                </a:schemeClr>
                              </a:solidFill>
                              <a:latin typeface="Cambria Math" panose="02040503050406030204" pitchFamily="18" charset="0"/>
                            </a:rPr>
                            <m:t>1</m:t>
                          </m:r>
                        </m:sup>
                      </m:sSubSup>
                    </m:oMath>
                  </a14:m>
                  <a:r>
                    <a:rPr lang="en-US" i="1" dirty="0"/>
                    <a:t>)</a:t>
                  </a:r>
                </a:p>
              </p:txBody>
            </p:sp>
          </mc:Choice>
          <mc:Fallback xmlns="">
            <p:sp>
              <p:nvSpPr>
                <p:cNvPr id="56" name="Rectangle 55">
                  <a:extLst>
                    <a:ext uri="{FF2B5EF4-FFF2-40B4-BE49-F238E27FC236}">
                      <a16:creationId xmlns:a16="http://schemas.microsoft.com/office/drawing/2014/main" id="{6EECE632-1B3B-F14C-B355-062C8072560D}"/>
                    </a:ext>
                  </a:extLst>
                </p:cNvPr>
                <p:cNvSpPr>
                  <a:spLocks noRot="1" noChangeAspect="1" noMove="1" noResize="1" noEditPoints="1" noAdjustHandles="1" noChangeArrowheads="1" noChangeShapeType="1" noTextEdit="1"/>
                </p:cNvSpPr>
                <p:nvPr/>
              </p:nvSpPr>
              <p:spPr>
                <a:xfrm>
                  <a:off x="2735869" y="2439435"/>
                  <a:ext cx="1027910" cy="371961"/>
                </a:xfrm>
                <a:prstGeom prst="rect">
                  <a:avLst/>
                </a:prstGeom>
                <a:blipFill>
                  <a:blip r:embed="rId8"/>
                  <a:stretch>
                    <a:fillRect t="-6667" r="-365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BA077D34-3189-B540-9B67-E6BBF249468D}"/>
                    </a:ext>
                  </a:extLst>
                </p:cNvPr>
                <p:cNvSpPr/>
                <p:nvPr/>
              </p:nvSpPr>
              <p:spPr>
                <a:xfrm>
                  <a:off x="2737770" y="4367943"/>
                  <a:ext cx="1027910" cy="372474"/>
                </a:xfrm>
                <a:prstGeom prst="rect">
                  <a:avLst/>
                </a:prstGeom>
              </p:spPr>
              <p:txBody>
                <a:bodyPr wrap="none">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i="1" dirty="0"/>
                    <a:t>(X</a:t>
                  </a:r>
                  <a:r>
                    <a:rPr lang="en-US" dirty="0">
                      <a:solidFill>
                        <a:schemeClr val="tx1">
                          <a:lumMod val="75000"/>
                          <a:lumOff val="25000"/>
                        </a:schemeClr>
                      </a:solidFill>
                    </a:rPr>
                    <a:t> </a:t>
                  </a:r>
                  <a14:m>
                    <m:oMath xmlns:m="http://schemas.openxmlformats.org/officeDocument/2006/math">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i="1">
                              <a:solidFill>
                                <a:schemeClr val="tx1">
                                  <a:lumMod val="75000"/>
                                  <a:lumOff val="25000"/>
                                </a:schemeClr>
                              </a:solidFill>
                              <a:latin typeface="Cambria Math" panose="02040503050406030204" pitchFamily="18" charset="0"/>
                            </a:rPr>
                            <m:t>1</m:t>
                          </m:r>
                          <m:r>
                            <a:rPr lang="en-US" b="0" i="1" smtClean="0">
                              <a:solidFill>
                                <a:schemeClr val="tx1">
                                  <a:lumMod val="75000"/>
                                  <a:lumOff val="25000"/>
                                </a:schemeClr>
                              </a:solidFill>
                              <a:latin typeface="Cambria Math" panose="02040503050406030204" pitchFamily="18" charset="0"/>
                            </a:rPr>
                            <m:t>2</m:t>
                          </m:r>
                        </m:sub>
                        <m:sup>
                          <m:r>
                            <a:rPr lang="en-US" b="0" i="1" smtClean="0">
                              <a:solidFill>
                                <a:schemeClr val="tx1">
                                  <a:lumMod val="75000"/>
                                  <a:lumOff val="25000"/>
                                </a:schemeClr>
                              </a:solidFill>
                              <a:latin typeface="Cambria Math" panose="02040503050406030204" pitchFamily="18" charset="0"/>
                            </a:rPr>
                            <m:t>1</m:t>
                          </m:r>
                        </m:sup>
                      </m:sSubSup>
                    </m:oMath>
                  </a14:m>
                  <a:r>
                    <a:rPr lang="en-US" i="1" dirty="0"/>
                    <a:t>)</a:t>
                  </a:r>
                </a:p>
              </p:txBody>
            </p:sp>
          </mc:Choice>
          <mc:Fallback xmlns="">
            <p:sp>
              <p:nvSpPr>
                <p:cNvPr id="57" name="Rectangle 56">
                  <a:extLst>
                    <a:ext uri="{FF2B5EF4-FFF2-40B4-BE49-F238E27FC236}">
                      <a16:creationId xmlns:a16="http://schemas.microsoft.com/office/drawing/2014/main" id="{BA077D34-3189-B540-9B67-E6BBF249468D}"/>
                    </a:ext>
                  </a:extLst>
                </p:cNvPr>
                <p:cNvSpPr>
                  <a:spLocks noRot="1" noChangeAspect="1" noMove="1" noResize="1" noEditPoints="1" noAdjustHandles="1" noChangeArrowheads="1" noChangeShapeType="1" noTextEdit="1"/>
                </p:cNvSpPr>
                <p:nvPr/>
              </p:nvSpPr>
              <p:spPr>
                <a:xfrm>
                  <a:off x="2737770" y="4367943"/>
                  <a:ext cx="1027910" cy="372474"/>
                </a:xfrm>
                <a:prstGeom prst="rect">
                  <a:avLst/>
                </a:prstGeom>
                <a:blipFill>
                  <a:blip r:embed="rId9"/>
                  <a:stretch>
                    <a:fillRect t="-10000" r="-3659" b="-23333"/>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0C9B89EE-3DC5-B04A-AF1F-EE584FA9FD67}"/>
              </a:ext>
            </a:extLst>
          </p:cNvPr>
          <p:cNvGrpSpPr/>
          <p:nvPr/>
        </p:nvGrpSpPr>
        <p:grpSpPr>
          <a:xfrm>
            <a:off x="7107135" y="2439435"/>
            <a:ext cx="2310644" cy="2185786"/>
            <a:chOff x="7107135" y="2439435"/>
            <a:chExt cx="2310644" cy="2185786"/>
          </a:xfrm>
        </p:grpSpPr>
        <p:grpSp>
          <p:nvGrpSpPr>
            <p:cNvPr id="74" name="Group 73"/>
            <p:cNvGrpSpPr/>
            <p:nvPr/>
          </p:nvGrpSpPr>
          <p:grpSpPr>
            <a:xfrm>
              <a:off x="7107135" y="2439435"/>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a:blip r:embed="rId11"/>
                    <a:stretch>
                      <a:fillRect/>
                    </a:stretch>
                  </a:blipFill>
                </p:spPr>
                <p:txBody>
                  <a:bodyPr/>
                  <a:lstStyle/>
                  <a:p>
                    <a:r>
                      <a:rPr lang="en-US">
                        <a:noFill/>
                      </a:rPr>
                      <a:t> </a:t>
                    </a:r>
                  </a:p>
                </p:txBody>
              </p:sp>
            </mc:Fallback>
          </mc:AlternateContent>
        </p:grpSp>
        <p:sp>
          <p:nvSpPr>
            <p:cNvPr id="77" name="Rectangle 76">
              <a:extLst>
                <a:ext uri="{FF2B5EF4-FFF2-40B4-BE49-F238E27FC236}">
                  <a16:creationId xmlns:a16="http://schemas.microsoft.com/office/drawing/2014/main" id="{993F5EE4-525D-B842-B7D0-DCE031590FBB}"/>
                </a:ext>
              </a:extLst>
            </p:cNvPr>
            <p:cNvSpPr/>
            <p:nvPr/>
          </p:nvSpPr>
          <p:spPr>
            <a:xfrm>
              <a:off x="8018528" y="3051097"/>
              <a:ext cx="1022479"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lumMod val="75000"/>
                      <a:lumOff val="25000"/>
                    </a:schemeClr>
                  </a:solidFill>
                </a:rPr>
                <a:t>Combine (h1, h2)</a:t>
              </a:r>
            </a:p>
          </p:txBody>
        </p:sp>
      </p:grpSp>
      <p:sp>
        <p:nvSpPr>
          <p:cNvPr id="79" name="TextBox 78">
            <a:extLst>
              <a:ext uri="{FF2B5EF4-FFF2-40B4-BE49-F238E27FC236}">
                <a16:creationId xmlns:a16="http://schemas.microsoft.com/office/drawing/2014/main" id="{D1084200-6D55-FE4F-86B1-0E2BDFAA79AE}"/>
              </a:ext>
            </a:extLst>
          </p:cNvPr>
          <p:cNvSpPr txBox="1"/>
          <p:nvPr/>
        </p:nvSpPr>
        <p:spPr>
          <a:xfrm>
            <a:off x="9534732" y="4216677"/>
            <a:ext cx="1636604" cy="646331"/>
          </a:xfrm>
          <a:prstGeom prst="rect">
            <a:avLst/>
          </a:prstGeom>
          <a:noFill/>
        </p:spPr>
        <p:txBody>
          <a:bodyPr wrap="square" rtlCol="0">
            <a:spAutoFit/>
          </a:bodyPr>
          <a:lstStyle/>
          <a:p>
            <a:r>
              <a:rPr lang="en-US" dirty="0"/>
              <a:t>Not a probability!</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83AA1A23-EF89-B34F-A493-C4E1F6EE7B98}"/>
                  </a:ext>
                </a:extLst>
              </p:cNvPr>
              <p:cNvSpPr/>
              <p:nvPr/>
            </p:nvSpPr>
            <p:spPr>
              <a:xfrm>
                <a:off x="8636371" y="1771645"/>
                <a:ext cx="3419413" cy="374783"/>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a:spcAft>
                    <a:spcPts val="600"/>
                  </a:spcAft>
                </a:pPr>
                <a:r>
                  <a:rPr lang="en-US" b="0" dirty="0">
                    <a:solidFill>
                      <a:schemeClr val="tx1">
                        <a:lumMod val="75000"/>
                        <a:lumOff val="25000"/>
                      </a:schemeClr>
                    </a:solidFill>
                  </a:rPr>
                  <a:t>e.g., </a:t>
                </a:r>
                <a14:m>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panose="02040503050406030204" pitchFamily="18" charset="0"/>
                          </a:rPr>
                          <m:t>𝑊</m:t>
                        </m:r>
                      </m:e>
                      <m:sub>
                        <m:r>
                          <a:rPr lang="en-US" b="0" i="1" smtClean="0">
                            <a:solidFill>
                              <a:schemeClr val="tx1">
                                <a:lumMod val="75000"/>
                                <a:lumOff val="25000"/>
                              </a:schemeClr>
                            </a:solidFill>
                            <a:latin typeface="Cambria Math" panose="02040503050406030204" pitchFamily="18" charset="0"/>
                          </a:rPr>
                          <m:t>11</m:t>
                        </m:r>
                      </m:sub>
                      <m:sup>
                        <m:r>
                          <a:rPr lang="en-US" b="0" i="1" smtClean="0">
                            <a:solidFill>
                              <a:schemeClr val="tx1">
                                <a:lumMod val="75000"/>
                                <a:lumOff val="25000"/>
                              </a:schemeClr>
                            </a:solidFill>
                            <a:latin typeface="Cambria Math" panose="02040503050406030204" pitchFamily="18" charset="0"/>
                          </a:rPr>
                          <m:t>2</m:t>
                        </m:r>
                      </m:sup>
                    </m:sSubSup>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b="0" i="1" smtClean="0">
                                <a:solidFill>
                                  <a:schemeClr val="tx1">
                                    <a:lumMod val="75000"/>
                                    <a:lumOff val="25000"/>
                                  </a:schemeClr>
                                </a:solidFill>
                                <a:latin typeface="Cambria Math" panose="02040503050406030204" pitchFamily="18" charset="0"/>
                              </a:rPr>
                              <m:t>21</m:t>
                            </m:r>
                          </m:sub>
                          <m:sup>
                            <m:r>
                              <a:rPr lang="en-US" i="1">
                                <a:solidFill>
                                  <a:schemeClr val="tx1">
                                    <a:lumMod val="75000"/>
                                    <a:lumOff val="25000"/>
                                  </a:schemeClr>
                                </a:solidFill>
                                <a:latin typeface="Cambria Math" panose="02040503050406030204" pitchFamily="18" charset="0"/>
                              </a:rPr>
                              <m:t>2</m:t>
                            </m:r>
                          </m:sup>
                        </m:sSubSup>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b="0" i="1" smtClean="0">
                            <a:solidFill>
                              <a:schemeClr val="tx1">
                                <a:lumMod val="75000"/>
                                <a:lumOff val="25000"/>
                              </a:schemeClr>
                            </a:solidFill>
                            <a:latin typeface="Cambria Math" panose="02040503050406030204" pitchFamily="18" charset="0"/>
                          </a:rPr>
                          <m:t>0</m:t>
                        </m:r>
                      </m:sub>
                      <m:sup>
                        <m:r>
                          <a:rPr lang="en-US" i="1">
                            <a:solidFill>
                              <a:schemeClr val="tx1">
                                <a:lumMod val="75000"/>
                                <a:lumOff val="25000"/>
                              </a:schemeClr>
                            </a:solidFill>
                            <a:latin typeface="Cambria Math" panose="02040503050406030204" pitchFamily="18" charset="0"/>
                          </a:rPr>
                          <m:t>2</m:t>
                        </m:r>
                      </m:sup>
                    </m:sSubSup>
                  </m:oMath>
                </a14:m>
                <a:endParaRPr lang="en-US" dirty="0"/>
              </a:p>
            </p:txBody>
          </p:sp>
        </mc:Choice>
        <mc:Fallback xmlns="">
          <p:sp>
            <p:nvSpPr>
              <p:cNvPr id="37" name="Rectangle 36">
                <a:extLst>
                  <a:ext uri="{FF2B5EF4-FFF2-40B4-BE49-F238E27FC236}">
                    <a16:creationId xmlns:a16="http://schemas.microsoft.com/office/drawing/2014/main" id="{83AA1A23-EF89-B34F-A493-C4E1F6EE7B98}"/>
                  </a:ext>
                </a:extLst>
              </p:cNvPr>
              <p:cNvSpPr>
                <a:spLocks noRot="1" noChangeAspect="1" noMove="1" noResize="1" noEditPoints="1" noAdjustHandles="1" noChangeArrowheads="1" noChangeShapeType="1" noTextEdit="1"/>
              </p:cNvSpPr>
              <p:nvPr/>
            </p:nvSpPr>
            <p:spPr>
              <a:xfrm>
                <a:off x="8636371" y="1771645"/>
                <a:ext cx="3419413" cy="374783"/>
              </a:xfrm>
              <a:prstGeom prst="rect">
                <a:avLst/>
              </a:prstGeom>
              <a:blipFill>
                <a:blip r:embed="rId13"/>
                <a:stretch>
                  <a:fillRect t="-3125" b="-21875"/>
                </a:stretch>
              </a:blipFill>
            </p:spPr>
            <p:txBody>
              <a:bodyPr/>
              <a:lstStyle/>
              <a:p>
                <a:r>
                  <a:rPr lang="en-US">
                    <a:noFill/>
                  </a:rPr>
                  <a:t> </a:t>
                </a:r>
              </a:p>
            </p:txBody>
          </p:sp>
        </mc:Fallback>
      </mc:AlternateContent>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upon on the two neurons</a:t>
            </a:r>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7658" y="2845077"/>
            <a:ext cx="2057400" cy="1371600"/>
          </a:xfrm>
          <a:prstGeom prst="rect">
            <a:avLst/>
          </a:prstGeom>
        </p:spPr>
      </p:pic>
      <p:grpSp>
        <p:nvGrpSpPr>
          <p:cNvPr id="40" name="Group 39"/>
          <p:cNvGrpSpPr/>
          <p:nvPr/>
        </p:nvGrpSpPr>
        <p:grpSpPr>
          <a:xfrm>
            <a:off x="4710581" y="1896692"/>
            <a:ext cx="2586311" cy="3341717"/>
            <a:chOff x="5051467" y="1533076"/>
            <a:chExt cx="2586311" cy="3341717"/>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a:cxnSpLocks/>
            </p:cNvCxnSpPr>
            <p:nvPr/>
          </p:nvCxnSpPr>
          <p:spPr>
            <a:xfrm>
              <a:off x="5051467" y="2226862"/>
              <a:ext cx="55865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cxnSpLocks/>
            </p:cNvCxnSpPr>
            <p:nvPr/>
          </p:nvCxnSpPr>
          <p:spPr>
            <a:xfrm>
              <a:off x="5051467" y="4180432"/>
              <a:ext cx="55865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553BDBE0-2609-AE4E-B5AE-EF9F0FF1DA87}"/>
              </a:ext>
            </a:extLst>
          </p:cNvPr>
          <p:cNvGrpSpPr/>
          <p:nvPr/>
        </p:nvGrpSpPr>
        <p:grpSpPr>
          <a:xfrm>
            <a:off x="584063" y="1892807"/>
            <a:ext cx="4405843" cy="3329091"/>
            <a:chOff x="584063" y="1892807"/>
            <a:chExt cx="4405843" cy="3329091"/>
          </a:xfrm>
        </p:grpSpPr>
        <p:grpSp>
          <p:nvGrpSpPr>
            <p:cNvPr id="72" name="Group 71"/>
            <p:cNvGrpSpPr/>
            <p:nvPr/>
          </p:nvGrpSpPr>
          <p:grpSpPr>
            <a:xfrm>
              <a:off x="584063" y="2413676"/>
              <a:ext cx="4405843" cy="2305776"/>
              <a:chOff x="-1300001" y="2124008"/>
              <a:chExt cx="4405843" cy="2305776"/>
            </a:xfrm>
          </p:grpSpPr>
          <mc:AlternateContent xmlns:mc="http://schemas.openxmlformats.org/markup-compatibility/2006" xmlns:a14="http://schemas.microsoft.com/office/drawing/2010/main">
            <mc:Choice Requires="a14">
              <p:sp>
                <p:nvSpPr>
                  <p:cNvPr id="9" name="TextBox 8"/>
                  <p:cNvSpPr txBox="1"/>
                  <p:nvPr/>
                </p:nvSpPr>
                <p:spPr>
                  <a:xfrm flipH="1">
                    <a:off x="2140541" y="2124008"/>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2140541" y="2124008"/>
                    <a:ext cx="96530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2128154" y="4060452"/>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2128154" y="4060452"/>
                    <a:ext cx="965301" cy="369332"/>
                  </a:xfrm>
                  <a:prstGeom prst="rect">
                    <a:avLst/>
                  </a:prstGeom>
                  <a:blipFill>
                    <a:blip r:embed="rId6"/>
                    <a:stretch>
                      <a:fillRect/>
                    </a:stretch>
                  </a:blipFill>
                </p:spPr>
                <p:txBody>
                  <a:bodyPr/>
                  <a:lstStyle/>
                  <a:p>
                    <a:r>
                      <a:rPr lang="en-US">
                        <a:noFill/>
                      </a:rPr>
                      <a:t> </a:t>
                    </a:r>
                  </a:p>
                </p:txBody>
              </p:sp>
            </mc:Fallback>
          </mc:AlternateContent>
          <p:grpSp>
            <p:nvGrpSpPr>
              <p:cNvPr id="71" name="Group 70"/>
              <p:cNvGrpSpPr/>
              <p:nvPr/>
            </p:nvGrpSpPr>
            <p:grpSpPr>
              <a:xfrm>
                <a:off x="-1300001" y="2285500"/>
                <a:ext cx="3685524" cy="1951157"/>
                <a:chOff x="-1300001" y="2285500"/>
                <a:chExt cx="3685524" cy="1951157"/>
              </a:xfrm>
            </p:grpSpPr>
            <mc:AlternateContent xmlns:mc="http://schemas.openxmlformats.org/markup-compatibility/2006" xmlns:a14="http://schemas.microsoft.com/office/drawing/2010/main">
              <mc:Choice Requires="a14">
                <p:sp>
                  <p:nvSpPr>
                    <p:cNvPr id="12" name="TextBox 11"/>
                    <p:cNvSpPr txBox="1"/>
                    <p:nvPr/>
                  </p:nvSpPr>
                  <p:spPr>
                    <a:xfrm flipH="1" flipV="1">
                      <a:off x="-1300001" y="2932808"/>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300001" y="2932808"/>
                      <a:ext cx="965301" cy="369332"/>
                    </a:xfrm>
                    <a:prstGeom prst="rect">
                      <a:avLst/>
                    </a:prstGeom>
                    <a:blipFill>
                      <a:blip r:embed="rId7"/>
                      <a:stretch>
                        <a:fillRect/>
                      </a:stretch>
                    </a:blipFill>
                  </p:spPr>
                  <p:txBody>
                    <a:bodyPr/>
                    <a:lstStyle/>
                    <a:p>
                      <a:r>
                        <a:rPr lang="en-US">
                          <a:noFill/>
                        </a:rPr>
                        <a:t> </a:t>
                      </a:r>
                    </a:p>
                  </p:txBody>
                </p:sp>
              </mc:Fallback>
            </mc:AlternateContent>
            <p:grpSp>
              <p:nvGrpSpPr>
                <p:cNvPr id="67" name="Group 66"/>
                <p:cNvGrpSpPr/>
                <p:nvPr/>
              </p:nvGrpSpPr>
              <p:grpSpPr>
                <a:xfrm>
                  <a:off x="-603640" y="2285500"/>
                  <a:ext cx="2989163" cy="1951157"/>
                  <a:chOff x="-603640" y="2285500"/>
                  <a:chExt cx="2989163" cy="1951157"/>
                </a:xfrm>
              </p:grpSpPr>
              <p:cxnSp>
                <p:nvCxnSpPr>
                  <p:cNvPr id="7" name="Straight Arrow Connector 6"/>
                  <p:cNvCxnSpPr>
                    <a:cxnSpLocks/>
                  </p:cNvCxnSpPr>
                  <p:nvPr/>
                </p:nvCxnSpPr>
                <p:spPr>
                  <a:xfrm flipV="1">
                    <a:off x="-603640" y="2569969"/>
                    <a:ext cx="1022479" cy="4232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058093" y="2285500"/>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cxnSpLocks/>
                  </p:cNvCxnSpPr>
                  <p:nvPr/>
                </p:nvCxnSpPr>
                <p:spPr>
                  <a:xfrm>
                    <a:off x="-603640" y="3302140"/>
                    <a:ext cx="1022479" cy="6786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2031936"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sp>
          <p:nvSpPr>
            <p:cNvPr id="49" name="Oval 48">
              <a:extLst>
                <a:ext uri="{FF2B5EF4-FFF2-40B4-BE49-F238E27FC236}">
                  <a16:creationId xmlns:a16="http://schemas.microsoft.com/office/drawing/2014/main" id="{BB2DE864-0863-CD43-8BD6-8F4589072142}"/>
                </a:ext>
              </a:extLst>
            </p:cNvPr>
            <p:cNvSpPr/>
            <p:nvPr/>
          </p:nvSpPr>
          <p:spPr>
            <a:xfrm>
              <a:off x="2398563" y="382655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B61FA3B-2A5A-1E45-BC21-890B9AE2B298}"/>
                </a:ext>
              </a:extLst>
            </p:cNvPr>
            <p:cNvSpPr/>
            <p:nvPr/>
          </p:nvSpPr>
          <p:spPr>
            <a:xfrm>
              <a:off x="2394761" y="1892807"/>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6EECE632-1B3B-F14C-B355-062C8072560D}"/>
                    </a:ext>
                  </a:extLst>
                </p:cNvPr>
                <p:cNvSpPr/>
                <p:nvPr/>
              </p:nvSpPr>
              <p:spPr>
                <a:xfrm>
                  <a:off x="2735869" y="2439435"/>
                  <a:ext cx="1027910" cy="371961"/>
                </a:xfrm>
                <a:prstGeom prst="rect">
                  <a:avLst/>
                </a:prstGeom>
              </p:spPr>
              <p:txBody>
                <a:bodyPr wrap="none">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i="1" dirty="0"/>
                    <a:t>(X</a:t>
                  </a:r>
                  <a:r>
                    <a:rPr lang="en-US" dirty="0">
                      <a:solidFill>
                        <a:schemeClr val="tx1">
                          <a:lumMod val="75000"/>
                          <a:lumOff val="25000"/>
                        </a:schemeClr>
                      </a:solidFill>
                    </a:rPr>
                    <a:t> </a:t>
                  </a:r>
                  <a14:m>
                    <m:oMath xmlns:m="http://schemas.openxmlformats.org/officeDocument/2006/math">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i="1">
                              <a:solidFill>
                                <a:schemeClr val="tx1">
                                  <a:lumMod val="75000"/>
                                  <a:lumOff val="25000"/>
                                </a:schemeClr>
                              </a:solidFill>
                              <a:latin typeface="Cambria Math" panose="02040503050406030204" pitchFamily="18" charset="0"/>
                            </a:rPr>
                            <m:t>11</m:t>
                          </m:r>
                        </m:sub>
                        <m:sup>
                          <m:r>
                            <a:rPr lang="en-US" b="0" i="1" smtClean="0">
                              <a:solidFill>
                                <a:schemeClr val="tx1">
                                  <a:lumMod val="75000"/>
                                  <a:lumOff val="25000"/>
                                </a:schemeClr>
                              </a:solidFill>
                              <a:latin typeface="Cambria Math" panose="02040503050406030204" pitchFamily="18" charset="0"/>
                            </a:rPr>
                            <m:t>1</m:t>
                          </m:r>
                        </m:sup>
                      </m:sSubSup>
                    </m:oMath>
                  </a14:m>
                  <a:r>
                    <a:rPr lang="en-US" i="1" dirty="0"/>
                    <a:t>)</a:t>
                  </a:r>
                </a:p>
              </p:txBody>
            </p:sp>
          </mc:Choice>
          <mc:Fallback xmlns="">
            <p:sp>
              <p:nvSpPr>
                <p:cNvPr id="56" name="Rectangle 55">
                  <a:extLst>
                    <a:ext uri="{FF2B5EF4-FFF2-40B4-BE49-F238E27FC236}">
                      <a16:creationId xmlns:a16="http://schemas.microsoft.com/office/drawing/2014/main" id="{6EECE632-1B3B-F14C-B355-062C8072560D}"/>
                    </a:ext>
                  </a:extLst>
                </p:cNvPr>
                <p:cNvSpPr>
                  <a:spLocks noRot="1" noChangeAspect="1" noMove="1" noResize="1" noEditPoints="1" noAdjustHandles="1" noChangeArrowheads="1" noChangeShapeType="1" noTextEdit="1"/>
                </p:cNvSpPr>
                <p:nvPr/>
              </p:nvSpPr>
              <p:spPr>
                <a:xfrm>
                  <a:off x="2735869" y="2439435"/>
                  <a:ext cx="1027910" cy="371961"/>
                </a:xfrm>
                <a:prstGeom prst="rect">
                  <a:avLst/>
                </a:prstGeom>
                <a:blipFill>
                  <a:blip r:embed="rId8"/>
                  <a:stretch>
                    <a:fillRect t="-6667" r="-365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BA077D34-3189-B540-9B67-E6BBF249468D}"/>
                    </a:ext>
                  </a:extLst>
                </p:cNvPr>
                <p:cNvSpPr/>
                <p:nvPr/>
              </p:nvSpPr>
              <p:spPr>
                <a:xfrm>
                  <a:off x="2737770" y="4367943"/>
                  <a:ext cx="1027910" cy="372474"/>
                </a:xfrm>
                <a:prstGeom prst="rect">
                  <a:avLst/>
                </a:prstGeom>
              </p:spPr>
              <p:txBody>
                <a:bodyPr wrap="none">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i="1" dirty="0"/>
                    <a:t>(X</a:t>
                  </a:r>
                  <a:r>
                    <a:rPr lang="en-US" dirty="0">
                      <a:solidFill>
                        <a:schemeClr val="tx1">
                          <a:lumMod val="75000"/>
                          <a:lumOff val="25000"/>
                        </a:schemeClr>
                      </a:solidFill>
                    </a:rPr>
                    <a:t> </a:t>
                  </a:r>
                  <a14:m>
                    <m:oMath xmlns:m="http://schemas.openxmlformats.org/officeDocument/2006/math">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i="1">
                              <a:solidFill>
                                <a:schemeClr val="tx1">
                                  <a:lumMod val="75000"/>
                                  <a:lumOff val="25000"/>
                                </a:schemeClr>
                              </a:solidFill>
                              <a:latin typeface="Cambria Math" panose="02040503050406030204" pitchFamily="18" charset="0"/>
                            </a:rPr>
                            <m:t>1</m:t>
                          </m:r>
                          <m:r>
                            <a:rPr lang="en-US" b="0" i="1" smtClean="0">
                              <a:solidFill>
                                <a:schemeClr val="tx1">
                                  <a:lumMod val="75000"/>
                                  <a:lumOff val="25000"/>
                                </a:schemeClr>
                              </a:solidFill>
                              <a:latin typeface="Cambria Math" panose="02040503050406030204" pitchFamily="18" charset="0"/>
                            </a:rPr>
                            <m:t>2</m:t>
                          </m:r>
                        </m:sub>
                        <m:sup>
                          <m:r>
                            <a:rPr lang="en-US" b="0" i="1" smtClean="0">
                              <a:solidFill>
                                <a:schemeClr val="tx1">
                                  <a:lumMod val="75000"/>
                                  <a:lumOff val="25000"/>
                                </a:schemeClr>
                              </a:solidFill>
                              <a:latin typeface="Cambria Math" panose="02040503050406030204" pitchFamily="18" charset="0"/>
                            </a:rPr>
                            <m:t>1</m:t>
                          </m:r>
                        </m:sup>
                      </m:sSubSup>
                    </m:oMath>
                  </a14:m>
                  <a:r>
                    <a:rPr lang="en-US" i="1" dirty="0"/>
                    <a:t>)</a:t>
                  </a:r>
                </a:p>
              </p:txBody>
            </p:sp>
          </mc:Choice>
          <mc:Fallback xmlns="">
            <p:sp>
              <p:nvSpPr>
                <p:cNvPr id="57" name="Rectangle 56">
                  <a:extLst>
                    <a:ext uri="{FF2B5EF4-FFF2-40B4-BE49-F238E27FC236}">
                      <a16:creationId xmlns:a16="http://schemas.microsoft.com/office/drawing/2014/main" id="{BA077D34-3189-B540-9B67-E6BBF249468D}"/>
                    </a:ext>
                  </a:extLst>
                </p:cNvPr>
                <p:cNvSpPr>
                  <a:spLocks noRot="1" noChangeAspect="1" noMove="1" noResize="1" noEditPoints="1" noAdjustHandles="1" noChangeArrowheads="1" noChangeShapeType="1" noTextEdit="1"/>
                </p:cNvSpPr>
                <p:nvPr/>
              </p:nvSpPr>
              <p:spPr>
                <a:xfrm>
                  <a:off x="2737770" y="4367943"/>
                  <a:ext cx="1027910" cy="372474"/>
                </a:xfrm>
                <a:prstGeom prst="rect">
                  <a:avLst/>
                </a:prstGeom>
                <a:blipFill>
                  <a:blip r:embed="rId9"/>
                  <a:stretch>
                    <a:fillRect t="-10000" r="-3659" b="-23333"/>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0C9B89EE-3DC5-B04A-AF1F-EE584FA9FD67}"/>
              </a:ext>
            </a:extLst>
          </p:cNvPr>
          <p:cNvGrpSpPr/>
          <p:nvPr/>
        </p:nvGrpSpPr>
        <p:grpSpPr>
          <a:xfrm>
            <a:off x="7107135" y="2439435"/>
            <a:ext cx="2310644" cy="2185786"/>
            <a:chOff x="7107135" y="2439435"/>
            <a:chExt cx="2310644" cy="2185786"/>
          </a:xfrm>
        </p:grpSpPr>
        <p:grpSp>
          <p:nvGrpSpPr>
            <p:cNvPr id="74" name="Group 73"/>
            <p:cNvGrpSpPr/>
            <p:nvPr/>
          </p:nvGrpSpPr>
          <p:grpSpPr>
            <a:xfrm>
              <a:off x="7107135" y="2439435"/>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a:blip r:embed="rId11"/>
                    <a:stretch>
                      <a:fillRect/>
                    </a:stretch>
                  </a:blipFill>
                </p:spPr>
                <p:txBody>
                  <a:bodyPr/>
                  <a:lstStyle/>
                  <a:p>
                    <a:r>
                      <a:rPr lang="en-US">
                        <a:noFill/>
                      </a:rPr>
                      <a:t> </a:t>
                    </a:r>
                  </a:p>
                </p:txBody>
              </p:sp>
            </mc:Fallback>
          </mc:AlternateContent>
        </p:grpSp>
        <p:sp>
          <p:nvSpPr>
            <p:cNvPr id="77" name="Rectangle 76">
              <a:extLst>
                <a:ext uri="{FF2B5EF4-FFF2-40B4-BE49-F238E27FC236}">
                  <a16:creationId xmlns:a16="http://schemas.microsoft.com/office/drawing/2014/main" id="{993F5EE4-525D-B842-B7D0-DCE031590FBB}"/>
                </a:ext>
              </a:extLst>
            </p:cNvPr>
            <p:cNvSpPr/>
            <p:nvPr/>
          </p:nvSpPr>
          <p:spPr>
            <a:xfrm>
              <a:off x="8018528" y="3051097"/>
              <a:ext cx="1022479"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00" dirty="0">
                  <a:solidFill>
                    <a:schemeClr val="tx1">
                      <a:lumMod val="75000"/>
                      <a:lumOff val="25000"/>
                    </a:schemeClr>
                  </a:solidFill>
                </a:rPr>
                <a:t>Combine (h1, h2)</a:t>
              </a:r>
            </a:p>
          </p:txBody>
        </p:sp>
      </p:grpSp>
      <p:sp>
        <p:nvSpPr>
          <p:cNvPr id="79" name="TextBox 78">
            <a:extLst>
              <a:ext uri="{FF2B5EF4-FFF2-40B4-BE49-F238E27FC236}">
                <a16:creationId xmlns:a16="http://schemas.microsoft.com/office/drawing/2014/main" id="{D1084200-6D55-FE4F-86B1-0E2BDFAA79AE}"/>
              </a:ext>
            </a:extLst>
          </p:cNvPr>
          <p:cNvSpPr txBox="1"/>
          <p:nvPr/>
        </p:nvSpPr>
        <p:spPr>
          <a:xfrm>
            <a:off x="9534732" y="4216677"/>
            <a:ext cx="1636604" cy="646331"/>
          </a:xfrm>
          <a:prstGeom prst="rect">
            <a:avLst/>
          </a:prstGeom>
          <a:noFill/>
        </p:spPr>
        <p:txBody>
          <a:bodyPr wrap="square" rtlCol="0">
            <a:spAutoFit/>
          </a:bodyPr>
          <a:lstStyle/>
          <a:p>
            <a:r>
              <a:rPr lang="en-US" dirty="0"/>
              <a:t>Not a probability!</a:t>
            </a:r>
          </a:p>
        </p:txBody>
      </p:sp>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83AA1A23-EF89-B34F-A493-C4E1F6EE7B98}"/>
                  </a:ext>
                </a:extLst>
              </p:cNvPr>
              <p:cNvSpPr/>
              <p:nvPr/>
            </p:nvSpPr>
            <p:spPr>
              <a:xfrm>
                <a:off x="8636371" y="1432194"/>
                <a:ext cx="3419413" cy="1053686"/>
              </a:xfrm>
              <a:prstGeom prst="rect">
                <a:avLst/>
              </a:prstGeom>
            </p:spPr>
            <p:style>
              <a:lnRef idx="2">
                <a:schemeClr val="dk1"/>
              </a:lnRef>
              <a:fillRef idx="1">
                <a:schemeClr val="lt1"/>
              </a:fillRef>
              <a:effectRef idx="0">
                <a:schemeClr val="dk1"/>
              </a:effectRef>
              <a:fontRef idx="minor">
                <a:schemeClr val="dk1"/>
              </a:fontRef>
            </p:style>
            <p:txBody>
              <a:bodyPr wrap="square" anchor="ctr">
                <a:spAutoFit/>
              </a:bodyPr>
              <a:lstStyle/>
              <a:p>
                <a:pPr algn="ctr">
                  <a:spcAft>
                    <a:spcPts val="600"/>
                  </a:spcAft>
                </a:pPr>
                <a:r>
                  <a:rPr lang="en-US" b="0" dirty="0">
                    <a:solidFill>
                      <a:schemeClr val="tx1">
                        <a:lumMod val="75000"/>
                        <a:lumOff val="25000"/>
                      </a:schemeClr>
                    </a:solidFill>
                  </a:rPr>
                  <a:t>e.g., </a:t>
                </a:r>
                <a14:m>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panose="02040503050406030204" pitchFamily="18" charset="0"/>
                          </a:rPr>
                          <m:t>𝑊</m:t>
                        </m:r>
                      </m:e>
                      <m:sub>
                        <m:r>
                          <a:rPr lang="en-US" b="0" i="1" smtClean="0">
                            <a:solidFill>
                              <a:schemeClr val="tx1">
                                <a:lumMod val="75000"/>
                                <a:lumOff val="25000"/>
                              </a:schemeClr>
                            </a:solidFill>
                            <a:latin typeface="Cambria Math" panose="02040503050406030204" pitchFamily="18" charset="0"/>
                          </a:rPr>
                          <m:t>11</m:t>
                        </m:r>
                      </m:sub>
                      <m:sup>
                        <m:r>
                          <a:rPr lang="en-US" b="0" i="1" smtClean="0">
                            <a:solidFill>
                              <a:schemeClr val="tx1">
                                <a:lumMod val="75000"/>
                                <a:lumOff val="25000"/>
                              </a:schemeClr>
                            </a:solidFill>
                            <a:latin typeface="Cambria Math" panose="02040503050406030204" pitchFamily="18" charset="0"/>
                          </a:rPr>
                          <m:t>2</m:t>
                        </m:r>
                      </m:sup>
                    </m:sSubSup>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b="0" i="1" smtClean="0">
                                <a:solidFill>
                                  <a:schemeClr val="tx1">
                                    <a:lumMod val="75000"/>
                                    <a:lumOff val="25000"/>
                                  </a:schemeClr>
                                </a:solidFill>
                                <a:latin typeface="Cambria Math" panose="02040503050406030204" pitchFamily="18" charset="0"/>
                              </a:rPr>
                              <m:t>21</m:t>
                            </m:r>
                          </m:sub>
                          <m:sup>
                            <m:r>
                              <a:rPr lang="en-US" i="1">
                                <a:solidFill>
                                  <a:schemeClr val="tx1">
                                    <a:lumMod val="75000"/>
                                    <a:lumOff val="25000"/>
                                  </a:schemeClr>
                                </a:solidFill>
                                <a:latin typeface="Cambria Math" panose="02040503050406030204" pitchFamily="18" charset="0"/>
                              </a:rPr>
                              <m:t>2</m:t>
                            </m:r>
                          </m:sup>
                        </m:sSubSup>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b="0" i="1" smtClean="0">
                            <a:solidFill>
                              <a:schemeClr val="tx1">
                                <a:lumMod val="75000"/>
                                <a:lumOff val="25000"/>
                              </a:schemeClr>
                            </a:solidFill>
                            <a:latin typeface="Cambria Math" panose="02040503050406030204" pitchFamily="18" charset="0"/>
                          </a:rPr>
                          <m:t>0</m:t>
                        </m:r>
                      </m:sub>
                      <m:sup>
                        <m:r>
                          <a:rPr lang="en-US" i="1">
                            <a:solidFill>
                              <a:schemeClr val="tx1">
                                <a:lumMod val="75000"/>
                                <a:lumOff val="25000"/>
                              </a:schemeClr>
                            </a:solidFill>
                            <a:latin typeface="Cambria Math" panose="02040503050406030204" pitchFamily="18" charset="0"/>
                          </a:rPr>
                          <m:t>2</m:t>
                        </m:r>
                      </m:sup>
                    </m:sSubSup>
                  </m:oMath>
                </a14:m>
                <a:endParaRPr lang="en-US" dirty="0"/>
              </a:p>
              <a:p>
                <a:pPr algn="ctr">
                  <a:spcAft>
                    <a:spcPts val="600"/>
                  </a:spcAft>
                </a:pPr>
                <a14:m>
                  <m:oMathPara xmlns:m="http://schemas.openxmlformats.org/officeDocument/2006/math">
                    <m:oMathParaPr>
                      <m:jc m:val="centerGroup"/>
                    </m:oMathParaPr>
                    <m:oMath xmlns:m="http://schemas.openxmlformats.org/officeDocument/2006/math">
                      <m:r>
                        <a:rPr lang="en-US" i="1">
                          <a:latin typeface="Cambria Math" charset="0"/>
                        </a:rPr>
                        <m:t>𝑝</m:t>
                      </m:r>
                      <m:r>
                        <a:rPr lang="en-US" i="1">
                          <a:latin typeface="Cambria Math" charset="0"/>
                        </a:rPr>
                        <m:t>=</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r>
                                <a:rPr lang="en-US" i="1">
                                  <a:latin typeface="Cambria Math" charset="0"/>
                                </a:rPr>
                                <m:t>𝑞</m:t>
                              </m:r>
                            </m:sup>
                          </m:sSup>
                        </m:den>
                      </m:f>
                    </m:oMath>
                  </m:oMathPara>
                </a14:m>
                <a:endParaRPr lang="en-US" dirty="0"/>
              </a:p>
            </p:txBody>
          </p:sp>
        </mc:Choice>
        <mc:Fallback>
          <p:sp>
            <p:nvSpPr>
              <p:cNvPr id="37" name="Rectangle 36">
                <a:extLst>
                  <a:ext uri="{FF2B5EF4-FFF2-40B4-BE49-F238E27FC236}">
                    <a16:creationId xmlns:a16="http://schemas.microsoft.com/office/drawing/2014/main" id="{83AA1A23-EF89-B34F-A493-C4E1F6EE7B98}"/>
                  </a:ext>
                </a:extLst>
              </p:cNvPr>
              <p:cNvSpPr>
                <a:spLocks noRot="1" noChangeAspect="1" noMove="1" noResize="1" noEditPoints="1" noAdjustHandles="1" noChangeArrowheads="1" noChangeShapeType="1" noTextEdit="1"/>
              </p:cNvSpPr>
              <p:nvPr/>
            </p:nvSpPr>
            <p:spPr>
              <a:xfrm>
                <a:off x="8636371" y="1432194"/>
                <a:ext cx="3419413" cy="1053686"/>
              </a:xfrm>
              <a:prstGeom prst="rect">
                <a:avLst/>
              </a:prstGeom>
              <a:blipFill>
                <a:blip r:embed="rId12"/>
                <a:stretch>
                  <a:fillRect t="-1163"/>
                </a:stretch>
              </a:blipFill>
            </p:spPr>
            <p:txBody>
              <a:bodyPr/>
              <a:lstStyle/>
              <a:p>
                <a:r>
                  <a:rPr lang="en-US">
                    <a:noFill/>
                  </a:rPr>
                  <a:t> </a:t>
                </a:r>
              </a:p>
            </p:txBody>
          </p:sp>
        </mc:Fallback>
      </mc:AlternateContent>
    </p:spTree>
    <p:extLst>
      <p:ext uri="{BB962C8B-B14F-4D97-AF65-F5344CB8AC3E}">
        <p14:creationId xmlns:p14="http://schemas.microsoft.com/office/powerpoint/2010/main" val="456904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upon on the two neurons</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40" name="Group 39"/>
          <p:cNvGrpSpPr/>
          <p:nvPr/>
        </p:nvGrpSpPr>
        <p:grpSpPr>
          <a:xfrm>
            <a:off x="4710581" y="1896692"/>
            <a:ext cx="2586311" cy="3341717"/>
            <a:chOff x="5051467" y="1533076"/>
            <a:chExt cx="2586311" cy="3341717"/>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a:cxnSpLocks/>
            </p:cNvCxnSpPr>
            <p:nvPr/>
          </p:nvCxnSpPr>
          <p:spPr>
            <a:xfrm>
              <a:off x="5051467" y="2226862"/>
              <a:ext cx="55865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cxnSpLocks/>
            </p:cNvCxnSpPr>
            <p:nvPr/>
          </p:nvCxnSpPr>
          <p:spPr>
            <a:xfrm>
              <a:off x="5051467" y="4180432"/>
              <a:ext cx="55865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553BDBE0-2609-AE4E-B5AE-EF9F0FF1DA87}"/>
              </a:ext>
            </a:extLst>
          </p:cNvPr>
          <p:cNvGrpSpPr/>
          <p:nvPr/>
        </p:nvGrpSpPr>
        <p:grpSpPr>
          <a:xfrm>
            <a:off x="584063" y="1892807"/>
            <a:ext cx="4405843" cy="3329091"/>
            <a:chOff x="584063" y="1892807"/>
            <a:chExt cx="4405843" cy="3329091"/>
          </a:xfrm>
        </p:grpSpPr>
        <p:grpSp>
          <p:nvGrpSpPr>
            <p:cNvPr id="72" name="Group 71"/>
            <p:cNvGrpSpPr/>
            <p:nvPr/>
          </p:nvGrpSpPr>
          <p:grpSpPr>
            <a:xfrm>
              <a:off x="584063" y="2413676"/>
              <a:ext cx="4405843" cy="2305776"/>
              <a:chOff x="-1300001" y="2124008"/>
              <a:chExt cx="4405843" cy="2305776"/>
            </a:xfrm>
          </p:grpSpPr>
          <mc:AlternateContent xmlns:mc="http://schemas.openxmlformats.org/markup-compatibility/2006" xmlns:a14="http://schemas.microsoft.com/office/drawing/2010/main">
            <mc:Choice Requires="a14">
              <p:sp>
                <p:nvSpPr>
                  <p:cNvPr id="9" name="TextBox 8"/>
                  <p:cNvSpPr txBox="1"/>
                  <p:nvPr/>
                </p:nvSpPr>
                <p:spPr>
                  <a:xfrm flipH="1">
                    <a:off x="2140541" y="2124008"/>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2140541" y="2124008"/>
                    <a:ext cx="96530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2128154" y="4060452"/>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2128154" y="4060452"/>
                    <a:ext cx="965301" cy="369332"/>
                  </a:xfrm>
                  <a:prstGeom prst="rect">
                    <a:avLst/>
                  </a:prstGeom>
                  <a:blipFill>
                    <a:blip r:embed="rId6"/>
                    <a:stretch>
                      <a:fillRect/>
                    </a:stretch>
                  </a:blipFill>
                </p:spPr>
                <p:txBody>
                  <a:bodyPr/>
                  <a:lstStyle/>
                  <a:p>
                    <a:r>
                      <a:rPr lang="en-US">
                        <a:noFill/>
                      </a:rPr>
                      <a:t> </a:t>
                    </a:r>
                  </a:p>
                </p:txBody>
              </p:sp>
            </mc:Fallback>
          </mc:AlternateContent>
          <p:grpSp>
            <p:nvGrpSpPr>
              <p:cNvPr id="71" name="Group 70"/>
              <p:cNvGrpSpPr/>
              <p:nvPr/>
            </p:nvGrpSpPr>
            <p:grpSpPr>
              <a:xfrm>
                <a:off x="-1300001" y="2285500"/>
                <a:ext cx="3685524" cy="1951157"/>
                <a:chOff x="-1300001" y="2285500"/>
                <a:chExt cx="3685524" cy="1951157"/>
              </a:xfrm>
            </p:grpSpPr>
            <mc:AlternateContent xmlns:mc="http://schemas.openxmlformats.org/markup-compatibility/2006" xmlns:a14="http://schemas.microsoft.com/office/drawing/2010/main">
              <mc:Choice Requires="a14">
                <p:sp>
                  <p:nvSpPr>
                    <p:cNvPr id="12" name="TextBox 11"/>
                    <p:cNvSpPr txBox="1"/>
                    <p:nvPr/>
                  </p:nvSpPr>
                  <p:spPr>
                    <a:xfrm flipH="1" flipV="1">
                      <a:off x="-1300001" y="2932808"/>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300001" y="2932808"/>
                      <a:ext cx="965301" cy="369332"/>
                    </a:xfrm>
                    <a:prstGeom prst="rect">
                      <a:avLst/>
                    </a:prstGeom>
                    <a:blipFill>
                      <a:blip r:embed="rId7"/>
                      <a:stretch>
                        <a:fillRect/>
                      </a:stretch>
                    </a:blipFill>
                  </p:spPr>
                  <p:txBody>
                    <a:bodyPr/>
                    <a:lstStyle/>
                    <a:p>
                      <a:r>
                        <a:rPr lang="en-US">
                          <a:noFill/>
                        </a:rPr>
                        <a:t> </a:t>
                      </a:r>
                    </a:p>
                  </p:txBody>
                </p:sp>
              </mc:Fallback>
            </mc:AlternateContent>
            <p:grpSp>
              <p:nvGrpSpPr>
                <p:cNvPr id="67" name="Group 66"/>
                <p:cNvGrpSpPr/>
                <p:nvPr/>
              </p:nvGrpSpPr>
              <p:grpSpPr>
                <a:xfrm>
                  <a:off x="-603640" y="2285500"/>
                  <a:ext cx="2989163" cy="1951157"/>
                  <a:chOff x="-603640" y="2285500"/>
                  <a:chExt cx="2989163" cy="1951157"/>
                </a:xfrm>
              </p:grpSpPr>
              <p:cxnSp>
                <p:nvCxnSpPr>
                  <p:cNvPr id="7" name="Straight Arrow Connector 6"/>
                  <p:cNvCxnSpPr>
                    <a:cxnSpLocks/>
                  </p:cNvCxnSpPr>
                  <p:nvPr/>
                </p:nvCxnSpPr>
                <p:spPr>
                  <a:xfrm flipV="1">
                    <a:off x="-603640" y="2569969"/>
                    <a:ext cx="1022479" cy="4232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058093" y="2285500"/>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cxnSpLocks/>
                  </p:cNvCxnSpPr>
                  <p:nvPr/>
                </p:nvCxnSpPr>
                <p:spPr>
                  <a:xfrm>
                    <a:off x="-603640" y="3302140"/>
                    <a:ext cx="1022479" cy="6786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2031936"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sp>
          <p:nvSpPr>
            <p:cNvPr id="49" name="Oval 48">
              <a:extLst>
                <a:ext uri="{FF2B5EF4-FFF2-40B4-BE49-F238E27FC236}">
                  <a16:creationId xmlns:a16="http://schemas.microsoft.com/office/drawing/2014/main" id="{BB2DE864-0863-CD43-8BD6-8F4589072142}"/>
                </a:ext>
              </a:extLst>
            </p:cNvPr>
            <p:cNvSpPr/>
            <p:nvPr/>
          </p:nvSpPr>
          <p:spPr>
            <a:xfrm>
              <a:off x="2398563" y="382655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B61FA3B-2A5A-1E45-BC21-890B9AE2B298}"/>
                </a:ext>
              </a:extLst>
            </p:cNvPr>
            <p:cNvSpPr/>
            <p:nvPr/>
          </p:nvSpPr>
          <p:spPr>
            <a:xfrm>
              <a:off x="2394761" y="1892807"/>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6EECE632-1B3B-F14C-B355-062C8072560D}"/>
                    </a:ext>
                  </a:extLst>
                </p:cNvPr>
                <p:cNvSpPr/>
                <p:nvPr/>
              </p:nvSpPr>
              <p:spPr>
                <a:xfrm>
                  <a:off x="2735869" y="2439435"/>
                  <a:ext cx="1027910" cy="371961"/>
                </a:xfrm>
                <a:prstGeom prst="rect">
                  <a:avLst/>
                </a:prstGeom>
              </p:spPr>
              <p:txBody>
                <a:bodyPr wrap="none">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i="1" dirty="0"/>
                    <a:t>(X</a:t>
                  </a:r>
                  <a:r>
                    <a:rPr lang="en-US" dirty="0">
                      <a:solidFill>
                        <a:schemeClr val="tx1">
                          <a:lumMod val="75000"/>
                          <a:lumOff val="25000"/>
                        </a:schemeClr>
                      </a:solidFill>
                    </a:rPr>
                    <a:t> </a:t>
                  </a:r>
                  <a14:m>
                    <m:oMath xmlns:m="http://schemas.openxmlformats.org/officeDocument/2006/math">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i="1">
                              <a:solidFill>
                                <a:schemeClr val="tx1">
                                  <a:lumMod val="75000"/>
                                  <a:lumOff val="25000"/>
                                </a:schemeClr>
                              </a:solidFill>
                              <a:latin typeface="Cambria Math" panose="02040503050406030204" pitchFamily="18" charset="0"/>
                            </a:rPr>
                            <m:t>11</m:t>
                          </m:r>
                        </m:sub>
                        <m:sup>
                          <m:r>
                            <a:rPr lang="en-US" b="0" i="1" smtClean="0">
                              <a:solidFill>
                                <a:schemeClr val="tx1">
                                  <a:lumMod val="75000"/>
                                  <a:lumOff val="25000"/>
                                </a:schemeClr>
                              </a:solidFill>
                              <a:latin typeface="Cambria Math" panose="02040503050406030204" pitchFamily="18" charset="0"/>
                            </a:rPr>
                            <m:t>1</m:t>
                          </m:r>
                        </m:sup>
                      </m:sSubSup>
                    </m:oMath>
                  </a14:m>
                  <a:r>
                    <a:rPr lang="en-US" i="1" dirty="0"/>
                    <a:t>)</a:t>
                  </a:r>
                </a:p>
              </p:txBody>
            </p:sp>
          </mc:Choice>
          <mc:Fallback xmlns="">
            <p:sp>
              <p:nvSpPr>
                <p:cNvPr id="56" name="Rectangle 55">
                  <a:extLst>
                    <a:ext uri="{FF2B5EF4-FFF2-40B4-BE49-F238E27FC236}">
                      <a16:creationId xmlns:a16="http://schemas.microsoft.com/office/drawing/2014/main" id="{6EECE632-1B3B-F14C-B355-062C8072560D}"/>
                    </a:ext>
                  </a:extLst>
                </p:cNvPr>
                <p:cNvSpPr>
                  <a:spLocks noRot="1" noChangeAspect="1" noMove="1" noResize="1" noEditPoints="1" noAdjustHandles="1" noChangeArrowheads="1" noChangeShapeType="1" noTextEdit="1"/>
                </p:cNvSpPr>
                <p:nvPr/>
              </p:nvSpPr>
              <p:spPr>
                <a:xfrm>
                  <a:off x="2735869" y="2439435"/>
                  <a:ext cx="1027910" cy="371961"/>
                </a:xfrm>
                <a:prstGeom prst="rect">
                  <a:avLst/>
                </a:prstGeom>
                <a:blipFill>
                  <a:blip r:embed="rId8"/>
                  <a:stretch>
                    <a:fillRect t="-6667" r="-3659"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BA077D34-3189-B540-9B67-E6BBF249468D}"/>
                    </a:ext>
                  </a:extLst>
                </p:cNvPr>
                <p:cNvSpPr/>
                <p:nvPr/>
              </p:nvSpPr>
              <p:spPr>
                <a:xfrm>
                  <a:off x="2737770" y="4367943"/>
                  <a:ext cx="1027910" cy="372474"/>
                </a:xfrm>
                <a:prstGeom prst="rect">
                  <a:avLst/>
                </a:prstGeom>
              </p:spPr>
              <p:txBody>
                <a:bodyPr wrap="none">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i="1" dirty="0"/>
                    <a:t>(X</a:t>
                  </a:r>
                  <a:r>
                    <a:rPr lang="en-US" dirty="0">
                      <a:solidFill>
                        <a:schemeClr val="tx1">
                          <a:lumMod val="75000"/>
                          <a:lumOff val="25000"/>
                        </a:schemeClr>
                      </a:solidFill>
                    </a:rPr>
                    <a:t> </a:t>
                  </a:r>
                  <a14:m>
                    <m:oMath xmlns:m="http://schemas.openxmlformats.org/officeDocument/2006/math">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i="1">
                              <a:solidFill>
                                <a:schemeClr val="tx1">
                                  <a:lumMod val="75000"/>
                                  <a:lumOff val="25000"/>
                                </a:schemeClr>
                              </a:solidFill>
                              <a:latin typeface="Cambria Math" panose="02040503050406030204" pitchFamily="18" charset="0"/>
                            </a:rPr>
                            <m:t>1</m:t>
                          </m:r>
                          <m:r>
                            <a:rPr lang="en-US" b="0" i="1" smtClean="0">
                              <a:solidFill>
                                <a:schemeClr val="tx1">
                                  <a:lumMod val="75000"/>
                                  <a:lumOff val="25000"/>
                                </a:schemeClr>
                              </a:solidFill>
                              <a:latin typeface="Cambria Math" panose="02040503050406030204" pitchFamily="18" charset="0"/>
                            </a:rPr>
                            <m:t>2</m:t>
                          </m:r>
                        </m:sub>
                        <m:sup>
                          <m:r>
                            <a:rPr lang="en-US" b="0" i="1" smtClean="0">
                              <a:solidFill>
                                <a:schemeClr val="tx1">
                                  <a:lumMod val="75000"/>
                                  <a:lumOff val="25000"/>
                                </a:schemeClr>
                              </a:solidFill>
                              <a:latin typeface="Cambria Math" panose="02040503050406030204" pitchFamily="18" charset="0"/>
                            </a:rPr>
                            <m:t>1</m:t>
                          </m:r>
                        </m:sup>
                      </m:sSubSup>
                    </m:oMath>
                  </a14:m>
                  <a:r>
                    <a:rPr lang="en-US" i="1" dirty="0"/>
                    <a:t>)</a:t>
                  </a:r>
                </a:p>
              </p:txBody>
            </p:sp>
          </mc:Choice>
          <mc:Fallback xmlns="">
            <p:sp>
              <p:nvSpPr>
                <p:cNvPr id="57" name="Rectangle 56">
                  <a:extLst>
                    <a:ext uri="{FF2B5EF4-FFF2-40B4-BE49-F238E27FC236}">
                      <a16:creationId xmlns:a16="http://schemas.microsoft.com/office/drawing/2014/main" id="{BA077D34-3189-B540-9B67-E6BBF249468D}"/>
                    </a:ext>
                  </a:extLst>
                </p:cNvPr>
                <p:cNvSpPr>
                  <a:spLocks noRot="1" noChangeAspect="1" noMove="1" noResize="1" noEditPoints="1" noAdjustHandles="1" noChangeArrowheads="1" noChangeShapeType="1" noTextEdit="1"/>
                </p:cNvSpPr>
                <p:nvPr/>
              </p:nvSpPr>
              <p:spPr>
                <a:xfrm>
                  <a:off x="2737770" y="4367943"/>
                  <a:ext cx="1027910" cy="372474"/>
                </a:xfrm>
                <a:prstGeom prst="rect">
                  <a:avLst/>
                </a:prstGeom>
                <a:blipFill>
                  <a:blip r:embed="rId9"/>
                  <a:stretch>
                    <a:fillRect t="-10000" r="-3659" b="-23333"/>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5AEFFC5F-1788-6E97-866E-244360BA139A}"/>
              </a:ext>
            </a:extLst>
          </p:cNvPr>
          <p:cNvGrpSpPr/>
          <p:nvPr/>
        </p:nvGrpSpPr>
        <p:grpSpPr>
          <a:xfrm>
            <a:off x="7107135" y="2439435"/>
            <a:ext cx="2751545" cy="2185786"/>
            <a:chOff x="7107135" y="2439435"/>
            <a:chExt cx="2751545" cy="2185786"/>
          </a:xfrm>
        </p:grpSpPr>
        <p:grpSp>
          <p:nvGrpSpPr>
            <p:cNvPr id="5" name="Group 4">
              <a:extLst>
                <a:ext uri="{FF2B5EF4-FFF2-40B4-BE49-F238E27FC236}">
                  <a16:creationId xmlns:a16="http://schemas.microsoft.com/office/drawing/2014/main" id="{CBA6CF38-8556-9832-11C5-6C12B38F584C}"/>
                </a:ext>
              </a:extLst>
            </p:cNvPr>
            <p:cNvGrpSpPr/>
            <p:nvPr/>
          </p:nvGrpSpPr>
          <p:grpSpPr>
            <a:xfrm>
              <a:off x="7107135" y="2439435"/>
              <a:ext cx="2751545" cy="2185786"/>
              <a:chOff x="7452292" y="2064866"/>
              <a:chExt cx="2751545" cy="2185786"/>
            </a:xfrm>
          </p:grpSpPr>
          <p:grpSp>
            <p:nvGrpSpPr>
              <p:cNvPr id="11" name="Group 10">
                <a:extLst>
                  <a:ext uri="{FF2B5EF4-FFF2-40B4-BE49-F238E27FC236}">
                    <a16:creationId xmlns:a16="http://schemas.microsoft.com/office/drawing/2014/main" id="{0445CF63-9ADB-8015-F7B7-4D4E3DFD131F}"/>
                  </a:ext>
                </a:extLst>
              </p:cNvPr>
              <p:cNvGrpSpPr/>
              <p:nvPr/>
            </p:nvGrpSpPr>
            <p:grpSpPr>
              <a:xfrm>
                <a:off x="7452292" y="2218876"/>
                <a:ext cx="2751545" cy="1931644"/>
                <a:chOff x="7452292" y="2218876"/>
                <a:chExt cx="2751545" cy="1931644"/>
              </a:xfrm>
            </p:grpSpPr>
            <p:cxnSp>
              <p:nvCxnSpPr>
                <p:cNvPr id="17" name="Straight Arrow Connector 16">
                  <a:extLst>
                    <a:ext uri="{FF2B5EF4-FFF2-40B4-BE49-F238E27FC236}">
                      <a16:creationId xmlns:a16="http://schemas.microsoft.com/office/drawing/2014/main" id="{5F9961C5-29E7-0B7C-468B-9D8AEFDD14B7}"/>
                    </a:ext>
                  </a:extLst>
                </p:cNvPr>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3C9A38B-BCC9-9C1E-E6B6-58D36E5FF220}"/>
                    </a:ext>
                  </a:extLst>
                </p:cNvPr>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A525C70-B89E-4458-C383-603CDDD3511D}"/>
                    </a:ext>
                  </a:extLst>
                </p:cNvPr>
                <p:cNvCxnSpPr/>
                <p:nvPr/>
              </p:nvCxnSpPr>
              <p:spPr>
                <a:xfrm>
                  <a:off x="9876407" y="3176861"/>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2B3C7F7-ADD1-3150-3912-9D6D15353607}"/>
                      </a:ext>
                    </a:extLst>
                  </p:cNvPr>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94" name="TextBox 93">
                    <a:extLst>
                      <a:ext uri="{FF2B5EF4-FFF2-40B4-BE49-F238E27FC236}">
                        <a16:creationId xmlns:a16="http://schemas.microsoft.com/office/drawing/2014/main" id="{86748E69-2255-C842-8A5A-7546CC652533}"/>
                      </a:ext>
                    </a:extLst>
                  </p:cNvPr>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FDE46DB-F366-7C39-B546-DCB8227EF9E6}"/>
                      </a:ext>
                    </a:extLst>
                  </p:cNvPr>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95" name="TextBox 94">
                    <a:extLst>
                      <a:ext uri="{FF2B5EF4-FFF2-40B4-BE49-F238E27FC236}">
                        <a16:creationId xmlns:a16="http://schemas.microsoft.com/office/drawing/2014/main" id="{BA0D921F-9EE5-224B-93E4-52754D0E31F4}"/>
                      </a:ext>
                    </a:extLst>
                  </p:cNvPr>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a:blip r:embed="rId11"/>
                    <a:stretch>
                      <a:fillRect/>
                    </a:stretch>
                  </a:blipFill>
                </p:spPr>
                <p:txBody>
                  <a:bodyPr/>
                  <a:lstStyle/>
                  <a:p>
                    <a:r>
                      <a:rPr lang="en-US">
                        <a:noFill/>
                      </a:rPr>
                      <a:t> </a:t>
                    </a:r>
                  </a:p>
                </p:txBody>
              </p:sp>
            </mc:Fallback>
          </mc:AlternateContent>
        </p:grpSp>
        <p:sp>
          <p:nvSpPr>
            <p:cNvPr id="6" name="Oval 5">
              <a:extLst>
                <a:ext uri="{FF2B5EF4-FFF2-40B4-BE49-F238E27FC236}">
                  <a16:creationId xmlns:a16="http://schemas.microsoft.com/office/drawing/2014/main" id="{E10D26D1-C3ED-AF66-F1FB-F563D9685D32}"/>
                </a:ext>
              </a:extLst>
            </p:cNvPr>
            <p:cNvSpPr/>
            <p:nvPr/>
          </p:nvSpPr>
          <p:spPr>
            <a:xfrm>
              <a:off x="7964996" y="2857919"/>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36E470A6-F6A3-52CA-C12B-CFEBE2CF15BA}"/>
                    </a:ext>
                  </a:extLst>
                </p:cNvPr>
                <p:cNvSpPr/>
                <p:nvPr/>
              </p:nvSpPr>
              <p:spPr>
                <a:xfrm>
                  <a:off x="8283432" y="3373487"/>
                  <a:ext cx="994759" cy="397545"/>
                </a:xfrm>
                <a:prstGeom prst="rect">
                  <a:avLst/>
                </a:prstGeom>
              </p:spPr>
              <p:txBody>
                <a:bodyPr wrap="none">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𝜎</m:t>
                      </m:r>
                    </m:oMath>
                  </a14:m>
                  <a:r>
                    <a:rPr lang="en-US" i="1" dirty="0"/>
                    <a:t>(</a:t>
                  </a:r>
                  <a:r>
                    <a:rPr lang="en-US" b="1" i="1" dirty="0"/>
                    <a:t>h</a:t>
                  </a:r>
                  <a:r>
                    <a:rPr lang="en-US" dirty="0">
                      <a:solidFill>
                        <a:schemeClr val="tx1">
                          <a:lumMod val="75000"/>
                          <a:lumOff val="25000"/>
                        </a:schemeClr>
                      </a:solidFill>
                    </a:rPr>
                    <a:t> </a:t>
                  </a:r>
                  <a14:m>
                    <m:oMath xmlns:m="http://schemas.openxmlformats.org/officeDocument/2006/math">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sup>
                          <m:r>
                            <a:rPr lang="en-US" b="0" i="1" smtClean="0">
                              <a:solidFill>
                                <a:schemeClr val="tx1">
                                  <a:lumMod val="75000"/>
                                  <a:lumOff val="25000"/>
                                </a:schemeClr>
                              </a:solidFill>
                              <a:latin typeface="Cambria Math" panose="02040503050406030204" pitchFamily="18" charset="0"/>
                            </a:rPr>
                            <m:t>2</m:t>
                          </m:r>
                        </m:sup>
                      </m:sSubSup>
                    </m:oMath>
                  </a14:m>
                  <a:r>
                    <a:rPr lang="en-US" i="1" dirty="0"/>
                    <a:t>)</a:t>
                  </a:r>
                </a:p>
              </p:txBody>
            </p:sp>
          </mc:Choice>
          <mc:Fallback>
            <p:sp>
              <p:nvSpPr>
                <p:cNvPr id="10" name="Rectangle 9">
                  <a:extLst>
                    <a:ext uri="{FF2B5EF4-FFF2-40B4-BE49-F238E27FC236}">
                      <a16:creationId xmlns:a16="http://schemas.microsoft.com/office/drawing/2014/main" id="{36E470A6-F6A3-52CA-C12B-CFEBE2CF15BA}"/>
                    </a:ext>
                  </a:extLst>
                </p:cNvPr>
                <p:cNvSpPr>
                  <a:spLocks noRot="1" noChangeAspect="1" noMove="1" noResize="1" noEditPoints="1" noAdjustHandles="1" noChangeArrowheads="1" noChangeShapeType="1" noTextEdit="1"/>
                </p:cNvSpPr>
                <p:nvPr/>
              </p:nvSpPr>
              <p:spPr>
                <a:xfrm>
                  <a:off x="8283432" y="3373487"/>
                  <a:ext cx="994759" cy="397545"/>
                </a:xfrm>
                <a:prstGeom prst="rect">
                  <a:avLst/>
                </a:prstGeom>
                <a:blipFill>
                  <a:blip r:embed="rId12"/>
                  <a:stretch>
                    <a:fillRect r="-3797" b="-21212"/>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0C9F477B-EBE2-2EFA-F30D-20843BEE46DA}"/>
              </a:ext>
            </a:extLst>
          </p:cNvPr>
          <p:cNvGrpSpPr/>
          <p:nvPr/>
        </p:nvGrpSpPr>
        <p:grpSpPr>
          <a:xfrm>
            <a:off x="8668569" y="1547568"/>
            <a:ext cx="3523431" cy="3352024"/>
            <a:chOff x="8668569" y="1547568"/>
            <a:chExt cx="3523431" cy="3352024"/>
          </a:xfrm>
        </p:grpSpPr>
        <p:pic>
          <p:nvPicPr>
            <p:cNvPr id="25" name="Picture 24">
              <a:extLst>
                <a:ext uri="{FF2B5EF4-FFF2-40B4-BE49-F238E27FC236}">
                  <a16:creationId xmlns:a16="http://schemas.microsoft.com/office/drawing/2014/main" id="{061E2586-2354-7BE4-FF24-CB8E72AC8A1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46487" y="2872803"/>
              <a:ext cx="2096469" cy="1397646"/>
            </a:xfrm>
            <a:prstGeom prst="rect">
              <a:avLst/>
            </a:prstGeom>
          </p:spPr>
        </p:pic>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C5AE8D3B-754A-8FA3-5AD3-127604C9B271}"/>
                    </a:ext>
                  </a:extLst>
                </p:cNvPr>
                <p:cNvSpPr/>
                <p:nvPr/>
              </p:nvSpPr>
              <p:spPr>
                <a:xfrm>
                  <a:off x="8668569" y="1547568"/>
                  <a:ext cx="3263779" cy="1053686"/>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spcAft>
                      <a:spcPts val="600"/>
                    </a:spcAft>
                  </a:pPr>
                  <a:r>
                    <a:rPr lang="en-US" dirty="0">
                      <a:solidFill>
                        <a:schemeClr val="tx1">
                          <a:lumMod val="75000"/>
                          <a:lumOff val="25000"/>
                        </a:schemeClr>
                      </a:solidFill>
                    </a:rPr>
                    <a:t>e.g., </a:t>
                  </a:r>
                  <a14:m>
                    <m:oMath xmlns:m="http://schemas.openxmlformats.org/officeDocument/2006/math">
                      <m:r>
                        <a:rPr lang="en-US" i="1">
                          <a:solidFill>
                            <a:schemeClr val="tx1">
                              <a:lumMod val="75000"/>
                              <a:lumOff val="25000"/>
                            </a:schemeClr>
                          </a:solidFill>
                          <a:latin typeface="Cambria Math" charset="0"/>
                        </a:rPr>
                        <m:t>𝑞</m:t>
                      </m:r>
                      <m:r>
                        <a:rPr lang="en-US" i="1">
                          <a:solidFill>
                            <a:schemeClr val="tx1">
                              <a:lumMod val="75000"/>
                              <a:lumOff val="25000"/>
                            </a:schemeClr>
                          </a:solidFill>
                          <a:latin typeface="Cambria Math" charset="0"/>
                        </a:rPr>
                        <m:t>= </m:t>
                      </m:r>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i="1">
                              <a:solidFill>
                                <a:schemeClr val="tx1">
                                  <a:lumMod val="75000"/>
                                  <a:lumOff val="25000"/>
                                </a:schemeClr>
                              </a:solidFill>
                              <a:latin typeface="Cambria Math" panose="02040503050406030204" pitchFamily="18" charset="0"/>
                            </a:rPr>
                            <m:t>11</m:t>
                          </m:r>
                        </m:sub>
                        <m:sup>
                          <m:r>
                            <a:rPr lang="en-US" i="1">
                              <a:solidFill>
                                <a:schemeClr val="tx1">
                                  <a:lumMod val="75000"/>
                                  <a:lumOff val="25000"/>
                                </a:schemeClr>
                              </a:solidFill>
                              <a:latin typeface="Cambria Math" panose="02040503050406030204" pitchFamily="18" charset="0"/>
                            </a:rPr>
                            <m:t>2</m:t>
                          </m:r>
                        </m:sup>
                      </m:sSubSup>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h</m:t>
                          </m:r>
                        </m:e>
                        <m:sub>
                          <m:r>
                            <a:rPr lang="en-US" i="1">
                              <a:solidFill>
                                <a:schemeClr val="tx1">
                                  <a:lumMod val="75000"/>
                                  <a:lumOff val="25000"/>
                                </a:schemeClr>
                              </a:solidFill>
                              <a:latin typeface="Cambria Math" charset="0"/>
                            </a:rPr>
                            <m:t>1</m:t>
                          </m:r>
                        </m:sub>
                      </m:sSub>
                      <m:r>
                        <a:rPr lang="en-US" i="1">
                          <a:solidFill>
                            <a:schemeClr val="tx1">
                              <a:lumMod val="75000"/>
                              <a:lumOff val="25000"/>
                            </a:schemeClr>
                          </a:solidFill>
                          <a:latin typeface="Cambria Math" charset="0"/>
                        </a:rPr>
                        <m:t>+</m:t>
                      </m:r>
                      <m:sSub>
                        <m:sSubPr>
                          <m:ctrlPr>
                            <a:rPr lang="en-US" i="1">
                              <a:solidFill>
                                <a:schemeClr val="tx1">
                                  <a:lumMod val="75000"/>
                                  <a:lumOff val="25000"/>
                                </a:schemeClr>
                              </a:solidFill>
                              <a:latin typeface="Cambria Math" panose="02040503050406030204" pitchFamily="18" charset="0"/>
                            </a:rPr>
                          </m:ctrlPr>
                        </m:sSubPr>
                        <m:e>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i="1">
                                  <a:solidFill>
                                    <a:schemeClr val="tx1">
                                      <a:lumMod val="75000"/>
                                      <a:lumOff val="25000"/>
                                    </a:schemeClr>
                                  </a:solidFill>
                                  <a:latin typeface="Cambria Math" panose="02040503050406030204" pitchFamily="18" charset="0"/>
                                </a:rPr>
                                <m:t>21</m:t>
                              </m:r>
                            </m:sub>
                            <m:sup>
                              <m:r>
                                <a:rPr lang="en-US" i="1">
                                  <a:solidFill>
                                    <a:schemeClr val="tx1">
                                      <a:lumMod val="75000"/>
                                      <a:lumOff val="25000"/>
                                    </a:schemeClr>
                                  </a:solidFill>
                                  <a:latin typeface="Cambria Math" panose="02040503050406030204" pitchFamily="18" charset="0"/>
                                </a:rPr>
                                <m:t>2</m:t>
                              </m:r>
                            </m:sup>
                          </m:sSubSup>
                          <m:r>
                            <a:rPr lang="en-US" i="1">
                              <a:solidFill>
                                <a:schemeClr val="tx1">
                                  <a:lumMod val="75000"/>
                                  <a:lumOff val="25000"/>
                                </a:schemeClr>
                              </a:solidFill>
                              <a:latin typeface="Cambria Math" charset="0"/>
                            </a:rPr>
                            <m:t>h</m:t>
                          </m:r>
                        </m:e>
                        <m:sub>
                          <m:r>
                            <a:rPr lang="en-US" i="1">
                              <a:solidFill>
                                <a:schemeClr val="tx1">
                                  <a:lumMod val="75000"/>
                                  <a:lumOff val="25000"/>
                                </a:schemeClr>
                              </a:solidFill>
                              <a:latin typeface="Cambria Math" charset="0"/>
                            </a:rPr>
                            <m:t>2</m:t>
                          </m:r>
                        </m:sub>
                      </m:sSub>
                      <m:r>
                        <a:rPr lang="en-US" i="1">
                          <a:solidFill>
                            <a:schemeClr val="tx1">
                              <a:lumMod val="75000"/>
                              <a:lumOff val="25000"/>
                            </a:schemeClr>
                          </a:solidFill>
                          <a:latin typeface="Cambria Math" charset="0"/>
                        </a:rPr>
                        <m:t>+</m:t>
                      </m:r>
                      <m:sSubSup>
                        <m:sSubSupPr>
                          <m:ctrlPr>
                            <a:rPr lang="en-US" i="1">
                              <a:solidFill>
                                <a:schemeClr val="tx1">
                                  <a:lumMod val="75000"/>
                                  <a:lumOff val="25000"/>
                                </a:schemeClr>
                              </a:solidFill>
                              <a:latin typeface="Cambria Math" panose="02040503050406030204" pitchFamily="18" charset="0"/>
                            </a:rPr>
                          </m:ctrlPr>
                        </m:sSubSupPr>
                        <m:e>
                          <m:r>
                            <a:rPr lang="en-US" i="1">
                              <a:solidFill>
                                <a:schemeClr val="tx1">
                                  <a:lumMod val="75000"/>
                                  <a:lumOff val="25000"/>
                                </a:schemeClr>
                              </a:solidFill>
                              <a:latin typeface="Cambria Math" panose="02040503050406030204" pitchFamily="18" charset="0"/>
                            </a:rPr>
                            <m:t>𝑊</m:t>
                          </m:r>
                        </m:e>
                        <m:sub>
                          <m:r>
                            <a:rPr lang="en-US" i="1">
                              <a:solidFill>
                                <a:schemeClr val="tx1">
                                  <a:lumMod val="75000"/>
                                  <a:lumOff val="25000"/>
                                </a:schemeClr>
                              </a:solidFill>
                              <a:latin typeface="Cambria Math" panose="02040503050406030204" pitchFamily="18" charset="0"/>
                            </a:rPr>
                            <m:t>0</m:t>
                          </m:r>
                        </m:sub>
                        <m:sup>
                          <m:r>
                            <a:rPr lang="en-US" i="1">
                              <a:solidFill>
                                <a:schemeClr val="tx1">
                                  <a:lumMod val="75000"/>
                                  <a:lumOff val="25000"/>
                                </a:schemeClr>
                              </a:solidFill>
                              <a:latin typeface="Cambria Math" panose="02040503050406030204" pitchFamily="18" charset="0"/>
                            </a:rPr>
                            <m:t>2</m:t>
                          </m:r>
                        </m:sup>
                      </m:sSubSup>
                    </m:oMath>
                  </a14:m>
                  <a:endParaRPr lang="en-US" dirty="0"/>
                </a:p>
                <a:p>
                  <a:pPr algn="ctr">
                    <a:spcAft>
                      <a:spcPts val="600"/>
                    </a:spcAft>
                  </a:pPr>
                  <a14:m>
                    <m:oMathPara xmlns:m="http://schemas.openxmlformats.org/officeDocument/2006/math">
                      <m:oMathParaPr>
                        <m:jc m:val="centerGroup"/>
                      </m:oMathParaPr>
                      <m:oMath xmlns:m="http://schemas.openxmlformats.org/officeDocument/2006/math">
                        <m:r>
                          <a:rPr lang="en-US" i="1">
                            <a:latin typeface="Cambria Math" charset="0"/>
                          </a:rPr>
                          <m:t>𝑝</m:t>
                        </m:r>
                        <m:r>
                          <a:rPr lang="en-US" i="1">
                            <a:latin typeface="Cambria Math" charset="0"/>
                          </a:rPr>
                          <m:t>=</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r>
                                  <a:rPr lang="en-US" i="1">
                                    <a:latin typeface="Cambria Math" charset="0"/>
                                  </a:rPr>
                                  <m:t>𝑞</m:t>
                                </m:r>
                              </m:sup>
                            </m:sSup>
                          </m:den>
                        </m:f>
                      </m:oMath>
                    </m:oMathPara>
                  </a14:m>
                  <a:endParaRPr lang="en-US" dirty="0"/>
                </a:p>
              </p:txBody>
            </p:sp>
          </mc:Choice>
          <mc:Fallback>
            <p:sp>
              <p:nvSpPr>
                <p:cNvPr id="26" name="Rectangle 25">
                  <a:extLst>
                    <a:ext uri="{FF2B5EF4-FFF2-40B4-BE49-F238E27FC236}">
                      <a16:creationId xmlns:a16="http://schemas.microsoft.com/office/drawing/2014/main" id="{C5AE8D3B-754A-8FA3-5AD3-127604C9B271}"/>
                    </a:ext>
                  </a:extLst>
                </p:cNvPr>
                <p:cNvSpPr>
                  <a:spLocks noRot="1" noChangeAspect="1" noMove="1" noResize="1" noEditPoints="1" noAdjustHandles="1" noChangeArrowheads="1" noChangeShapeType="1" noTextEdit="1"/>
                </p:cNvSpPr>
                <p:nvPr/>
              </p:nvSpPr>
              <p:spPr>
                <a:xfrm>
                  <a:off x="8668569" y="1547568"/>
                  <a:ext cx="3263779" cy="1053686"/>
                </a:xfrm>
                <a:prstGeom prst="rect">
                  <a:avLst/>
                </a:prstGeom>
                <a:blipFill>
                  <a:blip r:embed="rId14"/>
                  <a:stretch>
                    <a:fillRect l="-769" t="-116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C187626E-93EE-89E7-2AEB-AA32597BE634}"/>
                </a:ext>
              </a:extLst>
            </p:cNvPr>
            <p:cNvSpPr txBox="1"/>
            <p:nvPr/>
          </p:nvSpPr>
          <p:spPr>
            <a:xfrm>
              <a:off x="9701561" y="4253261"/>
              <a:ext cx="2490439" cy="646331"/>
            </a:xfrm>
            <a:prstGeom prst="rect">
              <a:avLst/>
            </a:prstGeom>
            <a:noFill/>
          </p:spPr>
          <p:txBody>
            <a:bodyPr wrap="square" rtlCol="0">
              <a:spAutoFit/>
            </a:bodyPr>
            <a:lstStyle/>
            <a:p>
              <a:r>
                <a:rPr lang="en-US" dirty="0"/>
                <a:t>Passing through sigmoid yields probability</a:t>
              </a:r>
            </a:p>
          </p:txBody>
        </p:sp>
      </p:gr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F6AAF507-BC5C-EFB8-C46F-4A014CFDBA5E}"/>
                  </a:ext>
                </a:extLst>
              </p:cNvPr>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panose="02040503050406030204" pitchFamily="18"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a:p>
              <a:p>
                <a:endParaRPr lang="en-US" dirty="0"/>
              </a:p>
            </p:txBody>
          </p:sp>
        </mc:Choice>
        <mc:Fallback xmlns="">
          <p:sp>
            <p:nvSpPr>
              <p:cNvPr id="32" name="Rectangle 31">
                <a:extLst>
                  <a:ext uri="{FF2B5EF4-FFF2-40B4-BE49-F238E27FC236}">
                    <a16:creationId xmlns:a16="http://schemas.microsoft.com/office/drawing/2014/main" id="{F6AAF507-BC5C-EFB8-C46F-4A014CFDBA5E}"/>
                  </a:ext>
                </a:extLst>
              </p:cNvPr>
              <p:cNvSpPr>
                <a:spLocks noRot="1" noChangeAspect="1" noMove="1" noResize="1" noEditPoints="1" noAdjustHandles="1" noChangeArrowheads="1" noChangeShapeType="1" noTextEdit="1"/>
              </p:cNvSpPr>
              <p:nvPr/>
            </p:nvSpPr>
            <p:spPr>
              <a:xfrm>
                <a:off x="8259498" y="5184612"/>
                <a:ext cx="3482428" cy="646331"/>
              </a:xfrm>
              <a:prstGeom prst="rect">
                <a:avLst/>
              </a:prstGeom>
              <a:blipFill>
                <a:blip r:embed="rId15"/>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5992BAF4-1CEB-09F0-D2F7-58E22D44F779}"/>
              </a:ext>
            </a:extLst>
          </p:cNvPr>
          <p:cNvSpPr txBox="1"/>
          <p:nvPr/>
        </p:nvSpPr>
        <p:spPr>
          <a:xfrm>
            <a:off x="4710581" y="5507777"/>
            <a:ext cx="2539478" cy="369332"/>
          </a:xfrm>
          <a:prstGeom prst="rect">
            <a:avLst/>
          </a:prstGeom>
          <a:solidFill>
            <a:schemeClr val="accent1">
              <a:lumMod val="20000"/>
              <a:lumOff val="80000"/>
            </a:schemeClr>
          </a:solidFill>
        </p:spPr>
        <p:txBody>
          <a:bodyPr wrap="none" rtlCol="0">
            <a:spAutoFit/>
          </a:bodyPr>
          <a:lstStyle/>
          <a:p>
            <a:r>
              <a:rPr lang="en-US" dirty="0">
                <a:latin typeface="Karla" charset="0"/>
                <a:ea typeface="Karla" charset="0"/>
                <a:cs typeface="Karla" charset="0"/>
              </a:rPr>
              <a:t>Need to learn all the W</a:t>
            </a:r>
          </a:p>
        </p:txBody>
      </p:sp>
    </p:spTree>
    <p:extLst>
      <p:ext uri="{BB962C8B-B14F-4D97-AF65-F5344CB8AC3E}">
        <p14:creationId xmlns:p14="http://schemas.microsoft.com/office/powerpoint/2010/main" val="413518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8654" y="431394"/>
            <a:ext cx="10402685" cy="2111143"/>
          </a:xfrm>
        </p:spPr>
        <p:txBody>
          <a:bodyPr/>
          <a:lstStyle/>
          <a:p>
            <a:r>
              <a:rPr lang="en-US" dirty="0"/>
              <a:t>Combining neurons allows us to model interesting functions</a:t>
            </a:r>
          </a:p>
        </p:txBody>
      </p:sp>
      <p:sp>
        <p:nvSpPr>
          <p:cNvPr id="3" name="Slide Number Placeholder 2"/>
          <p:cNvSpPr>
            <a:spLocks noGrp="1"/>
          </p:cNvSpPr>
          <p:nvPr>
            <p:ph type="sldNum" sz="quarter" idx="12"/>
          </p:nvPr>
        </p:nvSpPr>
        <p:spPr/>
        <p:txBody>
          <a:bodyPr/>
          <a:lstStyle/>
          <a:p>
            <a:fld id="{74FD6AAA-7C75-FB4B-8EA1-06B22787237D}" type="slidenum">
              <a:rPr lang="en-US" smtClean="0"/>
              <a:t>54</a:t>
            </a:fld>
            <a:endParaRPr lang="en-US"/>
          </a:p>
        </p:txBody>
      </p:sp>
      <p:pic>
        <p:nvPicPr>
          <p:cNvPr id="5" name="Picture 4">
            <a:extLst>
              <a:ext uri="{FF2B5EF4-FFF2-40B4-BE49-F238E27FC236}">
                <a16:creationId xmlns:a16="http://schemas.microsoft.com/office/drawing/2014/main" id="{04D3BAD5-DBA5-C140-87C4-6815A892ABFF}"/>
              </a:ext>
            </a:extLst>
          </p:cNvPr>
          <p:cNvPicPr>
            <a:picLocks noChangeAspect="1"/>
          </p:cNvPicPr>
          <p:nvPr/>
        </p:nvPicPr>
        <p:blipFill>
          <a:blip r:embed="rId2"/>
          <a:stretch>
            <a:fillRect/>
          </a:stretch>
        </p:blipFill>
        <p:spPr>
          <a:xfrm>
            <a:off x="-872951" y="1981200"/>
            <a:ext cx="12192000" cy="4876800"/>
          </a:xfrm>
          <a:prstGeom prst="rect">
            <a:avLst/>
          </a:prstGeom>
        </p:spPr>
      </p:pic>
      <p:sp>
        <p:nvSpPr>
          <p:cNvPr id="20" name="Right Arrow 19">
            <a:extLst>
              <a:ext uri="{FF2B5EF4-FFF2-40B4-BE49-F238E27FC236}">
                <a16:creationId xmlns:a16="http://schemas.microsoft.com/office/drawing/2014/main" id="{06E9869F-1C02-0545-B492-A8C02E4E2836}"/>
              </a:ext>
            </a:extLst>
          </p:cNvPr>
          <p:cNvSpPr/>
          <p:nvPr/>
        </p:nvSpPr>
        <p:spPr>
          <a:xfrm>
            <a:off x="5482376" y="4376057"/>
            <a:ext cx="709893" cy="63617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25" name="Group 24"/>
          <p:cNvGrpSpPr/>
          <p:nvPr/>
        </p:nvGrpSpPr>
        <p:grpSpPr>
          <a:xfrm>
            <a:off x="4524990" y="977108"/>
            <a:ext cx="1450078" cy="1188984"/>
            <a:chOff x="4524990" y="977108"/>
            <a:chExt cx="1450078" cy="1188984"/>
          </a:xfrm>
        </p:grpSpPr>
        <p:sp>
          <p:nvSpPr>
            <p:cNvPr id="9" name="Oval 8"/>
            <p:cNvSpPr/>
            <p:nvPr/>
          </p:nvSpPr>
          <p:spPr>
            <a:xfrm>
              <a:off x="4524990" y="1354693"/>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sp>
          <p:nvSpPr>
            <p:cNvPr id="14" name="Oval 13"/>
            <p:cNvSpPr/>
            <p:nvPr/>
          </p:nvSpPr>
          <p:spPr>
            <a:xfrm>
              <a:off x="5482377" y="977108"/>
              <a:ext cx="492691" cy="485117"/>
            </a:xfrm>
            <a:prstGeom prst="ellipse">
              <a:avLst/>
            </a:prstGeom>
            <a:solidFill>
              <a:schemeClr val="accent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5" name="Oval 14"/>
            <p:cNvSpPr/>
            <p:nvPr/>
          </p:nvSpPr>
          <p:spPr>
            <a:xfrm>
              <a:off x="5482376" y="1680975"/>
              <a:ext cx="492691" cy="485117"/>
            </a:xfrm>
            <a:prstGeom prst="ellipse">
              <a:avLst/>
            </a:prstGeom>
            <a:solidFill>
              <a:schemeClr val="accent6"/>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cxnSp>
          <p:nvCxnSpPr>
            <p:cNvPr id="13" name="Straight Arrow Connector 12"/>
            <p:cNvCxnSpPr>
              <a:stCxn id="9" idx="6"/>
              <a:endCxn id="14" idx="2"/>
            </p:cNvCxnSpPr>
            <p:nvPr/>
          </p:nvCxnSpPr>
          <p:spPr>
            <a:xfrm flipV="1">
              <a:off x="5017681" y="1219667"/>
              <a:ext cx="464696" cy="37758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9" idx="6"/>
              <a:endCxn id="15" idx="2"/>
            </p:cNvCxnSpPr>
            <p:nvPr/>
          </p:nvCxnSpPr>
          <p:spPr>
            <a:xfrm>
              <a:off x="5017681" y="1597252"/>
              <a:ext cx="464695" cy="32628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27" name="Oval 26"/>
          <p:cNvSpPr/>
          <p:nvPr/>
        </p:nvSpPr>
        <p:spPr>
          <a:xfrm>
            <a:off x="6409471" y="1354693"/>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cxnSp>
        <p:nvCxnSpPr>
          <p:cNvPr id="28" name="Straight Arrow Connector 27"/>
          <p:cNvCxnSpPr/>
          <p:nvPr/>
        </p:nvCxnSpPr>
        <p:spPr>
          <a:xfrm>
            <a:off x="5975068" y="1235687"/>
            <a:ext cx="434403" cy="37758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5975067" y="1613272"/>
            <a:ext cx="434404" cy="32628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7" idx="6"/>
          </p:cNvCxnSpPr>
          <p:nvPr/>
        </p:nvCxnSpPr>
        <p:spPr>
          <a:xfrm flipV="1">
            <a:off x="6902162" y="1591747"/>
            <a:ext cx="326116" cy="550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188127" y="1407081"/>
            <a:ext cx="296876" cy="369332"/>
          </a:xfrm>
          <a:prstGeom prst="rect">
            <a:avLst/>
          </a:prstGeom>
          <a:noFill/>
        </p:spPr>
        <p:txBody>
          <a:bodyPr wrap="none" rtlCol="0">
            <a:spAutoFit/>
          </a:bodyPr>
          <a:lstStyle/>
          <a:p>
            <a:r>
              <a:rPr lang="en-US" dirty="0">
                <a:solidFill>
                  <a:schemeClr val="tx1">
                    <a:lumMod val="75000"/>
                    <a:lumOff val="25000"/>
                  </a:schemeClr>
                </a:solidFill>
              </a:rPr>
              <a:t>Y</a:t>
            </a:r>
          </a:p>
        </p:txBody>
      </p:sp>
      <p:sp>
        <p:nvSpPr>
          <p:cNvPr id="48" name="Freeform 47"/>
          <p:cNvSpPr/>
          <p:nvPr/>
        </p:nvSpPr>
        <p:spPr>
          <a:xfrm>
            <a:off x="5107577" y="1985554"/>
            <a:ext cx="1331013" cy="666206"/>
          </a:xfrm>
          <a:custGeom>
            <a:avLst/>
            <a:gdLst>
              <a:gd name="connsiteX0" fmla="*/ 953589 w 1331013"/>
              <a:gd name="connsiteY0" fmla="*/ 0 h 666206"/>
              <a:gd name="connsiteX1" fmla="*/ 1280160 w 1331013"/>
              <a:gd name="connsiteY1" fmla="*/ 274320 h 666206"/>
              <a:gd name="connsiteX2" fmla="*/ 0 w 1331013"/>
              <a:gd name="connsiteY2" fmla="*/ 666206 h 666206"/>
            </a:gdLst>
            <a:ahLst/>
            <a:cxnLst>
              <a:cxn ang="0">
                <a:pos x="connsiteX0" y="connsiteY0"/>
              </a:cxn>
              <a:cxn ang="0">
                <a:pos x="connsiteX1" y="connsiteY1"/>
              </a:cxn>
              <a:cxn ang="0">
                <a:pos x="connsiteX2" y="connsiteY2"/>
              </a:cxn>
            </a:cxnLst>
            <a:rect l="l" t="t" r="r" b="b"/>
            <a:pathLst>
              <a:path w="1331013" h="666206">
                <a:moveTo>
                  <a:pt x="953589" y="0"/>
                </a:moveTo>
                <a:cubicBezTo>
                  <a:pt x="1196340" y="81643"/>
                  <a:pt x="1439091" y="163286"/>
                  <a:pt x="1280160" y="274320"/>
                </a:cubicBezTo>
                <a:cubicBezTo>
                  <a:pt x="1121229" y="385354"/>
                  <a:pt x="0" y="666206"/>
                  <a:pt x="0" y="666206"/>
                </a:cubicBezTo>
              </a:path>
            </a:pathLst>
          </a:custGeom>
          <a:noFill/>
          <a:ln w="22225">
            <a:solidFill>
              <a:schemeClr val="accent6"/>
            </a:solidFill>
            <a:headEnd w="lg" len="sm"/>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Freeform 48"/>
          <p:cNvSpPr/>
          <p:nvPr/>
        </p:nvSpPr>
        <p:spPr>
          <a:xfrm>
            <a:off x="2782389" y="901337"/>
            <a:ext cx="3434398" cy="1724297"/>
          </a:xfrm>
          <a:custGeom>
            <a:avLst/>
            <a:gdLst>
              <a:gd name="connsiteX0" fmla="*/ 3357154 w 3434398"/>
              <a:gd name="connsiteY0" fmla="*/ 352697 h 1724297"/>
              <a:gd name="connsiteX1" fmla="*/ 3148148 w 3434398"/>
              <a:gd name="connsiteY1" fmla="*/ 0 h 1724297"/>
              <a:gd name="connsiteX2" fmla="*/ 1031965 w 3434398"/>
              <a:gd name="connsiteY2" fmla="*/ 352697 h 1724297"/>
              <a:gd name="connsiteX3" fmla="*/ 0 w 3434398"/>
              <a:gd name="connsiteY3" fmla="*/ 1724297 h 1724297"/>
            </a:gdLst>
            <a:ahLst/>
            <a:cxnLst>
              <a:cxn ang="0">
                <a:pos x="connsiteX0" y="connsiteY0"/>
              </a:cxn>
              <a:cxn ang="0">
                <a:pos x="connsiteX1" y="connsiteY1"/>
              </a:cxn>
              <a:cxn ang="0">
                <a:pos x="connsiteX2" y="connsiteY2"/>
              </a:cxn>
              <a:cxn ang="0">
                <a:pos x="connsiteX3" y="connsiteY3"/>
              </a:cxn>
            </a:cxnLst>
            <a:rect l="l" t="t" r="r" b="b"/>
            <a:pathLst>
              <a:path w="3434398" h="1724297">
                <a:moveTo>
                  <a:pt x="3357154" y="352697"/>
                </a:moveTo>
                <a:cubicBezTo>
                  <a:pt x="3446416" y="176348"/>
                  <a:pt x="3535679" y="0"/>
                  <a:pt x="3148148" y="0"/>
                </a:cubicBezTo>
                <a:cubicBezTo>
                  <a:pt x="2760617" y="0"/>
                  <a:pt x="1556656" y="65314"/>
                  <a:pt x="1031965" y="352697"/>
                </a:cubicBezTo>
                <a:cubicBezTo>
                  <a:pt x="507274" y="640080"/>
                  <a:pt x="0" y="1724297"/>
                  <a:pt x="0" y="1724297"/>
                </a:cubicBezTo>
              </a:path>
            </a:pathLst>
          </a:custGeom>
          <a:noFill/>
          <a:ln w="22225">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49"/>
          <p:cNvSpPr/>
          <p:nvPr/>
        </p:nvSpPr>
        <p:spPr>
          <a:xfrm>
            <a:off x="7432766" y="1579726"/>
            <a:ext cx="775654" cy="1058971"/>
          </a:xfrm>
          <a:custGeom>
            <a:avLst/>
            <a:gdLst>
              <a:gd name="connsiteX0" fmla="*/ 0 w 775654"/>
              <a:gd name="connsiteY0" fmla="*/ 880 h 1058971"/>
              <a:gd name="connsiteX1" fmla="*/ 679268 w 775654"/>
              <a:gd name="connsiteY1" fmla="*/ 170697 h 1058971"/>
              <a:gd name="connsiteX2" fmla="*/ 770708 w 775654"/>
              <a:gd name="connsiteY2" fmla="*/ 1058971 h 1058971"/>
            </a:gdLst>
            <a:ahLst/>
            <a:cxnLst>
              <a:cxn ang="0">
                <a:pos x="connsiteX0" y="connsiteY0"/>
              </a:cxn>
              <a:cxn ang="0">
                <a:pos x="connsiteX1" y="connsiteY1"/>
              </a:cxn>
              <a:cxn ang="0">
                <a:pos x="connsiteX2" y="connsiteY2"/>
              </a:cxn>
            </a:cxnLst>
            <a:rect l="l" t="t" r="r" b="b"/>
            <a:pathLst>
              <a:path w="775654" h="1058971">
                <a:moveTo>
                  <a:pt x="0" y="880"/>
                </a:moveTo>
                <a:cubicBezTo>
                  <a:pt x="275408" y="-2386"/>
                  <a:pt x="550817" y="-5651"/>
                  <a:pt x="679268" y="170697"/>
                </a:cubicBezTo>
                <a:cubicBezTo>
                  <a:pt x="807719" y="347045"/>
                  <a:pt x="770708" y="1058971"/>
                  <a:pt x="770708" y="1058971"/>
                </a:cubicBezTo>
              </a:path>
            </a:pathLst>
          </a:custGeom>
          <a:noFill/>
          <a:ln w="22225">
            <a:solidFill>
              <a:srgbClr val="0070C0"/>
            </a:solidFill>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2585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9191AE2-3402-864C-AF23-E9595BB5C7AD}"/>
              </a:ext>
            </a:extLst>
          </p:cNvPr>
          <p:cNvSpPr>
            <a:spLocks noGrp="1"/>
          </p:cNvSpPr>
          <p:nvPr>
            <p:ph idx="1"/>
          </p:nvPr>
        </p:nvSpPr>
        <p:spPr/>
        <p:txBody>
          <a:bodyPr/>
          <a:lstStyle/>
          <a:p>
            <a:r>
              <a:rPr lang="en-US" dirty="0"/>
              <a:t>Different weights change the shape and position</a:t>
            </a:r>
          </a:p>
        </p:txBody>
      </p:sp>
      <p:sp>
        <p:nvSpPr>
          <p:cNvPr id="3" name="Slide Number Placeholder 2"/>
          <p:cNvSpPr>
            <a:spLocks noGrp="1"/>
          </p:cNvSpPr>
          <p:nvPr>
            <p:ph type="sldNum" sz="quarter" idx="12"/>
          </p:nvPr>
        </p:nvSpPr>
        <p:spPr/>
        <p:txBody>
          <a:bodyPr/>
          <a:lstStyle/>
          <a:p>
            <a:fld id="{74FD6AAA-7C75-FB4B-8EA1-06B22787237D}" type="slidenum">
              <a:rPr lang="en-US" smtClean="0"/>
              <a:t>55</a:t>
            </a:fld>
            <a:endParaRPr lang="en-US"/>
          </a:p>
        </p:txBody>
      </p:sp>
      <p:pic>
        <p:nvPicPr>
          <p:cNvPr id="4" name="Picture 3">
            <a:extLst>
              <a:ext uri="{FF2B5EF4-FFF2-40B4-BE49-F238E27FC236}">
                <a16:creationId xmlns:a16="http://schemas.microsoft.com/office/drawing/2014/main" id="{7204A307-8061-C64B-A030-349945CDF83D}"/>
              </a:ext>
            </a:extLst>
          </p:cNvPr>
          <p:cNvPicPr>
            <a:picLocks noChangeAspect="1"/>
          </p:cNvPicPr>
          <p:nvPr/>
        </p:nvPicPr>
        <p:blipFill>
          <a:blip r:embed="rId2"/>
          <a:stretch>
            <a:fillRect/>
          </a:stretch>
        </p:blipFill>
        <p:spPr>
          <a:xfrm>
            <a:off x="-872951" y="1981200"/>
            <a:ext cx="12192000" cy="4876800"/>
          </a:xfrm>
          <a:prstGeom prst="rect">
            <a:avLst/>
          </a:prstGeom>
        </p:spPr>
      </p:pic>
      <p:sp>
        <p:nvSpPr>
          <p:cNvPr id="15" name="Right Arrow 14">
            <a:extLst>
              <a:ext uri="{FF2B5EF4-FFF2-40B4-BE49-F238E27FC236}">
                <a16:creationId xmlns:a16="http://schemas.microsoft.com/office/drawing/2014/main" id="{197F598E-84B7-924D-894C-96BE8B5C25B0}"/>
              </a:ext>
            </a:extLst>
          </p:cNvPr>
          <p:cNvSpPr/>
          <p:nvPr/>
        </p:nvSpPr>
        <p:spPr>
          <a:xfrm>
            <a:off x="5482376" y="4297130"/>
            <a:ext cx="747791" cy="66330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23" name="Group 22"/>
          <p:cNvGrpSpPr/>
          <p:nvPr/>
        </p:nvGrpSpPr>
        <p:grpSpPr>
          <a:xfrm>
            <a:off x="4524990" y="977108"/>
            <a:ext cx="1450078" cy="1188984"/>
            <a:chOff x="4524990" y="977108"/>
            <a:chExt cx="1450078" cy="1188984"/>
          </a:xfrm>
        </p:grpSpPr>
        <p:sp>
          <p:nvSpPr>
            <p:cNvPr id="24" name="Oval 23"/>
            <p:cNvSpPr/>
            <p:nvPr/>
          </p:nvSpPr>
          <p:spPr>
            <a:xfrm>
              <a:off x="4524990" y="1354693"/>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sp>
          <p:nvSpPr>
            <p:cNvPr id="25" name="Oval 24"/>
            <p:cNvSpPr/>
            <p:nvPr/>
          </p:nvSpPr>
          <p:spPr>
            <a:xfrm>
              <a:off x="5482377" y="977108"/>
              <a:ext cx="492691" cy="485117"/>
            </a:xfrm>
            <a:prstGeom prst="ellipse">
              <a:avLst/>
            </a:prstGeom>
            <a:solidFill>
              <a:schemeClr val="accent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6" name="Oval 25"/>
            <p:cNvSpPr/>
            <p:nvPr/>
          </p:nvSpPr>
          <p:spPr>
            <a:xfrm>
              <a:off x="5482376" y="1680975"/>
              <a:ext cx="492691" cy="485117"/>
            </a:xfrm>
            <a:prstGeom prst="ellipse">
              <a:avLst/>
            </a:prstGeom>
            <a:solidFill>
              <a:schemeClr val="accent6"/>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cxnSp>
          <p:nvCxnSpPr>
            <p:cNvPr id="27" name="Straight Arrow Connector 26"/>
            <p:cNvCxnSpPr>
              <a:stCxn id="30" idx="6"/>
            </p:cNvCxnSpPr>
            <p:nvPr/>
          </p:nvCxnSpPr>
          <p:spPr>
            <a:xfrm flipV="1">
              <a:off x="5017681" y="1219667"/>
              <a:ext cx="464696" cy="37758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30" idx="6"/>
            </p:cNvCxnSpPr>
            <p:nvPr/>
          </p:nvCxnSpPr>
          <p:spPr>
            <a:xfrm>
              <a:off x="5017681" y="1597252"/>
              <a:ext cx="464695" cy="32628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5975067" y="1235687"/>
            <a:ext cx="1509936" cy="703867"/>
            <a:chOff x="5975067" y="1235687"/>
            <a:chExt cx="1509936" cy="703867"/>
          </a:xfrm>
        </p:grpSpPr>
        <p:sp>
          <p:nvSpPr>
            <p:cNvPr id="29" name="Oval 28"/>
            <p:cNvSpPr/>
            <p:nvPr/>
          </p:nvSpPr>
          <p:spPr>
            <a:xfrm>
              <a:off x="6409471" y="1354693"/>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30" name="TextBox 29"/>
            <p:cNvSpPr txBox="1"/>
            <p:nvPr/>
          </p:nvSpPr>
          <p:spPr>
            <a:xfrm>
              <a:off x="7188127" y="1407081"/>
              <a:ext cx="296876" cy="369332"/>
            </a:xfrm>
            <a:prstGeom prst="rect">
              <a:avLst/>
            </a:prstGeom>
            <a:noFill/>
          </p:spPr>
          <p:txBody>
            <a:bodyPr wrap="none" rtlCol="0">
              <a:spAutoFit/>
            </a:bodyPr>
            <a:lstStyle/>
            <a:p>
              <a:r>
                <a:rPr lang="en-US" dirty="0">
                  <a:solidFill>
                    <a:schemeClr val="tx1">
                      <a:lumMod val="75000"/>
                      <a:lumOff val="25000"/>
                    </a:schemeClr>
                  </a:solidFill>
                </a:rPr>
                <a:t>Y</a:t>
              </a:r>
            </a:p>
          </p:txBody>
        </p:sp>
        <p:cxnSp>
          <p:nvCxnSpPr>
            <p:cNvPr id="32" name="Straight Arrow Connector 31"/>
            <p:cNvCxnSpPr/>
            <p:nvPr/>
          </p:nvCxnSpPr>
          <p:spPr>
            <a:xfrm>
              <a:off x="5975068" y="1235687"/>
              <a:ext cx="434403" cy="37758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5975067" y="1613272"/>
              <a:ext cx="434404" cy="32628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6902162" y="1591747"/>
              <a:ext cx="326116" cy="550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6" name="Freeform 35"/>
          <p:cNvSpPr/>
          <p:nvPr/>
        </p:nvSpPr>
        <p:spPr>
          <a:xfrm>
            <a:off x="4042403" y="901337"/>
            <a:ext cx="2174383" cy="1772080"/>
          </a:xfrm>
          <a:custGeom>
            <a:avLst/>
            <a:gdLst>
              <a:gd name="connsiteX0" fmla="*/ 3357154 w 3434398"/>
              <a:gd name="connsiteY0" fmla="*/ 352697 h 1724297"/>
              <a:gd name="connsiteX1" fmla="*/ 3148148 w 3434398"/>
              <a:gd name="connsiteY1" fmla="*/ 0 h 1724297"/>
              <a:gd name="connsiteX2" fmla="*/ 1031965 w 3434398"/>
              <a:gd name="connsiteY2" fmla="*/ 352697 h 1724297"/>
              <a:gd name="connsiteX3" fmla="*/ 0 w 3434398"/>
              <a:gd name="connsiteY3" fmla="*/ 1724297 h 1724297"/>
            </a:gdLst>
            <a:ahLst/>
            <a:cxnLst>
              <a:cxn ang="0">
                <a:pos x="connsiteX0" y="connsiteY0"/>
              </a:cxn>
              <a:cxn ang="0">
                <a:pos x="connsiteX1" y="connsiteY1"/>
              </a:cxn>
              <a:cxn ang="0">
                <a:pos x="connsiteX2" y="connsiteY2"/>
              </a:cxn>
              <a:cxn ang="0">
                <a:pos x="connsiteX3" y="connsiteY3"/>
              </a:cxn>
            </a:cxnLst>
            <a:rect l="l" t="t" r="r" b="b"/>
            <a:pathLst>
              <a:path w="3434398" h="1724297">
                <a:moveTo>
                  <a:pt x="3357154" y="352697"/>
                </a:moveTo>
                <a:cubicBezTo>
                  <a:pt x="3446416" y="176348"/>
                  <a:pt x="3535679" y="0"/>
                  <a:pt x="3148148" y="0"/>
                </a:cubicBezTo>
                <a:cubicBezTo>
                  <a:pt x="2760617" y="0"/>
                  <a:pt x="1556656" y="65314"/>
                  <a:pt x="1031965" y="352697"/>
                </a:cubicBezTo>
                <a:cubicBezTo>
                  <a:pt x="507274" y="640080"/>
                  <a:pt x="0" y="1724297"/>
                  <a:pt x="0" y="1724297"/>
                </a:cubicBezTo>
              </a:path>
            </a:pathLst>
          </a:custGeom>
          <a:noFill/>
          <a:ln w="22225">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2208921" y="1933303"/>
            <a:ext cx="4205706" cy="731520"/>
          </a:xfrm>
          <a:custGeom>
            <a:avLst/>
            <a:gdLst>
              <a:gd name="connsiteX0" fmla="*/ 3891433 w 4205706"/>
              <a:gd name="connsiteY0" fmla="*/ 0 h 731520"/>
              <a:gd name="connsiteX1" fmla="*/ 3878370 w 4205706"/>
              <a:gd name="connsiteY1" fmla="*/ 391886 h 731520"/>
              <a:gd name="connsiteX2" fmla="*/ 521216 w 4205706"/>
              <a:gd name="connsiteY2" fmla="*/ 326571 h 731520"/>
              <a:gd name="connsiteX3" fmla="*/ 11765 w 4205706"/>
              <a:gd name="connsiteY3" fmla="*/ 731520 h 731520"/>
            </a:gdLst>
            <a:ahLst/>
            <a:cxnLst>
              <a:cxn ang="0">
                <a:pos x="connsiteX0" y="connsiteY0"/>
              </a:cxn>
              <a:cxn ang="0">
                <a:pos x="connsiteX1" y="connsiteY1"/>
              </a:cxn>
              <a:cxn ang="0">
                <a:pos x="connsiteX2" y="connsiteY2"/>
              </a:cxn>
              <a:cxn ang="0">
                <a:pos x="connsiteX3" y="connsiteY3"/>
              </a:cxn>
            </a:cxnLst>
            <a:rect l="l" t="t" r="r" b="b"/>
            <a:pathLst>
              <a:path w="4205706" h="731520">
                <a:moveTo>
                  <a:pt x="3891433" y="0"/>
                </a:moveTo>
                <a:cubicBezTo>
                  <a:pt x="4165753" y="168729"/>
                  <a:pt x="4440073" y="337458"/>
                  <a:pt x="3878370" y="391886"/>
                </a:cubicBezTo>
                <a:cubicBezTo>
                  <a:pt x="3316667" y="446315"/>
                  <a:pt x="1165650" y="269965"/>
                  <a:pt x="521216" y="326571"/>
                </a:cubicBezTo>
                <a:cubicBezTo>
                  <a:pt x="-123218" y="383177"/>
                  <a:pt x="11765" y="731520"/>
                  <a:pt x="11765" y="731520"/>
                </a:cubicBezTo>
              </a:path>
            </a:pathLst>
          </a:custGeom>
          <a:noFill/>
          <a:ln w="22225">
            <a:solidFill>
              <a:schemeClr val="accent6"/>
            </a:solidFill>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7432766" y="1579726"/>
            <a:ext cx="775654" cy="1058971"/>
          </a:xfrm>
          <a:custGeom>
            <a:avLst/>
            <a:gdLst>
              <a:gd name="connsiteX0" fmla="*/ 0 w 775654"/>
              <a:gd name="connsiteY0" fmla="*/ 880 h 1058971"/>
              <a:gd name="connsiteX1" fmla="*/ 679268 w 775654"/>
              <a:gd name="connsiteY1" fmla="*/ 170697 h 1058971"/>
              <a:gd name="connsiteX2" fmla="*/ 770708 w 775654"/>
              <a:gd name="connsiteY2" fmla="*/ 1058971 h 1058971"/>
            </a:gdLst>
            <a:ahLst/>
            <a:cxnLst>
              <a:cxn ang="0">
                <a:pos x="connsiteX0" y="connsiteY0"/>
              </a:cxn>
              <a:cxn ang="0">
                <a:pos x="connsiteX1" y="connsiteY1"/>
              </a:cxn>
              <a:cxn ang="0">
                <a:pos x="connsiteX2" y="connsiteY2"/>
              </a:cxn>
            </a:cxnLst>
            <a:rect l="l" t="t" r="r" b="b"/>
            <a:pathLst>
              <a:path w="775654" h="1058971">
                <a:moveTo>
                  <a:pt x="0" y="880"/>
                </a:moveTo>
                <a:cubicBezTo>
                  <a:pt x="275408" y="-2386"/>
                  <a:pt x="550817" y="-5651"/>
                  <a:pt x="679268" y="170697"/>
                </a:cubicBezTo>
                <a:cubicBezTo>
                  <a:pt x="807719" y="347045"/>
                  <a:pt x="770708" y="1058971"/>
                  <a:pt x="770708" y="1058971"/>
                </a:cubicBezTo>
              </a:path>
            </a:pathLst>
          </a:custGeom>
          <a:noFill/>
          <a:ln w="22225">
            <a:solidFill>
              <a:srgbClr val="0070C0"/>
            </a:solidFill>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7849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C52526B-D8D9-984D-95AD-4D3D8ED13796}"/>
              </a:ext>
            </a:extLst>
          </p:cNvPr>
          <p:cNvPicPr>
            <a:picLocks noChangeAspect="1"/>
          </p:cNvPicPr>
          <p:nvPr/>
        </p:nvPicPr>
        <p:blipFill>
          <a:blip r:embed="rId2"/>
          <a:stretch>
            <a:fillRect/>
          </a:stretch>
        </p:blipFill>
        <p:spPr>
          <a:xfrm>
            <a:off x="-932495" y="1988142"/>
            <a:ext cx="12192000" cy="4876800"/>
          </a:xfrm>
          <a:prstGeom prst="rect">
            <a:avLst/>
          </a:prstGeom>
        </p:spPr>
      </p:pic>
      <p:sp>
        <p:nvSpPr>
          <p:cNvPr id="3" name="Slide Number Placeholder 2">
            <a:extLst>
              <a:ext uri="{FF2B5EF4-FFF2-40B4-BE49-F238E27FC236}">
                <a16:creationId xmlns:a16="http://schemas.microsoft.com/office/drawing/2014/main" id="{818A0AA9-C059-F843-84F3-01393C057861}"/>
              </a:ext>
            </a:extLst>
          </p:cNvPr>
          <p:cNvSpPr>
            <a:spLocks noGrp="1"/>
          </p:cNvSpPr>
          <p:nvPr>
            <p:ph type="sldNum" sz="quarter" idx="12"/>
          </p:nvPr>
        </p:nvSpPr>
        <p:spPr/>
        <p:txBody>
          <a:bodyPr/>
          <a:lstStyle/>
          <a:p>
            <a:fld id="{74FD6AAA-7C75-FB4B-8EA1-06B22787237D}" type="slidenum">
              <a:rPr lang="en-US" smtClean="0"/>
              <a:t>56</a:t>
            </a:fld>
            <a:endParaRPr lang="en-US"/>
          </a:p>
        </p:txBody>
      </p:sp>
      <p:sp>
        <p:nvSpPr>
          <p:cNvPr id="13" name="Content Placeholder 1">
            <a:extLst>
              <a:ext uri="{FF2B5EF4-FFF2-40B4-BE49-F238E27FC236}">
                <a16:creationId xmlns:a16="http://schemas.microsoft.com/office/drawing/2014/main" id="{92E84F2B-A5F2-ED41-8C95-B73EF68A2A47}"/>
              </a:ext>
            </a:extLst>
          </p:cNvPr>
          <p:cNvSpPr txBox="1">
            <a:spLocks/>
          </p:cNvSpPr>
          <p:nvPr/>
        </p:nvSpPr>
        <p:spPr>
          <a:xfrm>
            <a:off x="872951" y="357487"/>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Neural networks can model </a:t>
            </a:r>
            <a:r>
              <a:rPr lang="en-US" i="1" dirty="0"/>
              <a:t>any </a:t>
            </a:r>
            <a:r>
              <a:rPr lang="en-US" dirty="0"/>
              <a:t>reasonable function</a:t>
            </a:r>
          </a:p>
        </p:txBody>
      </p:sp>
      <p:grpSp>
        <p:nvGrpSpPr>
          <p:cNvPr id="11" name="Group 10"/>
          <p:cNvGrpSpPr/>
          <p:nvPr/>
        </p:nvGrpSpPr>
        <p:grpSpPr>
          <a:xfrm>
            <a:off x="4022326" y="997150"/>
            <a:ext cx="1450078" cy="1188984"/>
            <a:chOff x="4524990" y="977108"/>
            <a:chExt cx="1450078" cy="1188984"/>
          </a:xfrm>
        </p:grpSpPr>
        <p:sp>
          <p:nvSpPr>
            <p:cNvPr id="14" name="Oval 13"/>
            <p:cNvSpPr/>
            <p:nvPr/>
          </p:nvSpPr>
          <p:spPr>
            <a:xfrm>
              <a:off x="4524990" y="1354693"/>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sp>
          <p:nvSpPr>
            <p:cNvPr id="15" name="Oval 14"/>
            <p:cNvSpPr/>
            <p:nvPr/>
          </p:nvSpPr>
          <p:spPr>
            <a:xfrm>
              <a:off x="5482377" y="977108"/>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6" name="Oval 15"/>
            <p:cNvSpPr/>
            <p:nvPr/>
          </p:nvSpPr>
          <p:spPr>
            <a:xfrm>
              <a:off x="5482376" y="1680975"/>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cxnSp>
          <p:nvCxnSpPr>
            <p:cNvPr id="17" name="Straight Arrow Connector 16"/>
            <p:cNvCxnSpPr/>
            <p:nvPr/>
          </p:nvCxnSpPr>
          <p:spPr>
            <a:xfrm flipV="1">
              <a:off x="5017681" y="1219667"/>
              <a:ext cx="464696" cy="37758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017681" y="1597252"/>
              <a:ext cx="464695" cy="32628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9" name="Oval 18"/>
          <p:cNvSpPr/>
          <p:nvPr/>
        </p:nvSpPr>
        <p:spPr>
          <a:xfrm>
            <a:off x="5664545" y="993299"/>
            <a:ext cx="492691" cy="485117"/>
          </a:xfrm>
          <a:prstGeom prst="ellipse">
            <a:avLst/>
          </a:prstGeom>
          <a:solidFill>
            <a:schemeClr val="accent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0" name="Oval 19"/>
          <p:cNvSpPr/>
          <p:nvPr/>
        </p:nvSpPr>
        <p:spPr>
          <a:xfrm>
            <a:off x="5664544" y="1697166"/>
            <a:ext cx="492691" cy="485117"/>
          </a:xfrm>
          <a:prstGeom prst="ellipse">
            <a:avLst/>
          </a:prstGeom>
          <a:solidFill>
            <a:schemeClr val="accent6"/>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cxnSp>
        <p:nvCxnSpPr>
          <p:cNvPr id="21" name="Straight Arrow Connector 20"/>
          <p:cNvCxnSpPr>
            <a:stCxn id="25" idx="6"/>
            <a:endCxn id="30" idx="2"/>
          </p:cNvCxnSpPr>
          <p:nvPr/>
        </p:nvCxnSpPr>
        <p:spPr>
          <a:xfrm flipV="1">
            <a:off x="5472404" y="1235858"/>
            <a:ext cx="192141" cy="3851"/>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5472403" y="1955470"/>
            <a:ext cx="192141" cy="3851"/>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6157235" y="1235858"/>
            <a:ext cx="1559261" cy="703867"/>
            <a:chOff x="5925742" y="1235858"/>
            <a:chExt cx="1559261" cy="703867"/>
          </a:xfrm>
        </p:grpSpPr>
        <p:sp>
          <p:nvSpPr>
            <p:cNvPr id="24" name="Oval 23"/>
            <p:cNvSpPr/>
            <p:nvPr/>
          </p:nvSpPr>
          <p:spPr>
            <a:xfrm>
              <a:off x="6409471" y="1354693"/>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5" name="TextBox 24"/>
            <p:cNvSpPr txBox="1"/>
            <p:nvPr/>
          </p:nvSpPr>
          <p:spPr>
            <a:xfrm>
              <a:off x="7188127" y="1407081"/>
              <a:ext cx="296876" cy="369332"/>
            </a:xfrm>
            <a:prstGeom prst="rect">
              <a:avLst/>
            </a:prstGeom>
            <a:noFill/>
          </p:spPr>
          <p:txBody>
            <a:bodyPr wrap="none" rtlCol="0">
              <a:spAutoFit/>
            </a:bodyPr>
            <a:lstStyle/>
            <a:p>
              <a:r>
                <a:rPr lang="en-US" dirty="0">
                  <a:solidFill>
                    <a:schemeClr val="tx1">
                      <a:lumMod val="75000"/>
                      <a:lumOff val="25000"/>
                    </a:schemeClr>
                  </a:solidFill>
                </a:rPr>
                <a:t>Y</a:t>
              </a:r>
            </a:p>
          </p:txBody>
        </p:sp>
        <p:cxnSp>
          <p:nvCxnSpPr>
            <p:cNvPr id="26" name="Straight Arrow Connector 25"/>
            <p:cNvCxnSpPr>
              <a:stCxn id="19" idx="6"/>
            </p:cNvCxnSpPr>
            <p:nvPr/>
          </p:nvCxnSpPr>
          <p:spPr>
            <a:xfrm>
              <a:off x="5925743" y="1235858"/>
              <a:ext cx="483728" cy="377414"/>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0" idx="6"/>
            </p:cNvCxnSpPr>
            <p:nvPr/>
          </p:nvCxnSpPr>
          <p:spPr>
            <a:xfrm flipV="1">
              <a:off x="5925742" y="1613272"/>
              <a:ext cx="483729" cy="326453"/>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6902162" y="1591747"/>
              <a:ext cx="326116" cy="550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29" name="Straight Arrow Connector 28"/>
          <p:cNvCxnSpPr>
            <a:endCxn id="30" idx="2"/>
          </p:cNvCxnSpPr>
          <p:nvPr/>
        </p:nvCxnSpPr>
        <p:spPr>
          <a:xfrm flipV="1">
            <a:off x="5472403" y="1235858"/>
            <a:ext cx="192142" cy="75228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5" idx="6"/>
          </p:cNvCxnSpPr>
          <p:nvPr/>
        </p:nvCxnSpPr>
        <p:spPr>
          <a:xfrm>
            <a:off x="5472404" y="1239709"/>
            <a:ext cx="192140" cy="700016"/>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6" name="Right Arrow 35">
            <a:extLst>
              <a:ext uri="{FF2B5EF4-FFF2-40B4-BE49-F238E27FC236}">
                <a16:creationId xmlns:a16="http://schemas.microsoft.com/office/drawing/2014/main" id="{23706E2C-93FE-6745-8712-B86454D82D3F}"/>
              </a:ext>
            </a:extLst>
          </p:cNvPr>
          <p:cNvSpPr/>
          <p:nvPr/>
        </p:nvSpPr>
        <p:spPr>
          <a:xfrm>
            <a:off x="5472403" y="4402183"/>
            <a:ext cx="682052" cy="56183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7" name="Freeform 36"/>
          <p:cNvSpPr/>
          <p:nvPr/>
        </p:nvSpPr>
        <p:spPr>
          <a:xfrm>
            <a:off x="7664392" y="1591747"/>
            <a:ext cx="434579" cy="1046950"/>
          </a:xfrm>
          <a:custGeom>
            <a:avLst/>
            <a:gdLst>
              <a:gd name="connsiteX0" fmla="*/ 0 w 775654"/>
              <a:gd name="connsiteY0" fmla="*/ 880 h 1058971"/>
              <a:gd name="connsiteX1" fmla="*/ 679268 w 775654"/>
              <a:gd name="connsiteY1" fmla="*/ 170697 h 1058971"/>
              <a:gd name="connsiteX2" fmla="*/ 770708 w 775654"/>
              <a:gd name="connsiteY2" fmla="*/ 1058971 h 1058971"/>
            </a:gdLst>
            <a:ahLst/>
            <a:cxnLst>
              <a:cxn ang="0">
                <a:pos x="connsiteX0" y="connsiteY0"/>
              </a:cxn>
              <a:cxn ang="0">
                <a:pos x="connsiteX1" y="connsiteY1"/>
              </a:cxn>
              <a:cxn ang="0">
                <a:pos x="connsiteX2" y="connsiteY2"/>
              </a:cxn>
            </a:cxnLst>
            <a:rect l="l" t="t" r="r" b="b"/>
            <a:pathLst>
              <a:path w="775654" h="1058971">
                <a:moveTo>
                  <a:pt x="0" y="880"/>
                </a:moveTo>
                <a:cubicBezTo>
                  <a:pt x="275408" y="-2386"/>
                  <a:pt x="550817" y="-5651"/>
                  <a:pt x="679268" y="170697"/>
                </a:cubicBezTo>
                <a:cubicBezTo>
                  <a:pt x="807719" y="347045"/>
                  <a:pt x="770708" y="1058971"/>
                  <a:pt x="770708" y="1058971"/>
                </a:cubicBezTo>
              </a:path>
            </a:pathLst>
          </a:custGeom>
          <a:noFill/>
          <a:ln w="22225">
            <a:solidFill>
              <a:srgbClr val="0070C0"/>
            </a:solidFill>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p:nvPr/>
        </p:nvSpPr>
        <p:spPr>
          <a:xfrm>
            <a:off x="3385627" y="856307"/>
            <a:ext cx="3094961" cy="1769327"/>
          </a:xfrm>
          <a:custGeom>
            <a:avLst/>
            <a:gdLst>
              <a:gd name="connsiteX0" fmla="*/ 2962922 w 3094961"/>
              <a:gd name="connsiteY0" fmla="*/ 423853 h 1769327"/>
              <a:gd name="connsiteX1" fmla="*/ 2793104 w 3094961"/>
              <a:gd name="connsiteY1" fmla="*/ 84219 h 1769327"/>
              <a:gd name="connsiteX2" fmla="*/ 311162 w 3094961"/>
              <a:gd name="connsiteY2" fmla="*/ 162596 h 1769327"/>
              <a:gd name="connsiteX3" fmla="*/ 36842 w 3094961"/>
              <a:gd name="connsiteY3" fmla="*/ 1769327 h 1769327"/>
            </a:gdLst>
            <a:ahLst/>
            <a:cxnLst>
              <a:cxn ang="0">
                <a:pos x="connsiteX0" y="connsiteY0"/>
              </a:cxn>
              <a:cxn ang="0">
                <a:pos x="connsiteX1" y="connsiteY1"/>
              </a:cxn>
              <a:cxn ang="0">
                <a:pos x="connsiteX2" y="connsiteY2"/>
              </a:cxn>
              <a:cxn ang="0">
                <a:pos x="connsiteX3" y="connsiteY3"/>
              </a:cxn>
            </a:cxnLst>
            <a:rect l="l" t="t" r="r" b="b"/>
            <a:pathLst>
              <a:path w="3094961" h="1769327">
                <a:moveTo>
                  <a:pt x="2962922" y="423853"/>
                </a:moveTo>
                <a:cubicBezTo>
                  <a:pt x="3098993" y="275807"/>
                  <a:pt x="3235064" y="127762"/>
                  <a:pt x="2793104" y="84219"/>
                </a:cubicBezTo>
                <a:cubicBezTo>
                  <a:pt x="2351144" y="40676"/>
                  <a:pt x="770539" y="-118255"/>
                  <a:pt x="311162" y="162596"/>
                </a:cubicBezTo>
                <a:cubicBezTo>
                  <a:pt x="-148215" y="443447"/>
                  <a:pt x="36842" y="1769327"/>
                  <a:pt x="36842" y="1769327"/>
                </a:cubicBezTo>
              </a:path>
            </a:pathLst>
          </a:custGeom>
          <a:noFill/>
          <a:ln w="25400">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Freeform 38"/>
          <p:cNvSpPr/>
          <p:nvPr/>
        </p:nvSpPr>
        <p:spPr>
          <a:xfrm>
            <a:off x="3513909" y="1881051"/>
            <a:ext cx="3034712" cy="1972492"/>
          </a:xfrm>
          <a:custGeom>
            <a:avLst/>
            <a:gdLst>
              <a:gd name="connsiteX0" fmla="*/ 2913017 w 3034712"/>
              <a:gd name="connsiteY0" fmla="*/ 0 h 1972492"/>
              <a:gd name="connsiteX1" fmla="*/ 2690948 w 3034712"/>
              <a:gd name="connsiteY1" fmla="*/ 457200 h 1972492"/>
              <a:gd name="connsiteX2" fmla="*/ 0 w 3034712"/>
              <a:gd name="connsiteY2" fmla="*/ 1972492 h 1972492"/>
            </a:gdLst>
            <a:ahLst/>
            <a:cxnLst>
              <a:cxn ang="0">
                <a:pos x="connsiteX0" y="connsiteY0"/>
              </a:cxn>
              <a:cxn ang="0">
                <a:pos x="connsiteX1" y="connsiteY1"/>
              </a:cxn>
              <a:cxn ang="0">
                <a:pos x="connsiteX2" y="connsiteY2"/>
              </a:cxn>
            </a:cxnLst>
            <a:rect l="l" t="t" r="r" b="b"/>
            <a:pathLst>
              <a:path w="3034712" h="1972492">
                <a:moveTo>
                  <a:pt x="2913017" y="0"/>
                </a:moveTo>
                <a:cubicBezTo>
                  <a:pt x="3044734" y="64225"/>
                  <a:pt x="3176451" y="128451"/>
                  <a:pt x="2690948" y="457200"/>
                </a:cubicBezTo>
                <a:cubicBezTo>
                  <a:pt x="2205445" y="785949"/>
                  <a:pt x="0" y="1972492"/>
                  <a:pt x="0" y="1972492"/>
                </a:cubicBezTo>
              </a:path>
            </a:pathLst>
          </a:custGeom>
          <a:noFill/>
          <a:ln w="25400">
            <a:solidFill>
              <a:schemeClr val="accent6"/>
            </a:solidFill>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6077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a:extLst>
              <a:ext uri="{FF2B5EF4-FFF2-40B4-BE49-F238E27FC236}">
                <a16:creationId xmlns:a16="http://schemas.microsoft.com/office/drawing/2014/main" id="{D655A452-F579-7B44-B7A2-62E90E57D823}"/>
              </a:ext>
            </a:extLst>
          </p:cNvPr>
          <p:cNvPicPr>
            <a:picLocks noChangeAspect="1"/>
          </p:cNvPicPr>
          <p:nvPr/>
        </p:nvPicPr>
        <p:blipFill>
          <a:blip r:embed="rId2"/>
          <a:stretch>
            <a:fillRect/>
          </a:stretch>
        </p:blipFill>
        <p:spPr>
          <a:xfrm>
            <a:off x="-932688" y="1984248"/>
            <a:ext cx="12192000" cy="48768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57</a:t>
            </a:fld>
            <a:endParaRPr lang="en-US"/>
          </a:p>
        </p:txBody>
      </p:sp>
      <p:sp>
        <p:nvSpPr>
          <p:cNvPr id="8" name="Content Placeholder 1">
            <a:extLst>
              <a:ext uri="{FF2B5EF4-FFF2-40B4-BE49-F238E27FC236}">
                <a16:creationId xmlns:a16="http://schemas.microsoft.com/office/drawing/2014/main" id="{8E1EE61E-FA66-CC41-BBD6-A652202C7F30}"/>
              </a:ext>
            </a:extLst>
          </p:cNvPr>
          <p:cNvSpPr txBox="1">
            <a:spLocks/>
          </p:cNvSpPr>
          <p:nvPr/>
        </p:nvSpPr>
        <p:spPr>
          <a:xfrm>
            <a:off x="932495" y="320316"/>
            <a:ext cx="11488105"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Adding layers allows us to model increasingly complex functions</a:t>
            </a:r>
          </a:p>
        </p:txBody>
      </p:sp>
      <p:sp>
        <p:nvSpPr>
          <p:cNvPr id="15" name="Right Arrow 14">
            <a:extLst>
              <a:ext uri="{FF2B5EF4-FFF2-40B4-BE49-F238E27FC236}">
                <a16:creationId xmlns:a16="http://schemas.microsoft.com/office/drawing/2014/main" id="{23706E2C-93FE-6745-8712-B86454D82D3F}"/>
              </a:ext>
            </a:extLst>
          </p:cNvPr>
          <p:cNvSpPr/>
          <p:nvPr/>
        </p:nvSpPr>
        <p:spPr>
          <a:xfrm>
            <a:off x="5472403" y="4416951"/>
            <a:ext cx="682052" cy="54706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nvGrpSpPr>
          <p:cNvPr id="11" name="Group 10"/>
          <p:cNvGrpSpPr/>
          <p:nvPr/>
        </p:nvGrpSpPr>
        <p:grpSpPr>
          <a:xfrm>
            <a:off x="4022326" y="997150"/>
            <a:ext cx="1450078" cy="1188984"/>
            <a:chOff x="4524990" y="977108"/>
            <a:chExt cx="1450078" cy="1188984"/>
          </a:xfrm>
        </p:grpSpPr>
        <p:sp>
          <p:nvSpPr>
            <p:cNvPr id="12" name="Oval 11"/>
            <p:cNvSpPr/>
            <p:nvPr/>
          </p:nvSpPr>
          <p:spPr>
            <a:xfrm>
              <a:off x="4524990" y="1354693"/>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sp>
          <p:nvSpPr>
            <p:cNvPr id="14" name="Oval 13"/>
            <p:cNvSpPr/>
            <p:nvPr/>
          </p:nvSpPr>
          <p:spPr>
            <a:xfrm>
              <a:off x="5482377" y="977108"/>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6" name="Oval 15"/>
            <p:cNvSpPr/>
            <p:nvPr/>
          </p:nvSpPr>
          <p:spPr>
            <a:xfrm>
              <a:off x="5482376" y="1680975"/>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cxnSp>
          <p:nvCxnSpPr>
            <p:cNvPr id="17" name="Straight Arrow Connector 16"/>
            <p:cNvCxnSpPr/>
            <p:nvPr/>
          </p:nvCxnSpPr>
          <p:spPr>
            <a:xfrm flipV="1">
              <a:off x="5017681" y="1219667"/>
              <a:ext cx="464696" cy="37758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017681" y="1597252"/>
              <a:ext cx="464695" cy="32628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22" name="Straight Arrow Connector 21"/>
          <p:cNvCxnSpPr/>
          <p:nvPr/>
        </p:nvCxnSpPr>
        <p:spPr>
          <a:xfrm flipV="1">
            <a:off x="5472403" y="1955470"/>
            <a:ext cx="192141" cy="3851"/>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5472403" y="993299"/>
            <a:ext cx="684833" cy="1188984"/>
            <a:chOff x="5472403" y="993299"/>
            <a:chExt cx="684833" cy="1188984"/>
          </a:xfrm>
        </p:grpSpPr>
        <p:sp>
          <p:nvSpPr>
            <p:cNvPr id="19" name="Oval 18"/>
            <p:cNvSpPr/>
            <p:nvPr/>
          </p:nvSpPr>
          <p:spPr>
            <a:xfrm>
              <a:off x="5664545" y="993299"/>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0" name="Oval 19"/>
            <p:cNvSpPr/>
            <p:nvPr/>
          </p:nvSpPr>
          <p:spPr>
            <a:xfrm>
              <a:off x="5664544" y="1697166"/>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cxnSp>
          <p:nvCxnSpPr>
            <p:cNvPr id="21" name="Straight Arrow Connector 20"/>
            <p:cNvCxnSpPr>
              <a:stCxn id="14" idx="6"/>
              <a:endCxn id="19" idx="2"/>
            </p:cNvCxnSpPr>
            <p:nvPr/>
          </p:nvCxnSpPr>
          <p:spPr>
            <a:xfrm flipV="1">
              <a:off x="5472404" y="1235858"/>
              <a:ext cx="192141" cy="3851"/>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endCxn id="19" idx="2"/>
            </p:cNvCxnSpPr>
            <p:nvPr/>
          </p:nvCxnSpPr>
          <p:spPr>
            <a:xfrm flipV="1">
              <a:off x="5472403" y="1235858"/>
              <a:ext cx="192142" cy="75228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4" idx="6"/>
              <a:endCxn id="20" idx="2"/>
            </p:cNvCxnSpPr>
            <p:nvPr/>
          </p:nvCxnSpPr>
          <p:spPr>
            <a:xfrm>
              <a:off x="5472404" y="1239709"/>
              <a:ext cx="192140" cy="700016"/>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8" name="Group 37"/>
          <p:cNvGrpSpPr/>
          <p:nvPr/>
        </p:nvGrpSpPr>
        <p:grpSpPr>
          <a:xfrm>
            <a:off x="6157235" y="995225"/>
            <a:ext cx="725727" cy="1188984"/>
            <a:chOff x="5431509" y="993299"/>
            <a:chExt cx="725727" cy="1188984"/>
          </a:xfrm>
        </p:grpSpPr>
        <p:sp>
          <p:nvSpPr>
            <p:cNvPr id="39" name="Oval 38"/>
            <p:cNvSpPr/>
            <p:nvPr/>
          </p:nvSpPr>
          <p:spPr>
            <a:xfrm>
              <a:off x="5664545" y="993299"/>
              <a:ext cx="492691" cy="485117"/>
            </a:xfrm>
            <a:prstGeom prst="ellipse">
              <a:avLst/>
            </a:prstGeom>
            <a:solidFill>
              <a:schemeClr val="accent1"/>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40" name="Oval 39"/>
            <p:cNvSpPr/>
            <p:nvPr/>
          </p:nvSpPr>
          <p:spPr>
            <a:xfrm>
              <a:off x="5664544" y="1697166"/>
              <a:ext cx="492691" cy="485117"/>
            </a:xfrm>
            <a:prstGeom prst="ellipse">
              <a:avLst/>
            </a:prstGeom>
            <a:solidFill>
              <a:schemeClr val="accent6"/>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cxnSp>
          <p:nvCxnSpPr>
            <p:cNvPr id="41" name="Straight Arrow Connector 40"/>
            <p:cNvCxnSpPr>
              <a:stCxn id="19" idx="6"/>
              <a:endCxn id="39" idx="2"/>
            </p:cNvCxnSpPr>
            <p:nvPr/>
          </p:nvCxnSpPr>
          <p:spPr>
            <a:xfrm>
              <a:off x="5431510" y="1233932"/>
              <a:ext cx="233035" cy="1926"/>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0" idx="6"/>
            </p:cNvCxnSpPr>
            <p:nvPr/>
          </p:nvCxnSpPr>
          <p:spPr>
            <a:xfrm flipV="1">
              <a:off x="5431509" y="1235859"/>
              <a:ext cx="233036" cy="70194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19" idx="6"/>
            </p:cNvCxnSpPr>
            <p:nvPr/>
          </p:nvCxnSpPr>
          <p:spPr>
            <a:xfrm>
              <a:off x="5431510" y="1233932"/>
              <a:ext cx="233034" cy="705793"/>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cxnSp>
        <p:nvCxnSpPr>
          <p:cNvPr id="44" name="Straight Arrow Connector 43"/>
          <p:cNvCxnSpPr>
            <a:stCxn id="20" idx="6"/>
            <a:endCxn id="40" idx="2"/>
          </p:cNvCxnSpPr>
          <p:nvPr/>
        </p:nvCxnSpPr>
        <p:spPr>
          <a:xfrm>
            <a:off x="6157235" y="1939725"/>
            <a:ext cx="233035" cy="1926"/>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51" name="Group 50"/>
          <p:cNvGrpSpPr/>
          <p:nvPr/>
        </p:nvGrpSpPr>
        <p:grpSpPr>
          <a:xfrm>
            <a:off x="6891731" y="1235857"/>
            <a:ext cx="1509936" cy="703867"/>
            <a:chOff x="5975067" y="1235687"/>
            <a:chExt cx="1509936" cy="703867"/>
          </a:xfrm>
        </p:grpSpPr>
        <p:sp>
          <p:nvSpPr>
            <p:cNvPr id="52" name="Oval 51"/>
            <p:cNvSpPr/>
            <p:nvPr/>
          </p:nvSpPr>
          <p:spPr>
            <a:xfrm>
              <a:off x="6409471" y="1354693"/>
              <a:ext cx="492691" cy="485117"/>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53" name="TextBox 52"/>
            <p:cNvSpPr txBox="1"/>
            <p:nvPr/>
          </p:nvSpPr>
          <p:spPr>
            <a:xfrm>
              <a:off x="7188127" y="1407081"/>
              <a:ext cx="296876" cy="369332"/>
            </a:xfrm>
            <a:prstGeom prst="rect">
              <a:avLst/>
            </a:prstGeom>
            <a:noFill/>
          </p:spPr>
          <p:txBody>
            <a:bodyPr wrap="none" rtlCol="0">
              <a:spAutoFit/>
            </a:bodyPr>
            <a:lstStyle/>
            <a:p>
              <a:r>
                <a:rPr lang="en-US" dirty="0">
                  <a:solidFill>
                    <a:schemeClr val="tx1">
                      <a:lumMod val="75000"/>
                      <a:lumOff val="25000"/>
                    </a:schemeClr>
                  </a:solidFill>
                </a:rPr>
                <a:t>Y</a:t>
              </a:r>
            </a:p>
          </p:txBody>
        </p:sp>
        <p:cxnSp>
          <p:nvCxnSpPr>
            <p:cNvPr id="54" name="Straight Arrow Connector 53"/>
            <p:cNvCxnSpPr/>
            <p:nvPr/>
          </p:nvCxnSpPr>
          <p:spPr>
            <a:xfrm>
              <a:off x="5975068" y="1235687"/>
              <a:ext cx="434403" cy="37758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5975067" y="1613272"/>
              <a:ext cx="434404" cy="32628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902162" y="1591747"/>
              <a:ext cx="326116" cy="550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66" name="Freeform 65"/>
          <p:cNvSpPr/>
          <p:nvPr/>
        </p:nvSpPr>
        <p:spPr>
          <a:xfrm>
            <a:off x="8050410" y="1666328"/>
            <a:ext cx="803985" cy="985431"/>
          </a:xfrm>
          <a:custGeom>
            <a:avLst/>
            <a:gdLst>
              <a:gd name="connsiteX0" fmla="*/ 440448 w 803985"/>
              <a:gd name="connsiteY0" fmla="*/ 0 h 1071154"/>
              <a:gd name="connsiteX1" fmla="*/ 793145 w 803985"/>
              <a:gd name="connsiteY1" fmla="*/ 470263 h 1071154"/>
              <a:gd name="connsiteX2" fmla="*/ 74688 w 803985"/>
              <a:gd name="connsiteY2" fmla="*/ 770708 h 1071154"/>
              <a:gd name="connsiteX3" fmla="*/ 22436 w 803985"/>
              <a:gd name="connsiteY3" fmla="*/ 1071154 h 1071154"/>
            </a:gdLst>
            <a:ahLst/>
            <a:cxnLst>
              <a:cxn ang="0">
                <a:pos x="connsiteX0" y="connsiteY0"/>
              </a:cxn>
              <a:cxn ang="0">
                <a:pos x="connsiteX1" y="connsiteY1"/>
              </a:cxn>
              <a:cxn ang="0">
                <a:pos x="connsiteX2" y="connsiteY2"/>
              </a:cxn>
              <a:cxn ang="0">
                <a:pos x="connsiteX3" y="connsiteY3"/>
              </a:cxn>
            </a:cxnLst>
            <a:rect l="l" t="t" r="r" b="b"/>
            <a:pathLst>
              <a:path w="803985" h="1071154">
                <a:moveTo>
                  <a:pt x="440448" y="0"/>
                </a:moveTo>
                <a:cubicBezTo>
                  <a:pt x="647276" y="170906"/>
                  <a:pt x="854105" y="341812"/>
                  <a:pt x="793145" y="470263"/>
                </a:cubicBezTo>
                <a:cubicBezTo>
                  <a:pt x="732185" y="598714"/>
                  <a:pt x="203139" y="670560"/>
                  <a:pt x="74688" y="770708"/>
                </a:cubicBezTo>
                <a:cubicBezTo>
                  <a:pt x="-53763" y="870856"/>
                  <a:pt x="22436" y="1071154"/>
                  <a:pt x="22436" y="1071154"/>
                </a:cubicBezTo>
              </a:path>
            </a:pathLst>
          </a:custGeom>
          <a:noFill/>
          <a:ln w="25400">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Freeform 66"/>
          <p:cNvSpPr/>
          <p:nvPr/>
        </p:nvSpPr>
        <p:spPr>
          <a:xfrm>
            <a:off x="3422469" y="796834"/>
            <a:ext cx="3666869" cy="1917855"/>
          </a:xfrm>
          <a:custGeom>
            <a:avLst/>
            <a:gdLst>
              <a:gd name="connsiteX0" fmla="*/ 2962922 w 3094961"/>
              <a:gd name="connsiteY0" fmla="*/ 423853 h 1769327"/>
              <a:gd name="connsiteX1" fmla="*/ 2793104 w 3094961"/>
              <a:gd name="connsiteY1" fmla="*/ 84219 h 1769327"/>
              <a:gd name="connsiteX2" fmla="*/ 311162 w 3094961"/>
              <a:gd name="connsiteY2" fmla="*/ 162596 h 1769327"/>
              <a:gd name="connsiteX3" fmla="*/ 36842 w 3094961"/>
              <a:gd name="connsiteY3" fmla="*/ 1769327 h 1769327"/>
            </a:gdLst>
            <a:ahLst/>
            <a:cxnLst>
              <a:cxn ang="0">
                <a:pos x="connsiteX0" y="connsiteY0"/>
              </a:cxn>
              <a:cxn ang="0">
                <a:pos x="connsiteX1" y="connsiteY1"/>
              </a:cxn>
              <a:cxn ang="0">
                <a:pos x="connsiteX2" y="connsiteY2"/>
              </a:cxn>
              <a:cxn ang="0">
                <a:pos x="connsiteX3" y="connsiteY3"/>
              </a:cxn>
            </a:cxnLst>
            <a:rect l="l" t="t" r="r" b="b"/>
            <a:pathLst>
              <a:path w="3094961" h="1769327">
                <a:moveTo>
                  <a:pt x="2962922" y="423853"/>
                </a:moveTo>
                <a:cubicBezTo>
                  <a:pt x="3098993" y="275807"/>
                  <a:pt x="3235064" y="127762"/>
                  <a:pt x="2793104" y="84219"/>
                </a:cubicBezTo>
                <a:cubicBezTo>
                  <a:pt x="2351144" y="40676"/>
                  <a:pt x="770539" y="-118255"/>
                  <a:pt x="311162" y="162596"/>
                </a:cubicBezTo>
                <a:cubicBezTo>
                  <a:pt x="-148215" y="443447"/>
                  <a:pt x="36842" y="1769327"/>
                  <a:pt x="36842" y="1769327"/>
                </a:cubicBezTo>
              </a:path>
            </a:pathLst>
          </a:custGeom>
          <a:noFill/>
          <a:ln w="25400">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Freeform 67"/>
          <p:cNvSpPr/>
          <p:nvPr/>
        </p:nvSpPr>
        <p:spPr>
          <a:xfrm>
            <a:off x="3513908" y="1982321"/>
            <a:ext cx="3575429" cy="1871222"/>
          </a:xfrm>
          <a:custGeom>
            <a:avLst/>
            <a:gdLst>
              <a:gd name="connsiteX0" fmla="*/ 2913017 w 3034712"/>
              <a:gd name="connsiteY0" fmla="*/ 0 h 1972492"/>
              <a:gd name="connsiteX1" fmla="*/ 2690948 w 3034712"/>
              <a:gd name="connsiteY1" fmla="*/ 457200 h 1972492"/>
              <a:gd name="connsiteX2" fmla="*/ 0 w 3034712"/>
              <a:gd name="connsiteY2" fmla="*/ 1972492 h 1972492"/>
            </a:gdLst>
            <a:ahLst/>
            <a:cxnLst>
              <a:cxn ang="0">
                <a:pos x="connsiteX0" y="connsiteY0"/>
              </a:cxn>
              <a:cxn ang="0">
                <a:pos x="connsiteX1" y="connsiteY1"/>
              </a:cxn>
              <a:cxn ang="0">
                <a:pos x="connsiteX2" y="connsiteY2"/>
              </a:cxn>
            </a:cxnLst>
            <a:rect l="l" t="t" r="r" b="b"/>
            <a:pathLst>
              <a:path w="3034712" h="1972492">
                <a:moveTo>
                  <a:pt x="2913017" y="0"/>
                </a:moveTo>
                <a:cubicBezTo>
                  <a:pt x="3044734" y="64225"/>
                  <a:pt x="3176451" y="128451"/>
                  <a:pt x="2690948" y="457200"/>
                </a:cubicBezTo>
                <a:cubicBezTo>
                  <a:pt x="2205445" y="785949"/>
                  <a:pt x="0" y="1972492"/>
                  <a:pt x="0" y="1972492"/>
                </a:cubicBezTo>
              </a:path>
            </a:pathLst>
          </a:custGeom>
          <a:noFill/>
          <a:ln w="25400">
            <a:solidFill>
              <a:schemeClr val="accent6"/>
            </a:solidFill>
            <a:tailEnd type="stealt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9575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sz="2400" b="1" dirty="0"/>
              <a:t>So far: </a:t>
            </a:r>
          </a:p>
          <a:p>
            <a:pPr lvl="1"/>
            <a:r>
              <a:rPr lang="en-US" sz="2400" dirty="0"/>
              <a:t>A single neuron can be a logistic regression unit. We will soon see other choices. </a:t>
            </a:r>
          </a:p>
          <a:p>
            <a:pPr lvl="1"/>
            <a:r>
              <a:rPr lang="en-US" sz="2400" dirty="0"/>
              <a:t>A neural network is a combination of logistic regression (or other types) units. </a:t>
            </a:r>
          </a:p>
          <a:p>
            <a:pPr lvl="1"/>
            <a:r>
              <a:rPr lang="en-US" sz="2400" dirty="0"/>
              <a:t>A neural network can approximate non-linear functions.</a:t>
            </a:r>
          </a:p>
          <a:p>
            <a:r>
              <a:rPr lang="en-US" sz="2400" b="1" dirty="0"/>
              <a:t>Next: </a:t>
            </a:r>
          </a:p>
          <a:p>
            <a:pPr lvl="1"/>
            <a:r>
              <a:rPr lang="en-US" sz="2400" dirty="0"/>
              <a:t>What kind of activations, how many neurons, how many layers, output unit and loss function?</a:t>
            </a:r>
            <a:endParaRPr lang="en-US" sz="2400" b="1" dirty="0"/>
          </a:p>
          <a:p>
            <a:pPr lvl="1"/>
            <a:r>
              <a:rPr lang="en-US" sz="2400" dirty="0"/>
              <a:t>How do we estimate the weights and biases? </a:t>
            </a:r>
          </a:p>
          <a:p>
            <a:pPr lvl="1"/>
            <a:r>
              <a:rPr lang="en-US" sz="2400" dirty="0"/>
              <a:t>How to regularize Neural Networks.</a:t>
            </a:r>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p:spTree>
    <p:extLst>
      <p:ext uri="{BB962C8B-B14F-4D97-AF65-F5344CB8AC3E}">
        <p14:creationId xmlns:p14="http://schemas.microsoft.com/office/powerpoint/2010/main" val="1701952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2456BA-A5C4-1BC3-4B95-E7D26CF7DE91}"/>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4C0BA265-6815-8FE4-FB8E-118DC9CEBD17}"/>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9F991D9A-2766-5508-E052-B05644AE7130}"/>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20B1C9CA-CFC9-DE1E-3041-31A0B0EE8846}"/>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E82C8CAE-1EB4-BE36-D3AB-E443468D1B80}"/>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0CDB8B5E-C524-6BBB-84F6-05A6D1FBDE14}"/>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3951545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AlphaGo</a:t>
            </a:r>
            <a:r>
              <a:rPr lang="en-US" dirty="0"/>
              <a:t> (2015)</a:t>
            </a:r>
          </a:p>
        </p:txBody>
      </p:sp>
      <p:sp>
        <p:nvSpPr>
          <p:cNvPr id="4" name="Content Placeholder 3"/>
          <p:cNvSpPr>
            <a:spLocks noGrp="1"/>
          </p:cNvSpPr>
          <p:nvPr>
            <p:ph idx="1"/>
          </p:nvPr>
        </p:nvSpPr>
        <p:spPr/>
        <p:txBody>
          <a:bodyPr>
            <a:normAutofit/>
          </a:bodyPr>
          <a:lstStyle/>
          <a:p>
            <a:pPr algn="ctr"/>
            <a:r>
              <a:rPr lang="en-US" dirty="0"/>
              <a:t>First program to beat a professional Go player</a:t>
            </a:r>
          </a:p>
        </p:txBody>
      </p:sp>
      <p:sp>
        <p:nvSpPr>
          <p:cNvPr id="5" name="Slide Number Placeholder 4"/>
          <p:cNvSpPr>
            <a:spLocks noGrp="1"/>
          </p:cNvSpPr>
          <p:nvPr>
            <p:ph type="sldNum" sz="quarter" idx="12"/>
          </p:nvPr>
        </p:nvSpPr>
        <p:spPr/>
        <p:txBody>
          <a:bodyPr/>
          <a:lstStyle/>
          <a:p>
            <a:fld id="{74FD6AAA-7C75-FB4B-8EA1-06B22787237D}" type="slidenum">
              <a:rPr lang="en-US" smtClean="0"/>
              <a:t>6</a:t>
            </a:fld>
            <a:endParaRPr lang="en-US"/>
          </a:p>
        </p:txBody>
      </p:sp>
      <p:pic>
        <p:nvPicPr>
          <p:cNvPr id="6" name="Picture 5"/>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Neural Network</a:t>
            </a:r>
          </a:p>
        </p:txBody>
      </p:sp>
      <p:sp>
        <p:nvSpPr>
          <p:cNvPr id="3" name="Content Placeholder 2"/>
          <p:cNvSpPr>
            <a:spLocks noGrp="1"/>
          </p:cNvSpPr>
          <p:nvPr>
            <p:ph idx="1"/>
          </p:nvPr>
        </p:nvSpPr>
        <p:spPr/>
        <p:txBody>
          <a:bodyPr>
            <a:normAutofit fontScale="92500" lnSpcReduction="10000"/>
          </a:bodyPr>
          <a:lstStyle/>
          <a:p>
            <a:pPr>
              <a:lnSpc>
                <a:spcPct val="130000"/>
              </a:lnSpc>
            </a:pPr>
            <a:r>
              <a:rPr lang="en-US" dirty="0"/>
              <a:t>Introduction</a:t>
            </a:r>
          </a:p>
          <a:p>
            <a:pPr>
              <a:lnSpc>
                <a:spcPct val="130000"/>
              </a:lnSpc>
            </a:pPr>
            <a:r>
              <a:rPr lang="en-US" dirty="0"/>
              <a:t>Connection to Shallow Machine Learning Algorithms</a:t>
            </a:r>
          </a:p>
          <a:p>
            <a:pPr>
              <a:lnSpc>
                <a:spcPct val="130000"/>
              </a:lnSpc>
            </a:pPr>
            <a:r>
              <a:rPr lang="en-US" dirty="0"/>
              <a:t>Multi-Layer Feed-Forward Neural Network</a:t>
            </a:r>
          </a:p>
          <a:p>
            <a:pPr>
              <a:lnSpc>
                <a:spcPct val="130000"/>
              </a:lnSpc>
            </a:pPr>
            <a:r>
              <a:rPr lang="en-US" dirty="0"/>
              <a:t>Neural Network Design in General</a:t>
            </a:r>
          </a:p>
          <a:p>
            <a:pPr>
              <a:lnSpc>
                <a:spcPct val="130000"/>
              </a:lnSpc>
            </a:pPr>
            <a:r>
              <a:rPr lang="en-US" dirty="0"/>
              <a:t>Training A Neural Network</a:t>
            </a:r>
          </a:p>
          <a:p>
            <a:pPr>
              <a:lnSpc>
                <a:spcPct val="130000"/>
              </a:lnSpc>
            </a:pPr>
            <a:r>
              <a:rPr lang="en-US" dirty="0"/>
              <a:t>Other Practical Issues</a:t>
            </a:r>
          </a:p>
          <a:p>
            <a:pPr>
              <a:lnSpc>
                <a:spcPct val="130000"/>
              </a:lnSpc>
            </a:pPr>
            <a:r>
              <a:rPr lang="en-US" dirty="0"/>
              <a:t>*Deep Learning</a:t>
            </a:r>
          </a:p>
          <a:p>
            <a:pPr>
              <a:lnSpc>
                <a:spcPct val="130000"/>
              </a:lnSpc>
            </a:pPr>
            <a:r>
              <a:rPr lang="en-US" dirty="0"/>
              <a:t>Summary</a:t>
            </a:r>
          </a:p>
          <a:p>
            <a:pPr marL="0" indent="0">
              <a:buNone/>
            </a:pP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60</a:t>
            </a:fld>
            <a:endParaRPr lang="en-US" dirty="0">
              <a:solidFill>
                <a:prstClr val="black"/>
              </a:solidFill>
            </a:endParaRPr>
          </a:p>
        </p:txBody>
      </p:sp>
      <p:sp>
        <p:nvSpPr>
          <p:cNvPr id="5" name="AutoShape 8"/>
          <p:cNvSpPr>
            <a:spLocks noChangeArrowheads="1"/>
          </p:cNvSpPr>
          <p:nvPr/>
        </p:nvSpPr>
        <p:spPr bwMode="auto">
          <a:xfrm rot="9803581">
            <a:off x="6901321" y="3116278"/>
            <a:ext cx="533400" cy="381000"/>
          </a:xfrm>
          <a:prstGeom prst="notchedRightArrow">
            <a:avLst>
              <a:gd name="adj1" fmla="val 50000"/>
              <a:gd name="adj2" fmla="val 35000"/>
            </a:avLst>
          </a:prstGeom>
          <a:solidFill>
            <a:srgbClr val="FF9900"/>
          </a:solidFill>
          <a:ln w="9525">
            <a:solidFill>
              <a:schemeClr val="tx1"/>
            </a:solidFill>
            <a:miter lim="800000"/>
            <a:headEnd/>
            <a:tailEnd/>
          </a:ln>
        </p:spPr>
        <p:txBody>
          <a:bodyPr rot="10800000" wrap="none" anchor="ctr"/>
          <a:lstStyle/>
          <a:p>
            <a:endParaRPr lang="en-US">
              <a:solidFill>
                <a:prstClr val="black"/>
              </a:solidFill>
            </a:endParaRPr>
          </a:p>
        </p:txBody>
      </p:sp>
    </p:spTree>
    <p:extLst>
      <p:ext uri="{BB962C8B-B14F-4D97-AF65-F5344CB8AC3E}">
        <p14:creationId xmlns:p14="http://schemas.microsoft.com/office/powerpoint/2010/main" val="1495555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artificial neural network (ANN)</a:t>
            </a:r>
          </a:p>
        </p:txBody>
      </p:sp>
      <p:grpSp>
        <p:nvGrpSpPr>
          <p:cNvPr id="196" name="Group 195"/>
          <p:cNvGrpSpPr/>
          <p:nvPr/>
        </p:nvGrpSpPr>
        <p:grpSpPr>
          <a:xfrm>
            <a:off x="2117991" y="1537253"/>
            <a:ext cx="9108778" cy="4433172"/>
            <a:chOff x="2396286" y="1588957"/>
            <a:chExt cx="8457958" cy="4116423"/>
          </a:xfrm>
        </p:grpSpPr>
        <p:sp>
          <p:nvSpPr>
            <p:cNvPr id="181" name="Rectangle 180"/>
            <p:cNvSpPr/>
            <p:nvPr/>
          </p:nvSpPr>
          <p:spPr>
            <a:xfrm>
              <a:off x="2460411" y="2253816"/>
              <a:ext cx="1079292" cy="204306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ectangle 174"/>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4551699" y="1792586"/>
              <a:ext cx="706970" cy="3029897"/>
              <a:chOff x="4551699" y="1792586"/>
              <a:chExt cx="706970" cy="3029897"/>
            </a:xfrm>
          </p:grpSpPr>
          <p:sp>
            <p:nvSpPr>
              <p:cNvPr id="8" name="Oval 7"/>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6950047" y="1774480"/>
              <a:ext cx="720561" cy="3029897"/>
              <a:chOff x="4534281" y="1792586"/>
              <a:chExt cx="720561" cy="3029897"/>
            </a:xfrm>
          </p:grpSpPr>
          <p:sp>
            <p:nvSpPr>
              <p:cNvPr id="52" name="Oval 51"/>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p:cNvCxnSpPr>
              <a:stCxn id="8"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8" idx="6"/>
              <a:endCxn id="55" idx="2"/>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8" idx="6"/>
              <a:endCxn id="62" idx="2"/>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8" idx="6"/>
              <a:endCxn id="56" idx="2"/>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endCxn id="52" idx="2"/>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stCxn id="47" idx="6"/>
              <a:endCxn id="56" idx="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47" idx="6"/>
              <a:endCxn id="62" idx="2"/>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47" idx="6"/>
              <a:endCxn id="55" idx="2"/>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48" idx="6"/>
              <a:endCxn id="52" idx="2"/>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8" idx="6"/>
              <a:endCxn id="55" idx="2"/>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48" idx="6"/>
              <a:endCxn id="56" idx="2"/>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stCxn id="48" idx="6"/>
              <a:endCxn id="62" idx="2"/>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a:stCxn id="49" idx="6"/>
              <a:endCxn id="62" idx="2"/>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stCxn id="49" idx="6"/>
              <a:endCxn id="56" idx="2"/>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49" idx="6"/>
              <a:endCxn id="55" idx="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stCxn id="49" idx="6"/>
              <a:endCxn id="52" idx="2"/>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36" idx="6"/>
              <a:endCxn id="8" idx="2"/>
            </p:cNvCxnSpPr>
            <p:nvPr/>
          </p:nvCxnSpPr>
          <p:spPr>
            <a:xfrm flipV="1">
              <a:off x="3280125" y="2145671"/>
              <a:ext cx="1274456" cy="7753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36" idx="6"/>
              <a:endCxn id="47" idx="2"/>
            </p:cNvCxnSpPr>
            <p:nvPr/>
          </p:nvCxnSpPr>
          <p:spPr>
            <a:xfrm>
              <a:off x="3280125" y="2921016"/>
              <a:ext cx="1274112" cy="174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36" idx="6"/>
              <a:endCxn id="48" idx="2"/>
            </p:cNvCxnSpPr>
            <p:nvPr/>
          </p:nvCxnSpPr>
          <p:spPr>
            <a:xfrm>
              <a:off x="3280125" y="2921016"/>
              <a:ext cx="1271918" cy="77129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a:stCxn id="136" idx="6"/>
              <a:endCxn id="49" idx="2"/>
            </p:cNvCxnSpPr>
            <p:nvPr/>
          </p:nvCxnSpPr>
          <p:spPr>
            <a:xfrm>
              <a:off x="3280125" y="2921016"/>
              <a:ext cx="1271574" cy="154838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2630901" y="2596404"/>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p:cNvSpPr/>
            <p:nvPr/>
          </p:nvSpPr>
          <p:spPr>
            <a:xfrm>
              <a:off x="2675445" y="3413891"/>
              <a:ext cx="649224" cy="649224"/>
            </a:xfrm>
            <a:prstGeom prst="ellipse">
              <a:avLst/>
            </a:prstGeom>
            <a:solidFill>
              <a:schemeClr val="bg1"/>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Arrow Connector 145"/>
            <p:cNvCxnSpPr>
              <a:stCxn id="145" idx="6"/>
              <a:endCxn id="8" idx="2"/>
            </p:cNvCxnSpPr>
            <p:nvPr/>
          </p:nvCxnSpPr>
          <p:spPr>
            <a:xfrm flipV="1">
              <a:off x="3324669" y="2145671"/>
              <a:ext cx="1229912" cy="15928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145" idx="6"/>
              <a:endCxn id="47" idx="2"/>
            </p:cNvCxnSpPr>
            <p:nvPr/>
          </p:nvCxnSpPr>
          <p:spPr>
            <a:xfrm flipV="1">
              <a:off x="3324669" y="2922761"/>
              <a:ext cx="1229568" cy="8157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45" idx="6"/>
              <a:endCxn id="48" idx="2"/>
            </p:cNvCxnSpPr>
            <p:nvPr/>
          </p:nvCxnSpPr>
          <p:spPr>
            <a:xfrm flipV="1">
              <a:off x="3324669" y="3692308"/>
              <a:ext cx="1227374" cy="4619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49" idx="2"/>
            </p:cNvCxnSpPr>
            <p:nvPr/>
          </p:nvCxnSpPr>
          <p:spPr>
            <a:xfrm>
              <a:off x="3334849" y="3748390"/>
              <a:ext cx="1216850" cy="72100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Arrow Connector 162"/>
            <p:cNvCxnSpPr>
              <a:endCxn id="162" idx="2"/>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a:stCxn id="55" idx="6"/>
              <a:endCxn id="162" idx="2"/>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69" name="Straight Arrow Connector 168"/>
            <p:cNvCxnSpPr>
              <a:stCxn id="56" idx="6"/>
              <a:endCxn id="162" idx="2"/>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a:stCxn id="62" idx="6"/>
              <a:endCxn id="162" idx="2"/>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76" name="TextBox 175"/>
            <p:cNvSpPr txBox="1"/>
            <p:nvPr/>
          </p:nvSpPr>
          <p:spPr>
            <a:xfrm>
              <a:off x="4131315" y="5317889"/>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1</a:t>
              </a:r>
            </a:p>
          </p:txBody>
        </p:sp>
        <p:sp>
          <p:nvSpPr>
            <p:cNvPr id="177" name="TextBox 176"/>
            <p:cNvSpPr txBox="1"/>
            <p:nvPr/>
          </p:nvSpPr>
          <p:spPr>
            <a:xfrm>
              <a:off x="6542717" y="5336048"/>
              <a:ext cx="2081440" cy="369332"/>
            </a:xfrm>
            <a:prstGeom prst="rect">
              <a:avLst/>
            </a:prstGeom>
            <a:noFill/>
          </p:spPr>
          <p:txBody>
            <a:bodyPr wrap="square" rtlCol="0">
              <a:spAutoFit/>
            </a:bodyPr>
            <a:lstStyle/>
            <a:p>
              <a:r>
                <a:rPr lang="en-US" b="1" dirty="0">
                  <a:solidFill>
                    <a:schemeClr val="accent1">
                      <a:lumMod val="75000"/>
                    </a:schemeClr>
                  </a:solidFill>
                  <a:latin typeface="Karla" charset="0"/>
                  <a:ea typeface="Karla" charset="0"/>
                  <a:cs typeface="Karla" charset="0"/>
                </a:rPr>
                <a:t>hidden layer 2</a:t>
              </a:r>
            </a:p>
          </p:txBody>
        </p:sp>
        <p:sp>
          <p:nvSpPr>
            <p:cNvPr id="178" name="TextBox 177"/>
            <p:cNvSpPr txBox="1"/>
            <p:nvPr/>
          </p:nvSpPr>
          <p:spPr>
            <a:xfrm>
              <a:off x="8772804" y="4330736"/>
              <a:ext cx="2081440" cy="369332"/>
            </a:xfrm>
            <a:prstGeom prst="rect">
              <a:avLst/>
            </a:prstGeom>
            <a:noFill/>
          </p:spPr>
          <p:txBody>
            <a:bodyPr wrap="square" rtlCol="0">
              <a:spAutoFit/>
            </a:bodyPr>
            <a:lstStyle/>
            <a:p>
              <a:r>
                <a:rPr lang="en-US" b="1" dirty="0">
                  <a:solidFill>
                    <a:schemeClr val="accent3">
                      <a:lumMod val="75000"/>
                    </a:schemeClr>
                  </a:solidFill>
                  <a:latin typeface="Karla" charset="0"/>
                  <a:ea typeface="Karla" charset="0"/>
                  <a:cs typeface="Karla" charset="0"/>
                </a:rPr>
                <a:t>output layer</a:t>
              </a:r>
            </a:p>
          </p:txBody>
        </p:sp>
        <p:sp>
          <p:nvSpPr>
            <p:cNvPr id="179" name="TextBox 178"/>
            <p:cNvSpPr txBox="1"/>
            <p:nvPr/>
          </p:nvSpPr>
          <p:spPr>
            <a:xfrm>
              <a:off x="2396286" y="4338685"/>
              <a:ext cx="2081440" cy="369332"/>
            </a:xfrm>
            <a:prstGeom prst="rect">
              <a:avLst/>
            </a:prstGeom>
            <a:noFill/>
          </p:spPr>
          <p:txBody>
            <a:bodyPr wrap="square" rtlCol="0">
              <a:spAutoFit/>
            </a:bodyPr>
            <a:lstStyle/>
            <a:p>
              <a:r>
                <a:rPr lang="en-US" dirty="0">
                  <a:solidFill>
                    <a:srgbClr val="C00000"/>
                  </a:solidFill>
                  <a:latin typeface="Karla" charset="0"/>
                  <a:ea typeface="Karla" charset="0"/>
                  <a:cs typeface="Karla" charset="0"/>
                </a:rPr>
                <a:t>input layer</a:t>
              </a:r>
            </a:p>
          </p:txBody>
        </p:sp>
      </p:grpSp>
    </p:spTree>
    <p:extLst>
      <p:ext uri="{BB962C8B-B14F-4D97-AF65-F5344CB8AC3E}">
        <p14:creationId xmlns:p14="http://schemas.microsoft.com/office/powerpoint/2010/main" val="31268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layers? Representation</a:t>
            </a:r>
          </a:p>
        </p:txBody>
      </p:sp>
      <p:sp>
        <p:nvSpPr>
          <p:cNvPr id="3" name="Content Placeholder 2"/>
          <p:cNvSpPr>
            <a:spLocks noGrp="1"/>
          </p:cNvSpPr>
          <p:nvPr>
            <p:ph idx="1"/>
          </p:nvPr>
        </p:nvSpPr>
        <p:spPr/>
        <p:txBody>
          <a:bodyPr/>
          <a:lstStyle/>
          <a:p>
            <a:r>
              <a:rPr lang="en-US" sz="2400" dirty="0"/>
              <a:t>Representation matters!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3109" y="1839967"/>
            <a:ext cx="4572000" cy="45720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98673" y="1839967"/>
            <a:ext cx="4572000" cy="4572000"/>
          </a:xfrm>
          <a:prstGeom prst="rect">
            <a:avLst/>
          </a:prstGeom>
        </p:spPr>
      </p:pic>
    </p:spTree>
    <p:extLst>
      <p:ext uri="{BB962C8B-B14F-4D97-AF65-F5344CB8AC3E}">
        <p14:creationId xmlns:p14="http://schemas.microsoft.com/office/powerpoint/2010/main" val="363690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Digits Recognition Example</a:t>
            </a:r>
          </a:p>
        </p:txBody>
      </p:sp>
      <p:sp>
        <p:nvSpPr>
          <p:cNvPr id="3" name="Content Placeholder 2"/>
          <p:cNvSpPr>
            <a:spLocks noGrp="1"/>
          </p:cNvSpPr>
          <p:nvPr>
            <p:ph idx="1"/>
          </p:nvPr>
        </p:nvSpPr>
        <p:spPr>
          <a:xfrm>
            <a:off x="1905000" y="1143000"/>
            <a:ext cx="8305800" cy="3152553"/>
          </a:xfrm>
        </p:spPr>
        <p:txBody>
          <a:bodyPr/>
          <a:lstStyle/>
          <a:p>
            <a:r>
              <a:rPr lang="en-US" dirty="0"/>
              <a:t>Hand-written digits</a:t>
            </a:r>
          </a:p>
          <a:p>
            <a:endParaRPr lang="en-US" dirty="0"/>
          </a:p>
          <a:p>
            <a:endParaRPr lang="en-US" dirty="0"/>
          </a:p>
          <a:p>
            <a:pPr marL="0" indent="0">
              <a:buNone/>
            </a:pPr>
            <a:endParaRPr lang="en-US" dirty="0"/>
          </a:p>
          <a:p>
            <a:r>
              <a:rPr lang="en-US" dirty="0"/>
              <a:t>Recognition</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63</a:t>
            </a:fld>
            <a:endParaRPr lang="en-US" dirty="0">
              <a:solidFill>
                <a:prstClr val="black"/>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251" y="2180612"/>
            <a:ext cx="5762195" cy="90548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0" y="4414784"/>
            <a:ext cx="606912" cy="685223"/>
          </a:xfrm>
          <a:prstGeom prst="rect">
            <a:avLst/>
          </a:prstGeom>
        </p:spPr>
      </p:pic>
      <p:sp>
        <p:nvSpPr>
          <p:cNvPr id="8" name="Right Arrow 7"/>
          <p:cNvSpPr/>
          <p:nvPr/>
        </p:nvSpPr>
        <p:spPr>
          <a:xfrm>
            <a:off x="5633213" y="4604995"/>
            <a:ext cx="685047" cy="495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24730" y="4262383"/>
            <a:ext cx="614271" cy="1107996"/>
          </a:xfrm>
          <a:prstGeom prst="rect">
            <a:avLst/>
          </a:prstGeom>
        </p:spPr>
        <p:txBody>
          <a:bodyPr wrap="none">
            <a:spAutoFit/>
          </a:bodyPr>
          <a:lstStyle/>
          <a:p>
            <a:r>
              <a:rPr lang="en-US" sz="6600" dirty="0"/>
              <a:t>5</a:t>
            </a:r>
            <a:endParaRPr lang="en-US" sz="2800" dirty="0"/>
          </a:p>
        </p:txBody>
      </p:sp>
    </p:spTree>
    <p:extLst>
      <p:ext uri="{BB962C8B-B14F-4D97-AF65-F5344CB8AC3E}">
        <p14:creationId xmlns:p14="http://schemas.microsoft.com/office/powerpoint/2010/main" val="20492945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1905000" y="1143000"/>
            <a:ext cx="8305800" cy="53340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36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3200" kern="1200">
                <a:solidFill>
                  <a:srgbClr val="002060"/>
                </a:solidFill>
                <a:effectLst/>
                <a:latin typeface="Baskerville Old Face" pitchFamily="18" charset="0"/>
                <a:ea typeface="+mn-ea"/>
                <a:cs typeface="Arial" pitchFamily="34" charset="0"/>
              </a:defRPr>
            </a:lvl2pPr>
            <a:lvl3pPr marL="731520" indent="-182880" algn="l" defTabSz="914400" rtl="0" eaLnBrk="1" latinLnBrk="0" hangingPunct="1">
              <a:spcBef>
                <a:spcPct val="20000"/>
              </a:spcBef>
              <a:buClr>
                <a:schemeClr val="accent1"/>
              </a:buClr>
              <a:buSzPct val="90000"/>
              <a:buFont typeface="Arial" pitchFamily="34" charset="0"/>
              <a:buChar char="•"/>
              <a:defRPr sz="28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3200" dirty="0"/>
              <a:t>The architecture of the neural network</a:t>
            </a:r>
          </a:p>
          <a:p>
            <a:endParaRPr lang="en-US" sz="3200" dirty="0"/>
          </a:p>
          <a:p>
            <a:endParaRPr lang="en-US" sz="3200" dirty="0"/>
          </a:p>
          <a:p>
            <a:endParaRPr lang="en-US" sz="3200" dirty="0"/>
          </a:p>
          <a:p>
            <a:endParaRPr lang="en-US" sz="3200" dirty="0"/>
          </a:p>
          <a:p>
            <a:endParaRPr lang="en-US" sz="3200" dirty="0"/>
          </a:p>
          <a:p>
            <a:r>
              <a:rPr lang="en-US" sz="3200" dirty="0"/>
              <a:t>What does each neuron do?</a:t>
            </a:r>
          </a:p>
        </p:txBody>
      </p:sp>
      <p:sp>
        <p:nvSpPr>
          <p:cNvPr id="2" name="Title 1"/>
          <p:cNvSpPr>
            <a:spLocks noGrp="1"/>
          </p:cNvSpPr>
          <p:nvPr>
            <p:ph type="title"/>
          </p:nvPr>
        </p:nvSpPr>
        <p:spPr/>
        <p:txBody>
          <a:bodyPr>
            <a:normAutofit/>
          </a:bodyPr>
          <a:lstStyle/>
          <a:p>
            <a:r>
              <a:rPr lang="en-US" dirty="0"/>
              <a:t>Digits Recognition Example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2910" y="1598333"/>
            <a:ext cx="5421517" cy="3180873"/>
          </a:xfrm>
        </p:spPr>
      </p:pic>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64</a:t>
            </a:fld>
            <a:endParaRPr lang="en-US" dirty="0">
              <a:solidFill>
                <a:prstClr val="black"/>
              </a:solidFill>
            </a:endParaRPr>
          </a:p>
        </p:txBody>
      </p:sp>
      <p:grpSp>
        <p:nvGrpSpPr>
          <p:cNvPr id="11" name="Group 10"/>
          <p:cNvGrpSpPr/>
          <p:nvPr/>
        </p:nvGrpSpPr>
        <p:grpSpPr>
          <a:xfrm>
            <a:off x="4378812" y="5227192"/>
            <a:ext cx="3657600" cy="851259"/>
            <a:chOff x="1524000" y="5329432"/>
            <a:chExt cx="3657600" cy="851259"/>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5362569"/>
              <a:ext cx="795707" cy="81812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5329432"/>
              <a:ext cx="2667000" cy="851259"/>
            </a:xfrm>
            <a:prstGeom prst="rect">
              <a:avLst/>
            </a:prstGeom>
          </p:spPr>
        </p:pic>
      </p:gr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8401" y="5306602"/>
            <a:ext cx="768743" cy="771849"/>
          </a:xfrm>
          <a:prstGeom prst="rect">
            <a:avLst/>
          </a:prstGeom>
        </p:spPr>
      </p:pic>
      <p:sp>
        <p:nvSpPr>
          <p:cNvPr id="12" name="Right Arrow 11"/>
          <p:cNvSpPr/>
          <p:nvPr/>
        </p:nvSpPr>
        <p:spPr>
          <a:xfrm>
            <a:off x="3445362" y="5555541"/>
            <a:ext cx="533400" cy="1945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p:nvPr/>
        </p:nvSpPr>
        <p:spPr>
          <a:xfrm>
            <a:off x="8988912" y="5105401"/>
            <a:ext cx="574196" cy="1015663"/>
          </a:xfrm>
          <a:prstGeom prst="rect">
            <a:avLst/>
          </a:prstGeom>
        </p:spPr>
        <p:txBody>
          <a:bodyPr wrap="none">
            <a:spAutoFit/>
          </a:bodyPr>
          <a:lstStyle/>
          <a:p>
            <a:r>
              <a:rPr lang="en-US" sz="6000" dirty="0"/>
              <a:t>0</a:t>
            </a:r>
            <a:endParaRPr lang="en-US" sz="2400" dirty="0"/>
          </a:p>
        </p:txBody>
      </p:sp>
      <p:sp>
        <p:nvSpPr>
          <p:cNvPr id="14" name="Right Arrow 13"/>
          <p:cNvSpPr/>
          <p:nvPr/>
        </p:nvSpPr>
        <p:spPr>
          <a:xfrm>
            <a:off x="8245962" y="5555541"/>
            <a:ext cx="533400" cy="1945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p:nvPr/>
        </p:nvSpPr>
        <p:spPr>
          <a:xfrm>
            <a:off x="2181450" y="6064870"/>
            <a:ext cx="1308050" cy="369332"/>
          </a:xfrm>
          <a:prstGeom prst="rect">
            <a:avLst/>
          </a:prstGeom>
        </p:spPr>
        <p:txBody>
          <a:bodyPr wrap="none">
            <a:spAutoFit/>
          </a:bodyPr>
          <a:lstStyle/>
          <a:p>
            <a:r>
              <a:rPr lang="en-US" dirty="0"/>
              <a:t>Input image</a:t>
            </a:r>
          </a:p>
        </p:txBody>
      </p:sp>
      <p:sp>
        <p:nvSpPr>
          <p:cNvPr id="16" name="Rectangle 15"/>
          <p:cNvSpPr/>
          <p:nvPr/>
        </p:nvSpPr>
        <p:spPr>
          <a:xfrm>
            <a:off x="4091958" y="6093059"/>
            <a:ext cx="4008085" cy="369332"/>
          </a:xfrm>
          <a:prstGeom prst="rect">
            <a:avLst/>
          </a:prstGeom>
        </p:spPr>
        <p:txBody>
          <a:bodyPr wrap="none">
            <a:spAutoFit/>
          </a:bodyPr>
          <a:lstStyle/>
          <a:p>
            <a:r>
              <a:rPr lang="en-US" dirty="0"/>
              <a:t>Activated neurons detecting image parts</a:t>
            </a:r>
          </a:p>
        </p:txBody>
      </p:sp>
      <p:sp>
        <p:nvSpPr>
          <p:cNvPr id="17" name="Rectangle 16"/>
          <p:cNvSpPr/>
          <p:nvPr/>
        </p:nvSpPr>
        <p:spPr>
          <a:xfrm>
            <a:off x="8338502" y="6078450"/>
            <a:ext cx="1878335" cy="369332"/>
          </a:xfrm>
          <a:prstGeom prst="rect">
            <a:avLst/>
          </a:prstGeom>
        </p:spPr>
        <p:txBody>
          <a:bodyPr wrap="none">
            <a:spAutoFit/>
          </a:bodyPr>
          <a:lstStyle/>
          <a:p>
            <a:r>
              <a:rPr lang="en-US" dirty="0"/>
              <a:t>Predicted number</a:t>
            </a:r>
          </a:p>
        </p:txBody>
      </p:sp>
    </p:spTree>
    <p:extLst>
      <p:ext uri="{BB962C8B-B14F-4D97-AF65-F5344CB8AC3E}">
        <p14:creationId xmlns:p14="http://schemas.microsoft.com/office/powerpoint/2010/main" val="105558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Multiple Components</a:t>
            </a:r>
          </a:p>
        </p:txBody>
      </p:sp>
      <p:pic>
        <p:nvPicPr>
          <p:cNvPr id="6" name="Immagine 5">
            <a:extLst>
              <a:ext uri="{FF2B5EF4-FFF2-40B4-BE49-F238E27FC236}">
                <a16:creationId xmlns:a16="http://schemas.microsoft.com/office/drawing/2014/main" id="{2B00386C-07CD-46D8-B7BE-543B8BAA0130}"/>
              </a:ext>
            </a:extLst>
          </p:cNvPr>
          <p:cNvPicPr>
            <a:picLocks noChangeAspect="1"/>
          </p:cNvPicPr>
          <p:nvPr/>
        </p:nvPicPr>
        <p:blipFill>
          <a:blip r:embed="rId2"/>
          <a:stretch>
            <a:fillRect/>
          </a:stretch>
        </p:blipFill>
        <p:spPr>
          <a:xfrm>
            <a:off x="1520543" y="1159016"/>
            <a:ext cx="9150914" cy="5401271"/>
          </a:xfrm>
          <a:prstGeom prst="rect">
            <a:avLst/>
          </a:prstGeom>
        </p:spPr>
      </p:pic>
    </p:spTree>
    <p:extLst>
      <p:ext uri="{BB962C8B-B14F-4D97-AF65-F5344CB8AC3E}">
        <p14:creationId xmlns:p14="http://schemas.microsoft.com/office/powerpoint/2010/main" val="16282802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a:xfrm>
            <a:off x="641498" y="1143000"/>
            <a:ext cx="10666254" cy="4959793"/>
          </a:xfrm>
        </p:spPr>
        <p:txBody>
          <a:bodyPr>
            <a:normAutofit/>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a:spcAft>
                <a:spcPts val="1200"/>
              </a:spcAft>
            </a:pPr>
            <a:endParaRPr lang="en-US" sz="2800" dirty="0"/>
          </a:p>
        </p:txBody>
      </p:sp>
    </p:spTree>
    <p:extLst>
      <p:ext uri="{BB962C8B-B14F-4D97-AF65-F5344CB8AC3E}">
        <p14:creationId xmlns:p14="http://schemas.microsoft.com/office/powerpoint/2010/main" val="12377319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a:xfrm>
            <a:off x="641498" y="1143000"/>
            <a:ext cx="10666254" cy="4959793"/>
          </a:xfrm>
        </p:spPr>
        <p:txBody>
          <a:bodyPr>
            <a:normAutofit/>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b="1" dirty="0"/>
              <a:t>Activation function</a:t>
            </a:r>
            <a:endParaRPr lang="en-US" sz="2400" b="1" dirty="0">
              <a:solidFill>
                <a:srgbClr val="0000FF"/>
              </a:solidFill>
            </a:endParaRPr>
          </a:p>
          <a:p>
            <a:pPr lvl="1">
              <a:spcAft>
                <a:spcPts val="1200"/>
              </a:spcAft>
              <a:buFont typeface="Arial" charset="0"/>
              <a:buChar char="•"/>
            </a:pPr>
            <a:r>
              <a:rPr lang="en-US" sz="2400" dirty="0"/>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a:spcAft>
                <a:spcPts val="1200"/>
              </a:spcAft>
            </a:pPr>
            <a:endParaRPr lang="en-US" sz="2800" dirty="0"/>
          </a:p>
        </p:txBody>
      </p:sp>
    </p:spTree>
    <p:extLst>
      <p:ext uri="{BB962C8B-B14F-4D97-AF65-F5344CB8AC3E}">
        <p14:creationId xmlns:p14="http://schemas.microsoft.com/office/powerpoint/2010/main" val="38366696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1A8D-B195-2847-A0F4-BAF056FDBF12}"/>
              </a:ext>
            </a:extLst>
          </p:cNvPr>
          <p:cNvSpPr>
            <a:spLocks noGrp="1"/>
          </p:cNvSpPr>
          <p:nvPr>
            <p:ph type="title"/>
          </p:nvPr>
        </p:nvSpPr>
        <p:spPr/>
        <p:txBody>
          <a:bodyPr/>
          <a:lstStyle/>
          <a:p>
            <a:r>
              <a:rPr lang="en-US" dirty="0"/>
              <a:t>Sigmoid (aka Logistic)</a:t>
            </a:r>
          </a:p>
        </p:txBody>
      </p:sp>
      <p:sp>
        <p:nvSpPr>
          <p:cNvPr id="8" name="TextBox 7">
            <a:extLst>
              <a:ext uri="{FF2B5EF4-FFF2-40B4-BE49-F238E27FC236}">
                <a16:creationId xmlns:a16="http://schemas.microsoft.com/office/drawing/2014/main" id="{73688E93-9B4E-B14C-9F75-F3AD064EC28C}"/>
              </a:ext>
            </a:extLst>
          </p:cNvPr>
          <p:cNvSpPr txBox="1"/>
          <p:nvPr/>
        </p:nvSpPr>
        <p:spPr>
          <a:xfrm>
            <a:off x="1563756" y="5576371"/>
            <a:ext cx="10137913"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Derivative is </a:t>
            </a:r>
            <a:r>
              <a:rPr lang="en-US" sz="2000" b="1" dirty="0">
                <a:solidFill>
                  <a:schemeClr val="tx1">
                    <a:lumMod val="75000"/>
                    <a:lumOff val="25000"/>
                  </a:schemeClr>
                </a:solidFill>
                <a:latin typeface="Karla" charset="0"/>
                <a:ea typeface="Karla" charset="0"/>
                <a:cs typeface="Karla" charset="0"/>
              </a:rPr>
              <a:t>zero</a:t>
            </a:r>
            <a:r>
              <a:rPr lang="en-US" sz="2000" dirty="0">
                <a:solidFill>
                  <a:schemeClr val="tx1">
                    <a:lumMod val="75000"/>
                    <a:lumOff val="25000"/>
                  </a:schemeClr>
                </a:solidFill>
                <a:latin typeface="Karla" charset="0"/>
                <a:ea typeface="Karla" charset="0"/>
                <a:cs typeface="Karla" charset="0"/>
              </a:rPr>
              <a:t> for much of the domain. This leads to “vanishing gradients” in backpropagation.</a:t>
            </a:r>
          </a:p>
        </p:txBody>
      </p:sp>
      <p:pic>
        <p:nvPicPr>
          <p:cNvPr id="4" name="Picture 3">
            <a:extLst>
              <a:ext uri="{FF2B5EF4-FFF2-40B4-BE49-F238E27FC236}">
                <a16:creationId xmlns:a16="http://schemas.microsoft.com/office/drawing/2014/main" id="{DDEBBFE0-E65C-9C42-A788-45F5BD07C6DE}"/>
              </a:ext>
            </a:extLst>
          </p:cNvPr>
          <p:cNvPicPr>
            <a:picLocks noChangeAspect="1"/>
          </p:cNvPicPr>
          <p:nvPr/>
        </p:nvPicPr>
        <p:blipFill>
          <a:blip r:embed="rId2"/>
          <a:stretch>
            <a:fillRect/>
          </a:stretch>
        </p:blipFill>
        <p:spPr>
          <a:xfrm>
            <a:off x="349292" y="1462332"/>
            <a:ext cx="10858500" cy="4343400"/>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171246" y="1112300"/>
                <a:ext cx="1849508" cy="700063"/>
              </a:xfrm>
              <a:prstGeom prst="rect">
                <a:avLst/>
              </a:prstGeom>
              <a:solidFill>
                <a:schemeClr val="accent2">
                  <a:lumMod val="40000"/>
                  <a:lumOff val="60000"/>
                </a:schemeClr>
              </a:solidFill>
              <a:ln>
                <a:solidFill>
                  <a:schemeClr val="tx1">
                    <a:lumMod val="65000"/>
                    <a:lumOff val="3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f>
                        <m:fPr>
                          <m:ctrlPr>
                            <a:rPr lang="en-US" sz="2400" b="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1</m:t>
                          </m:r>
                        </m:num>
                        <m:den>
                          <m:r>
                            <a:rPr lang="en-US" sz="2400" b="0" i="1" smtClean="0">
                              <a:solidFill>
                                <a:schemeClr val="tx1">
                                  <a:lumMod val="75000"/>
                                  <a:lumOff val="25000"/>
                                </a:schemeClr>
                              </a:solidFill>
                              <a:latin typeface="Cambria Math" charset="0"/>
                            </a:rPr>
                            <m:t>1+</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sup>
                          </m:sSup>
                        </m:den>
                      </m:f>
                    </m:oMath>
                  </m:oMathPara>
                </a14:m>
                <a:endParaRPr lang="en-US" sz="2400" b="0" dirty="0">
                  <a:solidFill>
                    <a:schemeClr val="tx1">
                      <a:lumMod val="75000"/>
                      <a:lumOff val="2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71246" y="1112300"/>
                <a:ext cx="1849508" cy="700063"/>
              </a:xfrm>
              <a:prstGeom prst="rect">
                <a:avLst/>
              </a:prstGeom>
              <a:blipFill>
                <a:blip r:embed="rId3"/>
                <a:stretch>
                  <a:fillRect b="-12069"/>
                </a:stretch>
              </a:blipFill>
              <a:ln>
                <a:solidFill>
                  <a:schemeClr val="tx1">
                    <a:lumMod val="65000"/>
                    <a:lumOff val="3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20176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4E90-E1DD-F741-B0CB-B55F24017EED}"/>
              </a:ext>
            </a:extLst>
          </p:cNvPr>
          <p:cNvSpPr>
            <a:spLocks noGrp="1"/>
          </p:cNvSpPr>
          <p:nvPr>
            <p:ph type="title"/>
          </p:nvPr>
        </p:nvSpPr>
        <p:spPr/>
        <p:txBody>
          <a:bodyPr/>
          <a:lstStyle/>
          <a:p>
            <a:r>
              <a:rPr lang="en-US" dirty="0"/>
              <a:t>Hyperbolic Tangent (Tanh)</a:t>
            </a:r>
          </a:p>
        </p:txBody>
      </p:sp>
      <p:sp>
        <p:nvSpPr>
          <p:cNvPr id="8" name="TextBox 7">
            <a:extLst>
              <a:ext uri="{FF2B5EF4-FFF2-40B4-BE49-F238E27FC236}">
                <a16:creationId xmlns:a16="http://schemas.microsoft.com/office/drawing/2014/main" id="{CE02E241-E656-EF46-833E-5EB911A98A5D}"/>
              </a:ext>
            </a:extLst>
          </p:cNvPr>
          <p:cNvSpPr txBox="1"/>
          <p:nvPr/>
        </p:nvSpPr>
        <p:spPr>
          <a:xfrm>
            <a:off x="3497458" y="5940503"/>
            <a:ext cx="6242890" cy="400110"/>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Same problem of “vanishing gradients” as sigmoid. </a:t>
            </a:r>
          </a:p>
        </p:txBody>
      </p:sp>
      <p:pic>
        <p:nvPicPr>
          <p:cNvPr id="4" name="Picture 3">
            <a:extLst>
              <a:ext uri="{FF2B5EF4-FFF2-40B4-BE49-F238E27FC236}">
                <a16:creationId xmlns:a16="http://schemas.microsoft.com/office/drawing/2014/main" id="{0E830ADC-D959-6E42-853B-2EECC0210458}"/>
              </a:ext>
            </a:extLst>
          </p:cNvPr>
          <p:cNvPicPr>
            <a:picLocks noChangeAspect="1"/>
          </p:cNvPicPr>
          <p:nvPr/>
        </p:nvPicPr>
        <p:blipFill>
          <a:blip r:embed="rId2"/>
          <a:stretch>
            <a:fillRect/>
          </a:stretch>
        </p:blipFill>
        <p:spPr>
          <a:xfrm>
            <a:off x="445838" y="1597103"/>
            <a:ext cx="10858500" cy="43434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371145" y="983807"/>
                <a:ext cx="1849508" cy="717248"/>
              </a:xfrm>
              <a:prstGeom prst="rect">
                <a:avLst/>
              </a:prstGeom>
              <a:solidFill>
                <a:schemeClr val="accent2">
                  <a:lumMod val="40000"/>
                  <a:lumOff val="60000"/>
                </a:schemeClr>
              </a:solidFill>
              <a:ln>
                <a:solidFill>
                  <a:schemeClr val="tx1">
                    <a:lumMod val="65000"/>
                    <a:lumOff val="3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f>
                        <m:fPr>
                          <m:ctrlPr>
                            <a:rPr lang="en-US" sz="2400" b="0" i="1" smtClean="0">
                              <a:solidFill>
                                <a:schemeClr val="tx1">
                                  <a:lumMod val="75000"/>
                                  <a:lumOff val="25000"/>
                                </a:schemeClr>
                              </a:solidFill>
                              <a:latin typeface="Cambria Math" panose="02040503050406030204" pitchFamily="18" charset="0"/>
                            </a:rPr>
                          </m:ctrlPr>
                        </m:fPr>
                        <m:num>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𝑥</m:t>
                              </m:r>
                            </m:sup>
                          </m:sSup>
                          <m:r>
                            <a:rPr lang="en-US" sz="2400" b="0" i="1" smtClean="0">
                              <a:solidFill>
                                <a:schemeClr val="tx1">
                                  <a:lumMod val="75000"/>
                                  <a:lumOff val="25000"/>
                                </a:schemeClr>
                              </a:solidFill>
                              <a:latin typeface="Cambria Math" charset="0"/>
                            </a:rPr>
                            <m:t>−</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sup>
                          </m:sSup>
                        </m:num>
                        <m:den>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𝑥</m:t>
                              </m:r>
                            </m:sup>
                          </m:sSup>
                          <m:r>
                            <a:rPr lang="en-US" sz="2400" b="0" i="1" smtClean="0">
                              <a:solidFill>
                                <a:schemeClr val="tx1">
                                  <a:lumMod val="75000"/>
                                  <a:lumOff val="25000"/>
                                </a:schemeClr>
                              </a:solidFill>
                              <a:latin typeface="Cambria Math" charset="0"/>
                            </a:rPr>
                            <m:t>+</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sup>
                          </m:sSup>
                        </m:den>
                      </m:f>
                    </m:oMath>
                  </m:oMathPara>
                </a14:m>
                <a:endParaRPr lang="en-US" sz="2400" b="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71145" y="983807"/>
                <a:ext cx="1849508" cy="717248"/>
              </a:xfrm>
              <a:prstGeom prst="rect">
                <a:avLst/>
              </a:prstGeom>
              <a:blipFill>
                <a:blip r:embed="rId3"/>
                <a:stretch>
                  <a:fillRect/>
                </a:stretch>
              </a:blipFill>
              <a:ln>
                <a:solidFill>
                  <a:schemeClr val="tx1">
                    <a:lumMod val="65000"/>
                    <a:lumOff val="3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702603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7</a:t>
            </a:fld>
            <a:endParaRPr lang="en-US"/>
          </a:p>
        </p:txBody>
      </p:sp>
      <p:pic>
        <p:nvPicPr>
          <p:cNvPr id="6" name="Picture 5"/>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5D9A0E-82FA-6C41-919D-32298A4CC12F}"/>
              </a:ext>
            </a:extLst>
          </p:cNvPr>
          <p:cNvPicPr>
            <a:picLocks noChangeAspect="1"/>
          </p:cNvPicPr>
          <p:nvPr/>
        </p:nvPicPr>
        <p:blipFill>
          <a:blip r:embed="rId3"/>
          <a:stretch>
            <a:fillRect/>
          </a:stretch>
        </p:blipFill>
        <p:spPr>
          <a:xfrm>
            <a:off x="349292" y="1366270"/>
            <a:ext cx="10858500" cy="4343400"/>
          </a:xfrm>
          <a:prstGeom prst="rect">
            <a:avLst/>
          </a:prstGeom>
        </p:spPr>
      </p:pic>
      <p:sp>
        <p:nvSpPr>
          <p:cNvPr id="2" name="Title 1">
            <a:extLst>
              <a:ext uri="{FF2B5EF4-FFF2-40B4-BE49-F238E27FC236}">
                <a16:creationId xmlns:a16="http://schemas.microsoft.com/office/drawing/2014/main" id="{4ACF2BC8-5AEE-9F45-9B9C-BEDEFA92956C}"/>
              </a:ext>
            </a:extLst>
          </p:cNvPr>
          <p:cNvSpPr>
            <a:spLocks noGrp="1"/>
          </p:cNvSpPr>
          <p:nvPr>
            <p:ph type="title"/>
          </p:nvPr>
        </p:nvSpPr>
        <p:spPr/>
        <p:txBody>
          <a:bodyPr/>
          <a:lstStyle/>
          <a:p>
            <a:r>
              <a:rPr lang="en-US" dirty="0"/>
              <a:t>Rectified Linear Unit (</a:t>
            </a:r>
            <a:r>
              <a:rPr lang="en-US" dirty="0" err="1"/>
              <a:t>ReLU</a:t>
            </a:r>
            <a:r>
              <a:rPr lang="en-US" dirty="0"/>
              <a:t>)</a:t>
            </a:r>
          </a:p>
        </p:txBody>
      </p:sp>
      <p:sp>
        <p:nvSpPr>
          <p:cNvPr id="9" name="TextBox 8">
            <a:extLst>
              <a:ext uri="{FF2B5EF4-FFF2-40B4-BE49-F238E27FC236}">
                <a16:creationId xmlns:a16="http://schemas.microsoft.com/office/drawing/2014/main" id="{A1782858-7930-5F4E-865A-4A3BEC6E1210}"/>
              </a:ext>
            </a:extLst>
          </p:cNvPr>
          <p:cNvSpPr txBox="1"/>
          <p:nvPr/>
        </p:nvSpPr>
        <p:spPr>
          <a:xfrm>
            <a:off x="2307812" y="5401893"/>
            <a:ext cx="7949371" cy="923330"/>
          </a:xfrm>
          <a:prstGeom prst="rect">
            <a:avLst/>
          </a:prstGeom>
          <a:noFill/>
        </p:spPr>
        <p:txBody>
          <a:bodyPr wrap="square" rtlCol="0">
            <a:spAutoFit/>
          </a:bodyPr>
          <a:lstStyle/>
          <a:p>
            <a:r>
              <a:rPr lang="en-US" b="1" dirty="0">
                <a:solidFill>
                  <a:schemeClr val="tx1">
                    <a:lumMod val="75000"/>
                    <a:lumOff val="25000"/>
                  </a:schemeClr>
                </a:solidFill>
                <a:latin typeface="Karla" charset="0"/>
                <a:ea typeface="Karla" charset="0"/>
                <a:cs typeface="Karla" charset="0"/>
              </a:rPr>
              <a:t>Two major advantages:</a:t>
            </a:r>
          </a:p>
          <a:p>
            <a:pPr marL="342900" indent="-342900">
              <a:buFont typeface="+mj-lt"/>
              <a:buAutoNum type="arabicPeriod"/>
            </a:pPr>
            <a:r>
              <a:rPr lang="en-US" dirty="0">
                <a:solidFill>
                  <a:schemeClr val="tx1">
                    <a:lumMod val="75000"/>
                    <a:lumOff val="25000"/>
                  </a:schemeClr>
                </a:solidFill>
                <a:latin typeface="Karla" charset="0"/>
                <a:ea typeface="Karla" charset="0"/>
                <a:cs typeface="Karla" charset="0"/>
              </a:rPr>
              <a:t>No vanishing gradient when x &gt; 0</a:t>
            </a:r>
          </a:p>
          <a:p>
            <a:pPr marL="342900" indent="-342900">
              <a:buFont typeface="+mj-lt"/>
              <a:buAutoNum type="arabicPeriod"/>
            </a:pPr>
            <a:r>
              <a:rPr lang="en-US" dirty="0">
                <a:solidFill>
                  <a:schemeClr val="tx1">
                    <a:lumMod val="75000"/>
                    <a:lumOff val="25000"/>
                  </a:schemeClr>
                </a:solidFill>
                <a:latin typeface="Karla" charset="0"/>
                <a:ea typeface="Karla" charset="0"/>
                <a:cs typeface="Karla" charset="0"/>
              </a:rPr>
              <a:t>Provides sparsity (regularization) since y = 0 when x &lt; 0</a:t>
            </a:r>
          </a:p>
        </p:txBody>
      </p:sp>
      <mc:AlternateContent xmlns:mc="http://schemas.openxmlformats.org/markup-compatibility/2006" xmlns:a14="http://schemas.microsoft.com/office/drawing/2010/main">
        <mc:Choice Requires="a14">
          <p:sp>
            <p:nvSpPr>
              <p:cNvPr id="6" name="TextBox 5"/>
              <p:cNvSpPr txBox="1"/>
              <p:nvPr/>
            </p:nvSpPr>
            <p:spPr>
              <a:xfrm>
                <a:off x="5331388" y="983807"/>
                <a:ext cx="1849508" cy="369332"/>
              </a:xfrm>
              <a:prstGeom prst="rect">
                <a:avLst/>
              </a:prstGeom>
              <a:solidFill>
                <a:schemeClr val="accent2">
                  <a:lumMod val="40000"/>
                  <a:lumOff val="60000"/>
                </a:schemeClr>
              </a:solidFill>
              <a:ln>
                <a:solidFill>
                  <a:schemeClr val="tx1">
                    <a:lumMod val="65000"/>
                    <a:lumOff val="3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r>
                        <m:rPr>
                          <m:sty m:val="p"/>
                        </m:rPr>
                        <a:rPr lang="en-US" sz="2400" b="0" i="0" smtClean="0">
                          <a:solidFill>
                            <a:schemeClr val="tx1">
                              <a:lumMod val="75000"/>
                              <a:lumOff val="25000"/>
                            </a:schemeClr>
                          </a:solidFill>
                          <a:latin typeface="Cambria Math" charset="0"/>
                        </a:rPr>
                        <m:t>max</m:t>
                      </m:r>
                      <m:r>
                        <a:rPr lang="en-US" sz="2400" b="0" i="1" smtClean="0">
                          <a:solidFill>
                            <a:schemeClr val="tx1">
                              <a:lumMod val="75000"/>
                              <a:lumOff val="25000"/>
                            </a:schemeClr>
                          </a:solidFill>
                          <a:latin typeface="Cambria Math" charset="0"/>
                        </a:rPr>
                        <m:t>⁡(0,</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m:t>
                      </m:r>
                    </m:oMath>
                  </m:oMathPara>
                </a14:m>
                <a:endParaRPr lang="en-US" sz="2000" b="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31388" y="983807"/>
                <a:ext cx="1849508" cy="369332"/>
              </a:xfrm>
              <a:prstGeom prst="rect">
                <a:avLst/>
              </a:prstGeom>
              <a:blipFill>
                <a:blip r:embed="rId4"/>
                <a:stretch>
                  <a:fillRect l="-4918" r="-6885" b="-31746"/>
                </a:stretch>
              </a:blipFill>
              <a:ln>
                <a:solidFill>
                  <a:schemeClr val="tx1">
                    <a:lumMod val="65000"/>
                    <a:lumOff val="3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7917316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3133-2518-FC44-9F28-F55F632D67DE}"/>
              </a:ext>
            </a:extLst>
          </p:cNvPr>
          <p:cNvSpPr>
            <a:spLocks noGrp="1"/>
          </p:cNvSpPr>
          <p:nvPr>
            <p:ph type="title"/>
          </p:nvPr>
        </p:nvSpPr>
        <p:spPr>
          <a:xfrm>
            <a:off x="349292" y="268555"/>
            <a:ext cx="11493416" cy="767276"/>
          </a:xfrm>
        </p:spPr>
        <p:txBody>
          <a:bodyPr/>
          <a:lstStyle/>
          <a:p>
            <a:r>
              <a:rPr lang="en-US" dirty="0"/>
              <a:t>Leaky </a:t>
            </a:r>
            <a:r>
              <a:rPr lang="en-US" dirty="0" err="1"/>
              <a:t>ReLU</a:t>
            </a:r>
            <a:endParaRPr lang="en-US" dirty="0"/>
          </a:p>
        </p:txBody>
      </p:sp>
      <p:sp>
        <p:nvSpPr>
          <p:cNvPr id="8" name="TextBox 7">
            <a:extLst>
              <a:ext uri="{FF2B5EF4-FFF2-40B4-BE49-F238E27FC236}">
                <a16:creationId xmlns:a16="http://schemas.microsoft.com/office/drawing/2014/main" id="{91865526-2576-9D48-8163-D1D1A4649511}"/>
              </a:ext>
            </a:extLst>
          </p:cNvPr>
          <p:cNvSpPr txBox="1"/>
          <p:nvPr/>
        </p:nvSpPr>
        <p:spPr>
          <a:xfrm>
            <a:off x="1247992" y="5621490"/>
            <a:ext cx="10453600"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75000"/>
                    <a:lumOff val="25000"/>
                  </a:schemeClr>
                </a:solidFill>
                <a:latin typeface="Karla" charset="0"/>
                <a:ea typeface="Karla" charset="0"/>
                <a:cs typeface="Karla" charset="0"/>
              </a:rPr>
              <a:t>Tries to fix “dying </a:t>
            </a:r>
            <a:r>
              <a:rPr lang="en-US" dirty="0" err="1">
                <a:solidFill>
                  <a:schemeClr val="tx1">
                    <a:lumMod val="75000"/>
                    <a:lumOff val="25000"/>
                  </a:schemeClr>
                </a:solidFill>
                <a:latin typeface="Karla" charset="0"/>
                <a:ea typeface="Karla" charset="0"/>
                <a:cs typeface="Karla" charset="0"/>
              </a:rPr>
              <a:t>ReLU</a:t>
            </a:r>
            <a:r>
              <a:rPr lang="en-US" dirty="0">
                <a:solidFill>
                  <a:schemeClr val="tx1">
                    <a:lumMod val="75000"/>
                    <a:lumOff val="25000"/>
                  </a:schemeClr>
                </a:solidFill>
                <a:latin typeface="Karla" charset="0"/>
                <a:ea typeface="Karla" charset="0"/>
                <a:cs typeface="Karla" charset="0"/>
              </a:rPr>
              <a:t>” problem: derivative is non-zero everywhere.</a:t>
            </a:r>
          </a:p>
          <a:p>
            <a:pPr marL="285750" indent="-285750">
              <a:buFont typeface="Arial" panose="020B0604020202020204" pitchFamily="34" charset="0"/>
              <a:buChar char="•"/>
            </a:pPr>
            <a:r>
              <a:rPr lang="en-CA" dirty="0">
                <a:solidFill>
                  <a:schemeClr val="tx1">
                    <a:lumMod val="75000"/>
                    <a:lumOff val="25000"/>
                  </a:schemeClr>
                </a:solidFill>
                <a:latin typeface="Karla" charset="0"/>
                <a:ea typeface="Karla" charset="0"/>
                <a:cs typeface="Karla" charset="0"/>
              </a:rPr>
              <a:t>Some people report success with this form of activation function, but the results are not always consistent</a:t>
            </a:r>
            <a:endParaRPr lang="en-US" dirty="0">
              <a:solidFill>
                <a:schemeClr val="tx1">
                  <a:lumMod val="75000"/>
                  <a:lumOff val="25000"/>
                </a:schemeClr>
              </a:solidFill>
              <a:latin typeface="Karla" charset="0"/>
              <a:ea typeface="Karla" charset="0"/>
              <a:cs typeface="Karla" charset="0"/>
            </a:endParaRPr>
          </a:p>
        </p:txBody>
      </p:sp>
      <p:pic>
        <p:nvPicPr>
          <p:cNvPr id="4" name="Picture 3">
            <a:extLst>
              <a:ext uri="{FF2B5EF4-FFF2-40B4-BE49-F238E27FC236}">
                <a16:creationId xmlns:a16="http://schemas.microsoft.com/office/drawing/2014/main" id="{F2005167-558D-C44C-8C09-9C574AAC8A4A}"/>
              </a:ext>
            </a:extLst>
          </p:cNvPr>
          <p:cNvPicPr>
            <a:picLocks noChangeAspect="1"/>
          </p:cNvPicPr>
          <p:nvPr/>
        </p:nvPicPr>
        <p:blipFill>
          <a:blip r:embed="rId3"/>
          <a:stretch>
            <a:fillRect/>
          </a:stretch>
        </p:blipFill>
        <p:spPr>
          <a:xfrm>
            <a:off x="485595" y="1554774"/>
            <a:ext cx="10858500" cy="43434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448934" y="939221"/>
                <a:ext cx="4051716" cy="738664"/>
              </a:xfrm>
              <a:prstGeom prst="rect">
                <a:avLst/>
              </a:prstGeom>
              <a:solidFill>
                <a:schemeClr val="accent2">
                  <a:lumMod val="40000"/>
                  <a:lumOff val="60000"/>
                </a:schemeClr>
              </a:solidFill>
              <a:ln>
                <a:solidFill>
                  <a:schemeClr val="tx1">
                    <a:lumMod val="65000"/>
                    <a:lumOff val="35000"/>
                  </a:schemeClr>
                </a:solidFill>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func>
                        <m:funcPr>
                          <m:ctrlPr>
                            <a:rPr lang="en-US" sz="2400" b="0" i="1" smtClean="0">
                              <a:solidFill>
                                <a:schemeClr val="tx1">
                                  <a:lumMod val="75000"/>
                                  <a:lumOff val="25000"/>
                                </a:schemeClr>
                              </a:solidFill>
                              <a:latin typeface="Cambria Math" panose="02040503050406030204" pitchFamily="18" charset="0"/>
                            </a:rPr>
                          </m:ctrlPr>
                        </m:funcPr>
                        <m:fName>
                          <m:r>
                            <m:rPr>
                              <m:sty m:val="p"/>
                            </m:rPr>
                            <a:rPr lang="en-US" sz="2400" b="0" i="0" smtClean="0">
                              <a:solidFill>
                                <a:schemeClr val="tx1">
                                  <a:lumMod val="75000"/>
                                  <a:lumOff val="25000"/>
                                </a:schemeClr>
                              </a:solidFill>
                              <a:latin typeface="Cambria Math" charset="0"/>
                            </a:rPr>
                            <m:t>max</m:t>
                          </m:r>
                        </m:fName>
                        <m:e>
                          <m:d>
                            <m:dPr>
                              <m:ctrlPr>
                                <a:rPr lang="en-US" sz="2400" b="0" i="1" smtClean="0">
                                  <a:solidFill>
                                    <a:schemeClr val="tx1">
                                      <a:lumMod val="75000"/>
                                      <a:lumOff val="25000"/>
                                    </a:schemeClr>
                                  </a:solidFill>
                                  <a:latin typeface="Cambria Math" panose="02040503050406030204" pitchFamily="18" charset="0"/>
                                </a:rPr>
                              </m:ctrlPr>
                            </m:dPr>
                            <m:e>
                              <m:r>
                                <a:rPr lang="en-US" sz="2400" b="0" i="1" smtClean="0">
                                  <a:solidFill>
                                    <a:schemeClr val="tx1">
                                      <a:lumMod val="75000"/>
                                      <a:lumOff val="25000"/>
                                    </a:schemeClr>
                                  </a:solidFill>
                                  <a:latin typeface="Cambria Math" charset="0"/>
                                </a:rPr>
                                <m:t>0,</m:t>
                              </m:r>
                              <m:r>
                                <a:rPr lang="en-US" sz="2400" b="0" i="1" smtClean="0">
                                  <a:solidFill>
                                    <a:schemeClr val="tx1">
                                      <a:lumMod val="75000"/>
                                      <a:lumOff val="25000"/>
                                    </a:schemeClr>
                                  </a:solidFill>
                                  <a:latin typeface="Cambria Math" charset="0"/>
                                </a:rPr>
                                <m:t>𝑥</m:t>
                              </m:r>
                            </m:e>
                          </m:d>
                        </m:e>
                      </m:func>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𝛼</m:t>
                      </m:r>
                      <m:func>
                        <m:funcPr>
                          <m:ctrlPr>
                            <a:rPr lang="en-US" sz="2400" b="0" i="1" smtClean="0">
                              <a:solidFill>
                                <a:schemeClr val="tx1">
                                  <a:lumMod val="75000"/>
                                  <a:lumOff val="25000"/>
                                </a:schemeClr>
                              </a:solidFill>
                              <a:latin typeface="Cambria Math" panose="02040503050406030204" pitchFamily="18" charset="0"/>
                            </a:rPr>
                          </m:ctrlPr>
                        </m:funcPr>
                        <m:fName>
                          <m:r>
                            <m:rPr>
                              <m:sty m:val="p"/>
                            </m:rPr>
                            <a:rPr lang="en-US" sz="2400" b="0" i="0" smtClean="0">
                              <a:solidFill>
                                <a:schemeClr val="tx1">
                                  <a:lumMod val="75000"/>
                                  <a:lumOff val="25000"/>
                                </a:schemeClr>
                              </a:solidFill>
                              <a:latin typeface="Cambria Math" charset="0"/>
                            </a:rPr>
                            <m:t>min</m:t>
                          </m:r>
                        </m:fName>
                        <m:e>
                          <m:r>
                            <a:rPr lang="en-US" sz="2400" b="0" i="1" smtClean="0">
                              <a:solidFill>
                                <a:schemeClr val="tx1">
                                  <a:lumMod val="75000"/>
                                  <a:lumOff val="25000"/>
                                </a:schemeClr>
                              </a:solidFill>
                              <a:latin typeface="Cambria Math" charset="0"/>
                            </a:rPr>
                            <m:t>(0,1)</m:t>
                          </m:r>
                        </m:e>
                      </m:func>
                    </m:oMath>
                  </m:oMathPara>
                </a14:m>
                <a:endParaRPr lang="en-US" sz="2400" b="0" dirty="0">
                  <a:solidFill>
                    <a:schemeClr val="tx1">
                      <a:lumMod val="75000"/>
                      <a:lumOff val="25000"/>
                    </a:schemeClr>
                  </a:solidFill>
                </a:endParaRPr>
              </a:p>
              <a:p>
                <a:pPr algn="ctr"/>
                <a:r>
                  <a:rPr lang="en-US" sz="2400" dirty="0">
                    <a:solidFill>
                      <a:schemeClr val="tx1">
                        <a:lumMod val="75000"/>
                        <a:lumOff val="25000"/>
                      </a:schemeClr>
                    </a:solidFill>
                  </a:rPr>
                  <a:t>where </a:t>
                </a:r>
                <a14:m>
                  <m:oMath xmlns:m="http://schemas.openxmlformats.org/officeDocument/2006/math">
                    <m:r>
                      <a:rPr lang="en-US" sz="2400" i="1">
                        <a:solidFill>
                          <a:schemeClr val="tx1">
                            <a:lumMod val="75000"/>
                            <a:lumOff val="25000"/>
                          </a:schemeClr>
                        </a:solidFill>
                        <a:latin typeface="Cambria Math" charset="0"/>
                      </a:rPr>
                      <m:t>𝛼</m:t>
                    </m:r>
                  </m:oMath>
                </a14:m>
                <a:r>
                  <a:rPr lang="en-US" sz="2400" b="0" dirty="0">
                    <a:solidFill>
                      <a:schemeClr val="tx1">
                        <a:lumMod val="75000"/>
                        <a:lumOff val="25000"/>
                      </a:schemeClr>
                    </a:solidFill>
                  </a:rPr>
                  <a:t> </a:t>
                </a:r>
                <a:r>
                  <a:rPr lang="en-US" sz="2400" dirty="0">
                    <a:solidFill>
                      <a:schemeClr val="tx1">
                        <a:lumMod val="75000"/>
                        <a:lumOff val="25000"/>
                      </a:schemeClr>
                    </a:solidFill>
                  </a:rPr>
                  <a:t>takes a small value</a:t>
                </a:r>
                <a:endParaRPr lang="en-US" sz="2400" b="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448934" y="939221"/>
                <a:ext cx="4051716" cy="738664"/>
              </a:xfrm>
              <a:prstGeom prst="rect">
                <a:avLst/>
              </a:prstGeom>
              <a:blipFill>
                <a:blip r:embed="rId4"/>
                <a:stretch>
                  <a:fillRect b="-23577"/>
                </a:stretch>
              </a:blipFill>
              <a:ln>
                <a:solidFill>
                  <a:schemeClr val="tx1">
                    <a:lumMod val="65000"/>
                    <a:lumOff val="3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617471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a:t>
            </a:r>
            <a:r>
              <a:rPr lang="en-US" dirty="0" err="1"/>
              <a:t>ReLU</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1026" y="1176132"/>
                <a:ext cx="8229600" cy="4864425"/>
              </a:xfrm>
            </p:spPr>
            <p:txBody>
              <a:bodyPr>
                <a:normAutofit/>
              </a:bodyPr>
              <a:lstStyle/>
              <a:p>
                <a:r>
                  <a:rPr lang="en-US" sz="2400" dirty="0"/>
                  <a:t>Generalization: For  </a:t>
                </a:r>
                <a14:m>
                  <m:oMath xmlns:m="http://schemas.openxmlformats.org/officeDocument/2006/math">
                    <m:sSub>
                      <m:sSubPr>
                        <m:ctrlPr>
                          <a:rPr lang="en-US" sz="2400" b="0" i="1" smtClean="0">
                            <a:latin typeface="Cambria Math" panose="02040503050406030204" pitchFamily="18" charset="0"/>
                            <a:ea typeface="Cambria Math" charset="0"/>
                            <a:cs typeface="Cambria Math" charset="0"/>
                          </a:rPr>
                        </m:ctrlPr>
                      </m:sSubPr>
                      <m:e>
                        <m:r>
                          <a:rPr lang="en-US" sz="2400" i="1" smtClean="0">
                            <a:latin typeface="Cambria Math" charset="0"/>
                            <a:ea typeface="Cambria Math" charset="0"/>
                            <a:cs typeface="Cambria Math" charset="0"/>
                          </a:rPr>
                          <m:t>𝛼</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&gt;0</m:t>
                    </m:r>
                  </m:oMath>
                </a14:m>
                <a:endParaRPr lang="en-US" sz="2400" dirty="0"/>
              </a:p>
              <a:p>
                <a:endParaRPr lang="en-US" sz="2400" dirty="0"/>
              </a:p>
              <a:p>
                <a14:m>
                  <m:oMath xmlns:m="http://schemas.openxmlformats.org/officeDocument/2006/math">
                    <m:r>
                      <a:rPr lang="en-US" sz="2400" b="0" i="1" smtClean="0">
                        <a:latin typeface="Cambria Math" charset="0"/>
                      </a:rPr>
                      <m:t>𝑔</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sub>
                        </m:sSub>
                        <m:r>
                          <a:rPr lang="en-US" sz="2400" b="0" i="1" smtClean="0">
                            <a:latin typeface="Cambria Math" charset="0"/>
                          </a:rPr>
                          <m:t>, </m:t>
                        </m:r>
                        <m:r>
                          <a:rPr lang="en-US" sz="2400" b="0" i="1" smtClean="0">
                            <a:latin typeface="Cambria Math" charset="0"/>
                          </a:rPr>
                          <m:t>𝛼</m:t>
                        </m:r>
                      </m:e>
                    </m:d>
                    <m:r>
                      <a:rPr lang="en-US" sz="2400" b="0" i="1" smtClean="0">
                        <a:latin typeface="Cambria Math" charset="0"/>
                      </a:rPr>
                      <m:t>=</m:t>
                    </m:r>
                    <m:func>
                      <m:funcPr>
                        <m:ctrlPr>
                          <a:rPr lang="en-US" sz="2400" b="0" i="1" smtClean="0">
                            <a:latin typeface="Cambria Math" panose="02040503050406030204" pitchFamily="18" charset="0"/>
                          </a:rPr>
                        </m:ctrlPr>
                      </m:funcPr>
                      <m:fName>
                        <m:r>
                          <m:rPr>
                            <m:sty m:val="p"/>
                          </m:rPr>
                          <a:rPr lang="en-US" sz="2400" b="0" i="0" smtClean="0">
                            <a:latin typeface="Cambria Math" charset="0"/>
                          </a:rPr>
                          <m:t>max</m:t>
                        </m:r>
                      </m:fName>
                      <m:e>
                        <m:d>
                          <m:dPr>
                            <m:begChr m:val="{"/>
                            <m:endChr m:val="}"/>
                            <m:ctrlPr>
                              <a:rPr lang="en-US" sz="2400" b="0" i="1" smtClean="0">
                                <a:latin typeface="Cambria Math" panose="02040503050406030204" pitchFamily="18" charset="0"/>
                              </a:rPr>
                            </m:ctrlPr>
                          </m:dPr>
                          <m:e>
                            <m:r>
                              <a:rPr lang="en-US" sz="2400" b="0" i="1" smtClean="0">
                                <a:latin typeface="Cambria Math" charset="0"/>
                              </a:rPr>
                              <m:t>𝑎</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sub>
                            </m:sSub>
                          </m:e>
                        </m:d>
                        <m:r>
                          <a:rPr lang="en-US" sz="2400" b="0" i="1" smtClean="0">
                            <a:latin typeface="Cambria Math" charset="0"/>
                          </a:rPr>
                          <m:t>+</m:t>
                        </m:r>
                        <m:r>
                          <a:rPr lang="en-US" sz="2400" b="0" i="1" smtClean="0">
                            <a:latin typeface="Cambria Math" charset="0"/>
                          </a:rPr>
                          <m:t>𝛼</m:t>
                        </m:r>
                        <m:func>
                          <m:funcPr>
                            <m:ctrlPr>
                              <a:rPr lang="en-US" sz="2400" b="0" i="1" smtClean="0">
                                <a:latin typeface="Cambria Math" panose="02040503050406030204" pitchFamily="18" charset="0"/>
                              </a:rPr>
                            </m:ctrlPr>
                          </m:funcPr>
                          <m:fName>
                            <m:r>
                              <m:rPr>
                                <m:sty m:val="p"/>
                              </m:rPr>
                              <a:rPr lang="en-US" sz="2400" b="0" i="0" smtClean="0">
                                <a:latin typeface="Cambria Math" charset="0"/>
                              </a:rPr>
                              <m:t>min</m:t>
                            </m:r>
                          </m:fName>
                          <m:e>
                            <m:r>
                              <a:rPr lang="en-US" sz="2400" b="0" i="1" smtClean="0">
                                <a:latin typeface="Cambria Math" charset="0"/>
                              </a:rPr>
                              <m:t>{0,</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sub>
                            </m:sSub>
                            <m:r>
                              <a:rPr lang="en-US" sz="2400" b="0" i="1" smtClean="0">
                                <a:latin typeface="Cambria Math" charset="0"/>
                              </a:rPr>
                              <m:t>}</m:t>
                            </m:r>
                          </m:e>
                        </m:func>
                      </m:e>
                    </m:func>
                  </m:oMath>
                </a14:m>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1026" y="1176132"/>
                <a:ext cx="8229600" cy="4864425"/>
              </a:xfrm>
              <a:blipFill>
                <a:blip r:embed="rId3"/>
                <a:stretch>
                  <a:fillRect l="-667" t="-1003"/>
                </a:stretch>
              </a:blipFill>
            </p:spPr>
            <p:txBody>
              <a:bodyPr/>
              <a:lstStyle/>
              <a:p>
                <a:r>
                  <a:rPr lang="en-US">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9620" y="2710761"/>
            <a:ext cx="6178343" cy="3707006"/>
          </a:xfrm>
          <a:prstGeom prst="rect">
            <a:avLst/>
          </a:prstGeom>
        </p:spPr>
      </p:pic>
    </p:spTree>
    <p:extLst>
      <p:ext uri="{BB962C8B-B14F-4D97-AF65-F5344CB8AC3E}">
        <p14:creationId xmlns:p14="http://schemas.microsoft.com/office/powerpoint/2010/main" val="1987698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33133-2518-FC44-9F28-F55F632D67DE}"/>
              </a:ext>
            </a:extLst>
          </p:cNvPr>
          <p:cNvSpPr>
            <a:spLocks noGrp="1"/>
          </p:cNvSpPr>
          <p:nvPr>
            <p:ph type="title"/>
          </p:nvPr>
        </p:nvSpPr>
        <p:spPr>
          <a:xfrm>
            <a:off x="349292" y="268555"/>
            <a:ext cx="11493416" cy="767276"/>
          </a:xfrm>
        </p:spPr>
        <p:txBody>
          <a:bodyPr/>
          <a:lstStyle/>
          <a:p>
            <a:r>
              <a:rPr lang="en-US" dirty="0" err="1"/>
              <a:t>softplus</a:t>
            </a:r>
            <a:endParaRPr lang="en-US" dirty="0"/>
          </a:p>
        </p:txBody>
      </p:sp>
      <p:sp>
        <p:nvSpPr>
          <p:cNvPr id="8" name="TextBox 7">
            <a:extLst>
              <a:ext uri="{FF2B5EF4-FFF2-40B4-BE49-F238E27FC236}">
                <a16:creationId xmlns:a16="http://schemas.microsoft.com/office/drawing/2014/main" id="{91865526-2576-9D48-8163-D1D1A4649511}"/>
              </a:ext>
            </a:extLst>
          </p:cNvPr>
          <p:cNvSpPr txBox="1"/>
          <p:nvPr/>
        </p:nvSpPr>
        <p:spPr>
          <a:xfrm>
            <a:off x="1247992" y="5793767"/>
            <a:ext cx="10453600" cy="369332"/>
          </a:xfrm>
          <a:prstGeom prst="rect">
            <a:avLst/>
          </a:prstGeom>
          <a:noFill/>
        </p:spPr>
        <p:txBody>
          <a:bodyPr wrap="square" rtlCol="0">
            <a:spAutoFit/>
          </a:bodyPr>
          <a:lstStyle/>
          <a:p>
            <a:r>
              <a:rPr lang="en-US" dirty="0">
                <a:solidFill>
                  <a:schemeClr val="tx1">
                    <a:lumMod val="75000"/>
                    <a:lumOff val="25000"/>
                  </a:schemeClr>
                </a:solidFill>
                <a:latin typeface="Karla" charset="0"/>
                <a:ea typeface="Karla" charset="0"/>
                <a:cs typeface="Karla" charset="0"/>
              </a:rPr>
              <a:t>The logistic sigmoid function is a smooth approximation of the derivative of the rectifier</a:t>
            </a:r>
          </a:p>
        </p:txBody>
      </p:sp>
      <mc:AlternateContent xmlns:mc="http://schemas.openxmlformats.org/markup-compatibility/2006" xmlns:a14="http://schemas.microsoft.com/office/drawing/2010/main">
        <mc:Choice Requires="a14">
          <p:sp>
            <p:nvSpPr>
              <p:cNvPr id="6" name="TextBox 5"/>
              <p:cNvSpPr txBox="1"/>
              <p:nvPr/>
            </p:nvSpPr>
            <p:spPr>
              <a:xfrm>
                <a:off x="4952517" y="1124200"/>
                <a:ext cx="2190405" cy="369332"/>
              </a:xfrm>
              <a:prstGeom prst="rect">
                <a:avLst/>
              </a:prstGeom>
              <a:solidFill>
                <a:schemeClr val="accent2">
                  <a:lumMod val="40000"/>
                  <a:lumOff val="60000"/>
                </a:schemeClr>
              </a:solidFill>
              <a:ln>
                <a:solidFill>
                  <a:schemeClr val="tx1">
                    <a:lumMod val="65000"/>
                    <a:lumOff val="35000"/>
                  </a:schemeClr>
                </a:solidFill>
              </a:ln>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𝑦</m:t>
                      </m:r>
                      <m:r>
                        <a:rPr lang="en-US" sz="2400" i="1" smtClean="0">
                          <a:solidFill>
                            <a:schemeClr val="tx1">
                              <a:lumMod val="75000"/>
                              <a:lumOff val="25000"/>
                            </a:schemeClr>
                          </a:solidFill>
                          <a:latin typeface="Cambria Math" charset="0"/>
                        </a:rPr>
                        <m:t>=</m:t>
                      </m:r>
                      <m:func>
                        <m:funcPr>
                          <m:ctrlPr>
                            <a:rPr lang="en-US" sz="2400" b="0" i="1" smtClean="0">
                              <a:solidFill>
                                <a:schemeClr val="tx1">
                                  <a:lumMod val="75000"/>
                                  <a:lumOff val="25000"/>
                                </a:schemeClr>
                              </a:solidFill>
                              <a:latin typeface="Cambria Math" panose="02040503050406030204" pitchFamily="18" charset="0"/>
                            </a:rPr>
                          </m:ctrlPr>
                        </m:funcPr>
                        <m:fName>
                          <m:r>
                            <m:rPr>
                              <m:sty m:val="p"/>
                            </m:rPr>
                            <a:rPr lang="en-US" sz="2400" b="0" i="0" smtClean="0">
                              <a:solidFill>
                                <a:schemeClr val="tx1">
                                  <a:lumMod val="75000"/>
                                  <a:lumOff val="25000"/>
                                </a:schemeClr>
                              </a:solidFill>
                              <a:latin typeface="Cambria Math" charset="0"/>
                            </a:rPr>
                            <m:t>log</m:t>
                          </m:r>
                        </m:fName>
                        <m:e>
                          <m:r>
                            <a:rPr lang="en-US" sz="2400" b="0" i="1" smtClean="0">
                              <a:solidFill>
                                <a:schemeClr val="tx1">
                                  <a:lumMod val="75000"/>
                                  <a:lumOff val="25000"/>
                                </a:schemeClr>
                              </a:solidFill>
                              <a:latin typeface="Cambria Math" charset="0"/>
                            </a:rPr>
                            <m:t>(1+</m:t>
                          </m:r>
                          <m:sSup>
                            <m:sSupPr>
                              <m:ctrlPr>
                                <a:rPr lang="en-US" sz="2400" b="0" i="1" smtClean="0">
                                  <a:solidFill>
                                    <a:schemeClr val="tx1">
                                      <a:lumMod val="75000"/>
                                      <a:lumOff val="25000"/>
                                    </a:schemeClr>
                                  </a:solidFill>
                                  <a:latin typeface="Cambria Math" panose="02040503050406030204" pitchFamily="18" charset="0"/>
                                </a:rPr>
                              </m:ctrlPr>
                            </m:sSupPr>
                            <m:e>
                              <m:r>
                                <a:rPr lang="en-US" sz="2400" b="0" i="1" smtClean="0">
                                  <a:solidFill>
                                    <a:schemeClr val="tx1">
                                      <a:lumMod val="75000"/>
                                      <a:lumOff val="25000"/>
                                    </a:schemeClr>
                                  </a:solidFill>
                                  <a:latin typeface="Cambria Math" charset="0"/>
                                </a:rPr>
                                <m:t>𝑒</m:t>
                              </m:r>
                            </m:e>
                            <m:sup>
                              <m:r>
                                <a:rPr lang="en-US" sz="2400" b="0" i="1" smtClean="0">
                                  <a:solidFill>
                                    <a:schemeClr val="tx1">
                                      <a:lumMod val="75000"/>
                                      <a:lumOff val="25000"/>
                                    </a:schemeClr>
                                  </a:solidFill>
                                  <a:latin typeface="Cambria Math" charset="0"/>
                                </a:rPr>
                                <m:t>𝑥</m:t>
                              </m:r>
                            </m:sup>
                          </m:sSup>
                          <m:r>
                            <a:rPr lang="en-US" sz="2400" b="0" i="1" smtClean="0">
                              <a:solidFill>
                                <a:schemeClr val="tx1">
                                  <a:lumMod val="75000"/>
                                  <a:lumOff val="25000"/>
                                </a:schemeClr>
                              </a:solidFill>
                              <a:latin typeface="Cambria Math" charset="0"/>
                            </a:rPr>
                            <m:t>)</m:t>
                          </m:r>
                        </m:e>
                      </m:func>
                    </m:oMath>
                  </m:oMathPara>
                </a14:m>
                <a:endParaRPr lang="en-US" sz="2400" b="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952517" y="1124200"/>
                <a:ext cx="2190405" cy="369332"/>
              </a:xfrm>
              <a:prstGeom prst="rect">
                <a:avLst/>
              </a:prstGeom>
              <a:blipFill>
                <a:blip r:embed="rId2"/>
                <a:stretch>
                  <a:fillRect l="-3591" r="-2210" b="-31746"/>
                </a:stretch>
              </a:blipFill>
              <a:ln>
                <a:solidFill>
                  <a:schemeClr val="tx1">
                    <a:lumMod val="65000"/>
                    <a:lumOff val="35000"/>
                  </a:schemeClr>
                </a:solidFill>
              </a:ln>
            </p:spPr>
            <p:txBody>
              <a:bodyPr/>
              <a:lstStyle/>
              <a:p>
                <a:r>
                  <a:rPr lang="en-US">
                    <a:noFill/>
                  </a:rPr>
                  <a:t> </a:t>
                </a:r>
              </a:p>
            </p:txBody>
          </p:sp>
        </mc:Fallback>
      </mc:AlternateContent>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287" y="1601255"/>
            <a:ext cx="10858500" cy="4343400"/>
          </a:xfrm>
          <a:prstGeom prst="rect">
            <a:avLst/>
          </a:prstGeom>
        </p:spPr>
      </p:pic>
    </p:spTree>
    <p:extLst>
      <p:ext uri="{BB962C8B-B14F-4D97-AF65-F5344CB8AC3E}">
        <p14:creationId xmlns:p14="http://schemas.microsoft.com/office/powerpoint/2010/main" val="6154388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Maxout</a:t>
            </a:r>
            <a:r>
              <a:rPr lang="en-US" dirty="0"/>
              <a:t> </a:t>
            </a:r>
          </a:p>
        </p:txBody>
      </p:sp>
      <p:sp>
        <p:nvSpPr>
          <p:cNvPr id="3" name="Content Placeholder 2"/>
          <p:cNvSpPr>
            <a:spLocks noGrp="1"/>
          </p:cNvSpPr>
          <p:nvPr>
            <p:ph idx="1"/>
          </p:nvPr>
        </p:nvSpPr>
        <p:spPr/>
        <p:txBody>
          <a:bodyPr/>
          <a:lstStyle/>
          <a:p>
            <a:pPr marL="0" lvl="1" indent="0">
              <a:buNone/>
            </a:pPr>
            <a:r>
              <a:rPr lang="en-US" dirty="0"/>
              <a:t>Max of </a:t>
            </a:r>
            <a:r>
              <a:rPr lang="en-US" i="1" dirty="0">
                <a:latin typeface="Times New Roman"/>
                <a:cs typeface="Times New Roman"/>
              </a:rPr>
              <a:t>k</a:t>
            </a:r>
            <a:r>
              <a:rPr lang="en-US" dirty="0"/>
              <a:t> linear functions. Directly learn the activation function.</a:t>
            </a:r>
          </a:p>
          <a:p>
            <a:pPr marL="0" lvl="1" indent="0">
              <a:buNone/>
            </a:pPr>
            <a:endParaRPr lang="en-US" dirty="0"/>
          </a:p>
          <a:p>
            <a:endParaRPr lang="en-US" sz="2400" dirty="0"/>
          </a:p>
        </p:txBody>
      </p:sp>
      <mc:AlternateContent xmlns:mc="http://schemas.openxmlformats.org/markup-compatibility/2006" xmlns:a14="http://schemas.microsoft.com/office/drawing/2010/main">
        <mc:Choice Requires="a14">
          <p:sp>
            <p:nvSpPr>
              <p:cNvPr id="11" name="TextBox 10"/>
              <p:cNvSpPr txBox="1"/>
              <p:nvPr/>
            </p:nvSpPr>
            <p:spPr>
              <a:xfrm>
                <a:off x="4373526" y="1860756"/>
                <a:ext cx="3246786" cy="531492"/>
              </a:xfrm>
              <a:prstGeom prst="rect">
                <a:avLst/>
              </a:prstGeom>
              <a:solidFill>
                <a:schemeClr val="accent2">
                  <a:lumMod val="40000"/>
                  <a:lumOff val="60000"/>
                </a:schemeClr>
              </a:solidFill>
              <a:ln>
                <a:solidFill>
                  <a:schemeClr val="tx1">
                    <a:lumMod val="65000"/>
                    <a:lumOff val="3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𝑔</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 </m:t>
                      </m:r>
                      <m:func>
                        <m:funcPr>
                          <m:ctrlPr>
                            <a:rPr lang="mr-IN" sz="2400" b="0" i="1" smtClean="0">
                              <a:solidFill>
                                <a:schemeClr val="tx1">
                                  <a:lumMod val="75000"/>
                                  <a:lumOff val="25000"/>
                                </a:schemeClr>
                              </a:solidFill>
                              <a:latin typeface="Cambria Math" panose="02040503050406030204" pitchFamily="18" charset="0"/>
                            </a:rPr>
                          </m:ctrlPr>
                        </m:funcPr>
                        <m:fName>
                          <m:limLow>
                            <m:limLowPr>
                              <m:ctrlPr>
                                <a:rPr lang="mr-IN" sz="2400" b="0" i="1" smtClean="0">
                                  <a:solidFill>
                                    <a:schemeClr val="tx1">
                                      <a:lumMod val="75000"/>
                                      <a:lumOff val="25000"/>
                                    </a:schemeClr>
                                  </a:solidFill>
                                  <a:latin typeface="Cambria Math" panose="02040503050406030204" pitchFamily="18" charset="0"/>
                                </a:rPr>
                              </m:ctrlPr>
                            </m:limLowPr>
                            <m:e>
                              <m:r>
                                <m:rPr>
                                  <m:sty m:val="p"/>
                                </m:rPr>
                                <a:rPr lang="mr-IN" sz="2400" b="0" i="0" smtClean="0">
                                  <a:solidFill>
                                    <a:schemeClr val="tx1">
                                      <a:lumMod val="75000"/>
                                      <a:lumOff val="25000"/>
                                    </a:schemeClr>
                                  </a:solidFill>
                                  <a:latin typeface="Cambria Math" charset="0"/>
                                </a:rPr>
                                <m:t>max</m:t>
                              </m:r>
                            </m:e>
                            <m:lim>
                              <m: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𝑘</m:t>
                              </m:r>
                              <m:r>
                                <a:rPr lang="en-US" sz="2400" b="0" i="1" smtClean="0">
                                  <a:solidFill>
                                    <a:schemeClr val="tx1">
                                      <a:lumMod val="75000"/>
                                      <a:lumOff val="25000"/>
                                    </a:schemeClr>
                                  </a:solidFill>
                                  <a:latin typeface="Cambria Math" charset="0"/>
                                </a:rPr>
                                <m:t>}</m:t>
                              </m:r>
                            </m:lim>
                          </m:limLow>
                        </m:fName>
                        <m:e>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𝛼</m:t>
                              </m:r>
                            </m:e>
                            <m:sub>
                              <m:r>
                                <a:rPr lang="en-US" sz="2400" b="0" i="1" smtClean="0">
                                  <a:solidFill>
                                    <a:schemeClr val="tx1">
                                      <a:lumMod val="75000"/>
                                      <a:lumOff val="25000"/>
                                    </a:schemeClr>
                                  </a:solidFill>
                                  <a:latin typeface="Cambria Math" charset="0"/>
                                </a:rPr>
                                <m:t>𝑖</m:t>
                              </m:r>
                            </m:sub>
                          </m:sSub>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𝑖</m:t>
                              </m:r>
                            </m:sub>
                          </m:sSub>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𝛽</m:t>
                          </m:r>
                        </m:e>
                      </m:func>
                    </m:oMath>
                  </m:oMathPara>
                </a14:m>
                <a:endParaRPr lang="en-US" sz="2400" dirty="0">
                  <a:solidFill>
                    <a:schemeClr val="tx1">
                      <a:lumMod val="75000"/>
                      <a:lumOff val="25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373526" y="1860756"/>
                <a:ext cx="3246786" cy="531492"/>
              </a:xfrm>
              <a:prstGeom prst="rect">
                <a:avLst/>
              </a:prstGeom>
              <a:blipFill>
                <a:blip r:embed="rId3"/>
                <a:stretch>
                  <a:fillRect l="-1682" r="-2430" b="-17978"/>
                </a:stretch>
              </a:blipFill>
              <a:ln>
                <a:solidFill>
                  <a:schemeClr val="tx1">
                    <a:lumMod val="65000"/>
                    <a:lumOff val="35000"/>
                  </a:schemeClr>
                </a:solidFill>
              </a:ln>
            </p:spPr>
            <p:txBody>
              <a:bodyPr/>
              <a:lstStyle/>
              <a:p>
                <a:r>
                  <a:rPr lang="en-US">
                    <a:noFill/>
                  </a:rPr>
                  <a:t> </a:t>
                </a:r>
              </a:p>
            </p:txBody>
          </p:sp>
        </mc:Fallback>
      </mc:AlternateContent>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8066" y="2586199"/>
            <a:ext cx="7119668" cy="4271801"/>
          </a:xfrm>
          <a:prstGeom prst="rect">
            <a:avLst/>
          </a:prstGeom>
        </p:spPr>
      </p:pic>
    </p:spTree>
    <p:extLst>
      <p:ext uri="{BB962C8B-B14F-4D97-AF65-F5344CB8AC3E}">
        <p14:creationId xmlns:p14="http://schemas.microsoft.com/office/powerpoint/2010/main" val="2044003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Swish: A Self-Gated Activation Function </a:t>
            </a:r>
            <a:br>
              <a:rPr lang="en-US" dirty="0"/>
            </a:br>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4775056" y="983807"/>
                <a:ext cx="1946622" cy="369332"/>
              </a:xfrm>
              <a:prstGeom prst="rect">
                <a:avLst/>
              </a:prstGeom>
              <a:solidFill>
                <a:schemeClr val="accent2">
                  <a:lumMod val="40000"/>
                  <a:lumOff val="60000"/>
                </a:schemeClr>
              </a:solidFill>
              <a:ln>
                <a:solidFill>
                  <a:schemeClr val="tx1">
                    <a:lumMod val="65000"/>
                    <a:lumOff val="35000"/>
                  </a:schemeClr>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𝑔</m:t>
                      </m:r>
                      <m:d>
                        <m:dPr>
                          <m:ctrlPr>
                            <a:rPr lang="en-US" sz="2400" b="0" i="1" smtClean="0">
                              <a:solidFill>
                                <a:schemeClr val="tx1">
                                  <a:lumMod val="75000"/>
                                  <a:lumOff val="25000"/>
                                </a:schemeClr>
                              </a:solidFill>
                              <a:latin typeface="Cambria Math" panose="02040503050406030204" pitchFamily="18" charset="0"/>
                            </a:rPr>
                          </m:ctrlPr>
                        </m:dPr>
                        <m:e>
                          <m:r>
                            <a:rPr lang="en-US" sz="2400" b="0" i="1" smtClean="0">
                              <a:solidFill>
                                <a:schemeClr val="tx1">
                                  <a:lumMod val="75000"/>
                                  <a:lumOff val="25000"/>
                                </a:schemeClr>
                              </a:solidFill>
                              <a:latin typeface="Cambria Math" charset="0"/>
                            </a:rPr>
                            <m:t>𝑥</m:t>
                          </m:r>
                        </m:e>
                      </m:d>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 </m:t>
                      </m:r>
                      <m:r>
                        <a:rPr lang="en-US" sz="2400" b="0" i="1" smtClean="0">
                          <a:solidFill>
                            <a:schemeClr val="tx1">
                              <a:lumMod val="75000"/>
                              <a:lumOff val="25000"/>
                            </a:schemeClr>
                          </a:solidFill>
                          <a:latin typeface="Cambria Math" charset="0"/>
                        </a:rPr>
                        <m:t>𝜎</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m:t>
                      </m:r>
                    </m:oMath>
                  </m:oMathPara>
                </a14:m>
                <a:endParaRPr lang="en-US" sz="2400" dirty="0">
                  <a:solidFill>
                    <a:schemeClr val="tx1">
                      <a:lumMod val="75000"/>
                      <a:lumOff val="25000"/>
                    </a:schemeClr>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775056" y="983807"/>
                <a:ext cx="1946622" cy="369332"/>
              </a:xfrm>
              <a:prstGeom prst="rect">
                <a:avLst/>
              </a:prstGeom>
              <a:blipFill>
                <a:blip r:embed="rId3"/>
                <a:stretch>
                  <a:fillRect l="-3106" r="-4658" b="-31746"/>
                </a:stretch>
              </a:blipFill>
              <a:ln>
                <a:solidFill>
                  <a:schemeClr val="tx1">
                    <a:lumMod val="65000"/>
                    <a:lumOff val="35000"/>
                  </a:schemeClr>
                </a:solidFill>
              </a:ln>
            </p:spPr>
            <p:txBody>
              <a:bodyPr/>
              <a:lstStyle/>
              <a:p>
                <a:r>
                  <a:rPr lang="en-US">
                    <a:noFill/>
                  </a:rPr>
                  <a:t> </a:t>
                </a:r>
              </a:p>
            </p:txBody>
          </p:sp>
        </mc:Fallback>
      </mc:AlternateContent>
      <p:sp>
        <p:nvSpPr>
          <p:cNvPr id="7" name="Content Placeholder 2"/>
          <p:cNvSpPr txBox="1">
            <a:spLocks/>
          </p:cNvSpPr>
          <p:nvPr/>
        </p:nvSpPr>
        <p:spPr>
          <a:xfrm>
            <a:off x="1181210" y="525942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None/>
            </a:pPr>
            <a:r>
              <a:rPr lang="en-US" sz="2000" dirty="0"/>
              <a:t>Currently, the most successful and widely-used activation function is the </a:t>
            </a:r>
            <a:r>
              <a:rPr lang="en-US" sz="2000" dirty="0" err="1"/>
              <a:t>ReLU</a:t>
            </a:r>
            <a:r>
              <a:rPr lang="en-US" sz="2000" dirty="0"/>
              <a:t>. Swish tends to work better than </a:t>
            </a:r>
            <a:r>
              <a:rPr lang="en-US" sz="2000" dirty="0" err="1"/>
              <a:t>ReLU</a:t>
            </a:r>
            <a:r>
              <a:rPr lang="en-US" sz="2000" dirty="0"/>
              <a:t> on deeper models across a number of challenging datasets. </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353139"/>
            <a:ext cx="10858500" cy="4343400"/>
          </a:xfrm>
          <a:prstGeom prst="rect">
            <a:avLst/>
          </a:prstGeom>
        </p:spPr>
      </p:pic>
    </p:spTree>
    <p:extLst>
      <p:ext uri="{BB962C8B-B14F-4D97-AF65-F5344CB8AC3E}">
        <p14:creationId xmlns:p14="http://schemas.microsoft.com/office/powerpoint/2010/main" val="19259632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a:xfrm>
            <a:off x="641498" y="1143000"/>
            <a:ext cx="10666254" cy="4959793"/>
          </a:xfrm>
        </p:spPr>
        <p:txBody>
          <a:bodyPr>
            <a:normAutofit/>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b="1" dirty="0"/>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dirty="0"/>
              <a:t>Architecture</a:t>
            </a:r>
          </a:p>
          <a:p>
            <a:pPr>
              <a:spcAft>
                <a:spcPts val="1200"/>
              </a:spcAft>
            </a:pPr>
            <a:endParaRPr lang="en-US" sz="2800" dirty="0"/>
          </a:p>
        </p:txBody>
      </p:sp>
    </p:spTree>
    <p:extLst>
      <p:ext uri="{BB962C8B-B14F-4D97-AF65-F5344CB8AC3E}">
        <p14:creationId xmlns:p14="http://schemas.microsoft.com/office/powerpoint/2010/main" val="24231207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How good are the outputs compared with the labels (target)?</a:t>
                </a:r>
              </a:p>
              <a:p>
                <a:pPr lvl="1"/>
                <a:r>
                  <a:rPr lang="en-US" dirty="0"/>
                  <a:t>Loss over a single data point: difference between actual value and predicted value</a:t>
                </a:r>
              </a:p>
              <a:p>
                <a:pPr lvl="2"/>
                <a:r>
                  <a:rPr lang="en-US" dirty="0"/>
                  <a:t> </a:t>
                </a:r>
                <a14:m>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oMath>
                </a14:m>
                <a:endParaRPr lang="en-US" dirty="0"/>
              </a:p>
              <a:p>
                <a:pPr lvl="1"/>
                <a:r>
                  <a:rPr lang="en-US" dirty="0"/>
                  <a:t>Loss over the dataset</a:t>
                </a:r>
              </a:p>
              <a:p>
                <a:pPr lvl="2"/>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rPr>
                        </m:ctrlPr>
                      </m:dPr>
                      <m:e>
                        <m:r>
                          <a:rPr lang="en-US" b="1" i="1" smtClean="0">
                            <a:latin typeface="Cambria Math" panose="02040503050406030204" pitchFamily="18" charset="0"/>
                          </a:rPr>
                          <m:t>𝒘</m:t>
                        </m:r>
                      </m:e>
                    </m:d>
                    <m:r>
                      <a:rPr lang="en-US" i="1">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𝑛</m:t>
                        </m:r>
                      </m:den>
                    </m:f>
                    <m:nary>
                      <m:naryPr>
                        <m:chr m:val="∑"/>
                        <m:supHide m:val="on"/>
                        <m:ctrlPr>
                          <a:rPr lang="en-US" i="1" dirty="0">
                            <a:latin typeface="Cambria Math" panose="02040503050406030204" pitchFamily="18" charset="0"/>
                          </a:rPr>
                        </m:ctrlPr>
                      </m:naryPr>
                      <m:sub>
                        <m:r>
                          <a:rPr lang="en-US" i="1" dirty="0">
                            <a:latin typeface="Cambria Math" panose="02040503050406030204" pitchFamily="18" charset="0"/>
                          </a:rPr>
                          <m:t>𝑖</m:t>
                        </m:r>
                      </m:sub>
                      <m:sup/>
                      <m:e>
                        <m:r>
                          <a:rPr lang="en-US" i="1" dirty="0">
                            <a:latin typeface="Cambria Math" panose="02040503050406030204" pitchFamily="18" charset="0"/>
                          </a:rPr>
                          <m:t>𝑙</m:t>
                        </m:r>
                      </m:e>
                    </m:nary>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rPr>
                          <m:t>𝑦</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i="1" dirty="0">
                        <a:latin typeface="Cambria Math" panose="02040503050406030204" pitchFamily="18" charset="0"/>
                      </a:rPr>
                      <m:t>,</m:t>
                    </m:r>
                    <m:sSup>
                      <m:sSupPr>
                        <m:ctrlPr>
                          <a:rPr lang="en-US" i="1" dirty="0">
                            <a:latin typeface="Cambria Math" panose="02040503050406030204" pitchFamily="18" charset="0"/>
                          </a:rPr>
                        </m:ctrlPr>
                      </m:sSupPr>
                      <m:e>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e>
                      <m:sup>
                        <m:r>
                          <a:rPr lang="en-US" i="1" dirty="0">
                            <a:latin typeface="Cambria Math" panose="02040503050406030204" pitchFamily="18" charset="0"/>
                          </a:rPr>
                          <m:t>(</m:t>
                        </m:r>
                        <m:r>
                          <a:rPr lang="en-US" i="1" dirty="0">
                            <a:latin typeface="Cambria Math" panose="02040503050406030204" pitchFamily="18" charset="0"/>
                          </a:rPr>
                          <m:t>𝑖</m:t>
                        </m:r>
                        <m:r>
                          <a:rPr lang="en-US" i="1" dirty="0">
                            <a:latin typeface="Cambria Math" panose="02040503050406030204" pitchFamily="18" charset="0"/>
                          </a:rPr>
                          <m:t>)</m:t>
                        </m:r>
                      </m:sup>
                    </m:sSup>
                    <m:r>
                      <a:rPr lang="en-US" i="1" dirty="0">
                        <a:latin typeface="Cambria Math" panose="02040503050406030204" pitchFamily="18" charset="0"/>
                      </a:rPr>
                      <m:t>)</m:t>
                    </m:r>
                    <m:r>
                      <m:rPr>
                        <m:nor/>
                      </m:rPr>
                      <a:rPr lang="en-US" dirty="0"/>
                      <m:t>, </m:t>
                    </m:r>
                    <m:r>
                      <m:rPr>
                        <m:nor/>
                      </m:rPr>
                      <a:rPr lang="en-US" dirty="0"/>
                      <m:t>where</m:t>
                    </m:r>
                    <m:r>
                      <m:rPr>
                        <m:nor/>
                      </m:rPr>
                      <a:rPr lang="en-US" dirty="0"/>
                      <m:t> </m:t>
                    </m:r>
                    <m:sSup>
                      <m:sSupPr>
                        <m:ctrlPr>
                          <a:rPr lang="en-US" i="1" dirty="0">
                            <a:latin typeface="Cambria Math" panose="02040503050406030204" pitchFamily="18" charset="0"/>
                          </a:rPr>
                        </m:ctrlPr>
                      </m:sSupPr>
                      <m:e>
                        <m:acc>
                          <m:accPr>
                            <m:chr m:val="̂"/>
                            <m:ctrlPr>
                              <a:rPr lang="en-US" i="1" dirty="0">
                                <a:latin typeface="Cambria Math" panose="02040503050406030204" pitchFamily="18" charset="0"/>
                              </a:rPr>
                            </m:ctrlPr>
                          </m:accPr>
                          <m:e>
                            <m:r>
                              <a:rPr lang="en-US" i="1" dirty="0">
                                <a:latin typeface="Cambria Math" panose="02040503050406030204" pitchFamily="18" charset="0"/>
                              </a:rPr>
                              <m:t>𝑦</m:t>
                            </m:r>
                          </m:e>
                        </m:acc>
                      </m:e>
                      <m:sup>
                        <m:r>
                          <a:rPr lang="en-US" i="1" dirty="0">
                            <a:latin typeface="Cambria Math" panose="02040503050406030204" pitchFamily="18" charset="0"/>
                          </a:rPr>
                          <m:t>(</m:t>
                        </m:r>
                        <m:r>
                          <a:rPr lang="en-US" i="1" dirty="0">
                            <a:latin typeface="Cambria Math" panose="02040503050406030204" pitchFamily="18" charset="0"/>
                          </a:rPr>
                          <m:t>𝑖</m:t>
                        </m:r>
                        <m:r>
                          <a:rPr lang="en-US" i="1" dirty="0">
                            <a:latin typeface="Cambria Math" panose="02040503050406030204" pitchFamily="18" charset="0"/>
                          </a:rPr>
                          <m:t>)</m:t>
                        </m:r>
                      </m:sup>
                    </m:sSup>
                    <m:r>
                      <a:rPr lang="en-US" i="1" dirty="0">
                        <a:latin typeface="Cambria Math" panose="02040503050406030204" pitchFamily="18" charset="0"/>
                      </a:rPr>
                      <m:t>=</m:t>
                    </m:r>
                    <m:r>
                      <a:rPr lang="en-US" i="1" dirty="0">
                        <a:latin typeface="Cambria Math" panose="02040503050406030204" pitchFamily="18" charset="0"/>
                      </a:rPr>
                      <m:t>𝑓</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b="1" i="1" dirty="0">
                            <a:latin typeface="Cambria Math" panose="02040503050406030204" pitchFamily="18" charset="0"/>
                          </a:rPr>
                          <m:t>𝒙</m:t>
                        </m:r>
                      </m:e>
                      <m:sup>
                        <m:d>
                          <m:dPr>
                            <m:ctrlPr>
                              <a:rPr lang="en-US" i="1" dirty="0">
                                <a:latin typeface="Cambria Math" panose="02040503050406030204" pitchFamily="18" charset="0"/>
                              </a:rPr>
                            </m:ctrlPr>
                          </m:dPr>
                          <m:e>
                            <m:r>
                              <a:rPr lang="en-US" i="1" dirty="0">
                                <a:latin typeface="Cambria Math" panose="02040503050406030204" pitchFamily="18" charset="0"/>
                              </a:rPr>
                              <m:t>𝑖</m:t>
                            </m:r>
                          </m:e>
                        </m:d>
                      </m:sup>
                    </m:sSup>
                    <m:r>
                      <a:rPr lang="en-US" i="1" dirty="0">
                        <a:latin typeface="Cambria Math" panose="02040503050406030204" pitchFamily="18" charset="0"/>
                      </a:rPr>
                      <m:t>,</m:t>
                    </m:r>
                    <m:r>
                      <a:rPr lang="en-US" b="1" i="1" dirty="0">
                        <a:latin typeface="Cambria Math" panose="02040503050406030204" pitchFamily="18" charset="0"/>
                      </a:rPr>
                      <m:t>𝒘</m:t>
                    </m:r>
                    <m:r>
                      <a:rPr lang="en-US" i="1" dirty="0">
                        <a:latin typeface="Cambria Math" panose="02040503050406030204" pitchFamily="18" charset="0"/>
                      </a:rPr>
                      <m:t>)</m:t>
                    </m:r>
                  </m:oMath>
                </a14:m>
                <a:endParaRPr lang="en-US" dirty="0"/>
              </a:p>
              <a:p>
                <a:pPr lvl="2"/>
                <a14:m>
                  <m:oMath xmlns:m="http://schemas.openxmlformats.org/officeDocument/2006/math">
                    <m:r>
                      <a:rPr lang="en-US" b="1" i="1">
                        <a:latin typeface="Cambria Math" panose="02040503050406030204" pitchFamily="18" charset="0"/>
                      </a:rPr>
                      <m:t>𝒘</m:t>
                    </m:r>
                  </m:oMath>
                </a14:m>
                <a:r>
                  <a:rPr lang="en-US" dirty="0"/>
                  <a:t>: parameters in the model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7" t="-18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1778137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Loss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Squared error</a:t>
                </a:r>
              </a:p>
              <a:p>
                <a:pPr lvl="1"/>
                <a14:m>
                  <m:oMath xmlns:m="http://schemas.openxmlformats.org/officeDocument/2006/math">
                    <m:r>
                      <a:rPr lang="en-US" b="0" i="1" smtClean="0">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e>
                      <m:sup>
                        <m:r>
                          <a:rPr lang="en-US" b="0" i="1" smtClean="0">
                            <a:latin typeface="Cambria Math" panose="02040503050406030204" pitchFamily="18" charset="0"/>
                          </a:rPr>
                          <m:t>2</m:t>
                        </m:r>
                      </m:sup>
                    </m:sSup>
                  </m:oMath>
                </a14:m>
                <a:endParaRPr lang="en-US" dirty="0"/>
              </a:p>
              <a:p>
                <a:r>
                  <a:rPr lang="en-US" dirty="0"/>
                  <a:t>(Binary) cross entropy loss (negative log-likelihood)</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1" smtClean="0">
                        <a:latin typeface="Cambria Math" panose="02040503050406030204" pitchFamily="18" charset="0"/>
                      </a:rPr>
                      <m:t>=−</m:t>
                    </m:r>
                    <m:r>
                      <a:rPr lang="en-US" b="0" i="1" smtClean="0">
                        <a:latin typeface="Cambria Math" panose="02040503050406030204" pitchFamily="18" charset="0"/>
                      </a:rPr>
                      <m:t>𝑦𝑙𝑜𝑔</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𝑦</m:t>
                        </m:r>
                      </m:e>
                    </m:d>
                    <m:r>
                      <a:rPr lang="en-US" b="0" i="1" dirty="0" smtClean="0">
                        <a:latin typeface="Cambria Math" panose="02040503050406030204" pitchFamily="18" charset="0"/>
                      </a:rPr>
                      <m:t>𝑙𝑜𝑔</m:t>
                    </m:r>
                    <m:r>
                      <a:rPr lang="en-US" b="0" i="1" dirty="0" smtClean="0">
                        <a:latin typeface="Cambria Math" panose="02040503050406030204" pitchFamily="18" charset="0"/>
                      </a:rPr>
                      <m:t>⁡(1−</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𝑦</m:t>
                        </m:r>
                      </m:e>
                    </m:acc>
                    <m:r>
                      <a:rPr lang="en-US" b="0" i="1" dirty="0" smtClean="0">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,1</m:t>
                        </m:r>
                      </m:e>
                    </m:d>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∈[0,1]</m:t>
                    </m:r>
                  </m:oMath>
                </a14:m>
                <a:endParaRPr lang="en-US" dirty="0"/>
              </a:p>
              <a:p>
                <a:r>
                  <a:rPr lang="en-US" dirty="0"/>
                  <a:t>Hinge loss</a:t>
                </a:r>
              </a:p>
              <a:p>
                <a:pPr lvl="1"/>
                <a14:m>
                  <m:oMath xmlns:m="http://schemas.openxmlformats.org/officeDocument/2006/math">
                    <m:r>
                      <a:rPr lang="en-US" b="0" i="1" smtClean="0">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⁡(0,1−</m:t>
                    </m:r>
                    <m:r>
                      <a:rPr lang="en-US" b="0" i="1" smtClean="0">
                        <a:latin typeface="Cambria Math" panose="02040503050406030204" pitchFamily="18" charset="0"/>
                      </a:rPr>
                      <m:t>𝑦</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−1,1</m:t>
                        </m:r>
                      </m:e>
                    </m:d>
                    <m: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r>
                      <a:rPr lang="en-US" b="0" i="1" smtClean="0">
                        <a:latin typeface="Cambria Math" panose="02040503050406030204" pitchFamily="18" charset="0"/>
                      </a:rPr>
                      <m:t>(−</m:t>
                    </m:r>
                    <m:r>
                      <m:rPr>
                        <m:lit/>
                      </m:rP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r>
                      <m:rPr>
                        <m:lit/>
                      </m:rPr>
                      <a:rPr lang="en-US" i="1">
                        <a:latin typeface="Cambria Math" panose="02040503050406030204" pitchFamily="18" charset="0"/>
                      </a:rPr>
                      <m:t>∞</m:t>
                    </m:r>
                    <m:r>
                      <a:rPr lang="en-US" b="0" i="1" smtClean="0">
                        <a:latin typeface="Cambria Math" panose="02040503050406030204" pitchFamily="18" charset="0"/>
                      </a:rPr>
                      <m:t>)</m:t>
                    </m:r>
                  </m:oMath>
                </a14:m>
                <a:endParaRPr lang="en-US" dirty="0"/>
              </a:p>
              <a:p>
                <a:pPr lvl="1"/>
                <a:endParaRPr lang="en-US" dirty="0"/>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67" t="-18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2299638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a:xfrm>
            <a:off x="641498" y="1143000"/>
            <a:ext cx="10666254" cy="4959793"/>
          </a:xfrm>
        </p:spPr>
        <p:txBody>
          <a:bodyPr>
            <a:normAutofit/>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t>Loss function</a:t>
            </a:r>
          </a:p>
          <a:p>
            <a:pPr lvl="1">
              <a:spcAft>
                <a:spcPts val="1200"/>
              </a:spcAft>
              <a:buFont typeface="Arial" charset="0"/>
              <a:buChar char="•"/>
            </a:pPr>
            <a:r>
              <a:rPr lang="en-US" sz="2400" b="1" dirty="0"/>
              <a:t>Output units</a:t>
            </a:r>
          </a:p>
          <a:p>
            <a:pPr lvl="1">
              <a:spcAft>
                <a:spcPts val="1200"/>
              </a:spcAft>
              <a:buFont typeface="Arial" charset="0"/>
              <a:buChar char="•"/>
            </a:pPr>
            <a:r>
              <a:rPr lang="en-US" sz="2400" dirty="0"/>
              <a:t>Architecture</a:t>
            </a:r>
          </a:p>
          <a:p>
            <a:pPr>
              <a:spcAft>
                <a:spcPts val="1200"/>
              </a:spcAft>
            </a:pPr>
            <a:endParaRPr lang="en-US" sz="2800" dirty="0"/>
          </a:p>
        </p:txBody>
      </p:sp>
    </p:spTree>
    <p:extLst>
      <p:ext uri="{BB962C8B-B14F-4D97-AF65-F5344CB8AC3E}">
        <p14:creationId xmlns:p14="http://schemas.microsoft.com/office/powerpoint/2010/main" val="268135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C35C8-1631-243D-A8B7-EE4FFD67E00C}"/>
              </a:ext>
            </a:extLst>
          </p:cNvPr>
          <p:cNvSpPr>
            <a:spLocks noGrp="1"/>
          </p:cNvSpPr>
          <p:nvPr>
            <p:ph type="title"/>
          </p:nvPr>
        </p:nvSpPr>
        <p:spPr/>
        <p:txBody>
          <a:bodyPr/>
          <a:lstStyle/>
          <a:p>
            <a:r>
              <a:rPr lang="en-US" dirty="0"/>
              <a:t>Alpha Fold (2020)</a:t>
            </a:r>
          </a:p>
        </p:txBody>
      </p:sp>
      <p:pic>
        <p:nvPicPr>
          <p:cNvPr id="6" name="Content Placeholder 5" descr="A picture containing text, sketch, drawing, cartoon&#10;&#10;Description automatically generated">
            <a:extLst>
              <a:ext uri="{FF2B5EF4-FFF2-40B4-BE49-F238E27FC236}">
                <a16:creationId xmlns:a16="http://schemas.microsoft.com/office/drawing/2014/main" id="{D07936D0-E364-264D-2771-B62EF4CEB4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251" y="1260348"/>
            <a:ext cx="6948085" cy="3908298"/>
          </a:xfrm>
        </p:spPr>
      </p:pic>
      <p:sp>
        <p:nvSpPr>
          <p:cNvPr id="4" name="Slide Number Placeholder 3">
            <a:extLst>
              <a:ext uri="{FF2B5EF4-FFF2-40B4-BE49-F238E27FC236}">
                <a16:creationId xmlns:a16="http://schemas.microsoft.com/office/drawing/2014/main" id="{A2732819-BEED-1BAE-916B-95C0C311E48A}"/>
              </a:ext>
            </a:extLst>
          </p:cNvPr>
          <p:cNvSpPr>
            <a:spLocks noGrp="1"/>
          </p:cNvSpPr>
          <p:nvPr>
            <p:ph type="sldNum" sz="quarter" idx="12"/>
          </p:nvPr>
        </p:nvSpPr>
        <p:spPr/>
        <p:txBody>
          <a:bodyPr/>
          <a:lstStyle/>
          <a:p>
            <a:fld id="{F9913601-2E22-4589-A394-4D3650FFD697}" type="slidenum">
              <a:rPr lang="en-US" smtClean="0">
                <a:solidFill>
                  <a:prstClr val="black"/>
                </a:solidFill>
              </a:rPr>
              <a:pPr/>
              <a:t>8</a:t>
            </a:fld>
            <a:endParaRPr lang="en-US" dirty="0">
              <a:solidFill>
                <a:prstClr val="black"/>
              </a:solidFill>
            </a:endParaRPr>
          </a:p>
        </p:txBody>
      </p:sp>
      <p:pic>
        <p:nvPicPr>
          <p:cNvPr id="8" name="Picture 7" descr="A picture containing text, screenshot, font, plot&#10;&#10;Description automatically generated">
            <a:extLst>
              <a:ext uri="{FF2B5EF4-FFF2-40B4-BE49-F238E27FC236}">
                <a16:creationId xmlns:a16="http://schemas.microsoft.com/office/drawing/2014/main" id="{0AE0D488-A46B-B45F-B9C5-BDD97A204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883" y="1797494"/>
            <a:ext cx="5429277" cy="3639312"/>
          </a:xfrm>
          <a:prstGeom prst="rect">
            <a:avLst/>
          </a:prstGeom>
        </p:spPr>
      </p:pic>
    </p:spTree>
    <p:extLst>
      <p:ext uri="{BB962C8B-B14F-4D97-AF65-F5344CB8AC3E}">
        <p14:creationId xmlns:p14="http://schemas.microsoft.com/office/powerpoint/2010/main" val="804342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 for binary classification  </a:t>
            </a:r>
          </a:p>
        </p:txBody>
      </p:sp>
      <p:sp>
        <p:nvSpPr>
          <p:cNvPr id="7" name="TextBox 6"/>
          <p:cNvSpPr txBox="1"/>
          <p:nvPr/>
        </p:nvSpPr>
        <p:spPr>
          <a:xfrm>
            <a:off x="1941849" y="2133903"/>
            <a:ext cx="468387" cy="584776"/>
          </a:xfrm>
          <a:prstGeom prst="rect">
            <a:avLst/>
          </a:prstGeom>
          <a:noFill/>
        </p:spPr>
        <p:txBody>
          <a:bodyPr wrap="square" rtlCol="0">
            <a:spAutoFit/>
          </a:bodyPr>
          <a:lstStyle/>
          <a:p>
            <a:r>
              <a:rPr lang="en-US" sz="3200" dirty="0">
                <a:solidFill>
                  <a:schemeClr val="tx1">
                    <a:lumMod val="75000"/>
                    <a:lumOff val="25000"/>
                  </a:schemeClr>
                </a:solidFill>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9" name="TextBox 8"/>
              <p:cNvSpPr txBox="1"/>
              <p:nvPr/>
            </p:nvSpPr>
            <p:spPr>
              <a:xfrm>
                <a:off x="3359194" y="5991740"/>
                <a:ext cx="5022850" cy="706219"/>
              </a:xfrm>
              <a:prstGeom prst="rect">
                <a:avLst/>
              </a:prstGeom>
              <a:solidFill>
                <a:schemeClr val="accent2">
                  <a:lumMod val="40000"/>
                  <a:lumOff val="60000"/>
                </a:schemeClr>
              </a:solid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r>
                        <a:rPr lang="en-US" sz="2400" i="1">
                          <a:latin typeface="Cambria Math" charset="0"/>
                        </a:rPr>
                        <m:t>𝜙</m:t>
                      </m:r>
                      <m:d>
                        <m:dPr>
                          <m:ctrlPr>
                            <a:rPr lang="en-US" sz="2400" i="1">
                              <a:latin typeface="Cambria Math" panose="02040503050406030204" pitchFamily="18" charset="0"/>
                            </a:rPr>
                          </m:ctrlPr>
                        </m:dPr>
                        <m:e>
                          <m:r>
                            <a:rPr lang="en-US" sz="2400" i="1">
                              <a:latin typeface="Cambria Math" charset="0"/>
                            </a:rPr>
                            <m:t>𝑋</m:t>
                          </m:r>
                        </m:e>
                      </m:d>
                      <m:r>
                        <a:rPr lang="en-US" sz="2400" i="1">
                          <a:latin typeface="Cambria Math" charset="0"/>
                        </a:rPr>
                        <m:t>⟹</m:t>
                      </m:r>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𝑦</m:t>
                          </m:r>
                          <m:r>
                            <a:rPr lang="en-US" sz="2400" b="0" i="1" smtClean="0">
                              <a:latin typeface="Cambria Math" charset="0"/>
                            </a:rPr>
                            <m:t>=1</m:t>
                          </m:r>
                        </m:e>
                      </m:d>
                      <m:r>
                        <a:rPr lang="en-US" sz="2400" b="0" i="1" smtClean="0">
                          <a:latin typeface="Cambria Math" charset="0"/>
                        </a:rPr>
                        <m:t>=</m:t>
                      </m:r>
                      <m:f>
                        <m:fPr>
                          <m:ctrlPr>
                            <a:rPr lang="en-US"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panose="02040503050406030204" pitchFamily="18" charset="0"/>
                                </a:rPr>
                              </m:ctrlPr>
                            </m:sSupPr>
                            <m:e>
                              <m:r>
                                <a:rPr lang="en-US" sz="2400" b="0" i="1" smtClean="0">
                                  <a:latin typeface="Cambria Math" charset="0"/>
                                </a:rPr>
                                <m:t>𝑒</m:t>
                              </m:r>
                            </m:e>
                            <m:sup>
                              <m:r>
                                <a:rPr lang="en-US" sz="2400" b="0" i="1" smtClean="0">
                                  <a:latin typeface="Cambria Math" charset="0"/>
                                </a:rPr>
                                <m:t>−</m:t>
                              </m:r>
                              <m:r>
                                <a:rPr lang="en-US" sz="2400" b="0" i="1" smtClean="0">
                                  <a:latin typeface="Cambria Math" charset="0"/>
                                </a:rPr>
                                <m:t>𝜙</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sup>
                          </m:sSup>
                        </m:den>
                      </m:f>
                    </m:oMath>
                  </m:oMathPara>
                </a14:m>
                <a:endParaRPr lang="en-US" sz="24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3359194" y="5991740"/>
                <a:ext cx="5022850" cy="70621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4342693" y="4755024"/>
                <a:ext cx="9319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𝜙</m:t>
                      </m:r>
                      <m:d>
                        <m:dPr>
                          <m:ctrlPr>
                            <a:rPr lang="en-US" sz="2400" i="1">
                              <a:latin typeface="Cambria Math" panose="02040503050406030204" pitchFamily="18" charset="0"/>
                            </a:rPr>
                          </m:ctrlPr>
                        </m:dPr>
                        <m:e>
                          <m:r>
                            <a:rPr lang="en-US" sz="2400" i="1">
                              <a:latin typeface="Cambria Math" charset="0"/>
                            </a:rPr>
                            <m:t>𝑋</m:t>
                          </m:r>
                        </m:e>
                      </m:d>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4342693" y="4755024"/>
                <a:ext cx="931922" cy="461665"/>
              </a:xfrm>
              <a:prstGeom prst="rect">
                <a:avLst/>
              </a:prstGeom>
              <a:blipFill>
                <a:blip r:embed="rId3"/>
                <a:stretch>
                  <a:fillRect l="-1307"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8263173" y="4654302"/>
                <a:ext cx="2663230" cy="5665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000" i="1" smtClean="0">
                              <a:solidFill>
                                <a:schemeClr val="tx1">
                                  <a:lumMod val="75000"/>
                                  <a:lumOff val="25000"/>
                                </a:schemeClr>
                              </a:solidFill>
                              <a:latin typeface="Cambria Math" panose="02040503050406030204" pitchFamily="18" charset="0"/>
                              <a:ea typeface="Cambria Math" charset="0"/>
                              <a:cs typeface="Cambria Math" charset="0"/>
                            </a:rPr>
                          </m:ctrlPr>
                        </m:accPr>
                        <m:e>
                          <m:r>
                            <a:rPr lang="en-US" sz="3000" i="1">
                              <a:solidFill>
                                <a:schemeClr val="tx1">
                                  <a:lumMod val="75000"/>
                                  <a:lumOff val="25000"/>
                                </a:schemeClr>
                              </a:solidFill>
                              <a:latin typeface="Cambria Math" charset="0"/>
                              <a:ea typeface="Cambria Math" charset="0"/>
                              <a:cs typeface="Cambria Math" charset="0"/>
                            </a:rPr>
                            <m:t>𝑌</m:t>
                          </m:r>
                        </m:e>
                      </m:acc>
                      <m:r>
                        <a:rPr lang="en-US" sz="3000" i="1">
                          <a:solidFill>
                            <a:schemeClr val="tx1">
                              <a:lumMod val="75000"/>
                              <a:lumOff val="25000"/>
                            </a:schemeClr>
                          </a:solidFill>
                          <a:latin typeface="Cambria Math" charset="0"/>
                          <a:ea typeface="Cambria Math" charset="0"/>
                          <a:cs typeface="Cambria Math" charset="0"/>
                        </a:rPr>
                        <m:t>=</m:t>
                      </m:r>
                      <m:r>
                        <m:rPr>
                          <m:sty m:val="p"/>
                        </m:rPr>
                        <a:rPr lang="en-US" sz="3000">
                          <a:solidFill>
                            <a:schemeClr val="tx1">
                              <a:lumMod val="75000"/>
                              <a:lumOff val="25000"/>
                            </a:schemeClr>
                          </a:solidFill>
                          <a:latin typeface="Cambria Math" charset="0"/>
                          <a:ea typeface="Cambria Math" charset="0"/>
                          <a:cs typeface="Cambria Math" charset="0"/>
                        </a:rPr>
                        <m:t>P</m:t>
                      </m:r>
                      <m:r>
                        <a:rPr lang="en-US" sz="3000">
                          <a:solidFill>
                            <a:schemeClr val="tx1">
                              <a:lumMod val="75000"/>
                              <a:lumOff val="25000"/>
                            </a:schemeClr>
                          </a:solidFill>
                          <a:latin typeface="Cambria Math" charset="0"/>
                          <a:ea typeface="Cambria Math" charset="0"/>
                          <a:cs typeface="Cambria Math" charset="0"/>
                        </a:rPr>
                        <m:t>(</m:t>
                      </m:r>
                      <m:r>
                        <m:rPr>
                          <m:sty m:val="p"/>
                        </m:rPr>
                        <a:rPr lang="en-US" sz="3000">
                          <a:solidFill>
                            <a:schemeClr val="tx1">
                              <a:lumMod val="75000"/>
                              <a:lumOff val="25000"/>
                            </a:schemeClr>
                          </a:solidFill>
                          <a:latin typeface="Cambria Math" charset="0"/>
                          <a:ea typeface="Cambria Math" charset="0"/>
                          <a:cs typeface="Cambria Math" charset="0"/>
                        </a:rPr>
                        <m:t>y</m:t>
                      </m:r>
                      <m:r>
                        <a:rPr lang="en-US" sz="3000">
                          <a:solidFill>
                            <a:schemeClr val="tx1">
                              <a:lumMod val="75000"/>
                              <a:lumOff val="25000"/>
                            </a:schemeClr>
                          </a:solidFill>
                          <a:latin typeface="Cambria Math" charset="0"/>
                          <a:ea typeface="Cambria Math" charset="0"/>
                          <a:cs typeface="Cambria Math" charset="0"/>
                        </a:rPr>
                        <m:t>=1)</m:t>
                      </m:r>
                    </m:oMath>
                  </m:oMathPara>
                </a14:m>
                <a:endParaRPr lang="en-US" sz="3000" dirty="0">
                  <a:solidFill>
                    <a:schemeClr val="tx1">
                      <a:lumMod val="75000"/>
                      <a:lumOff val="25000"/>
                    </a:schemeClr>
                  </a:solidFill>
                  <a:latin typeface="Cambria Math" charset="0"/>
                  <a:ea typeface="Cambria Math" charset="0"/>
                  <a:cs typeface="Cambria Math"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263173" y="4654302"/>
                <a:ext cx="2663230" cy="566502"/>
              </a:xfrm>
              <a:prstGeom prst="rect">
                <a:avLst/>
              </a:prstGeom>
              <a:blipFill>
                <a:blip r:embed="rId4"/>
                <a:stretch>
                  <a:fillRect/>
                </a:stretch>
              </a:blipFill>
            </p:spPr>
            <p:txBody>
              <a:bodyPr/>
              <a:lstStyle/>
              <a:p>
                <a:r>
                  <a:rPr lang="en-US">
                    <a:noFill/>
                  </a:rPr>
                  <a:t> </a:t>
                </a:r>
              </a:p>
            </p:txBody>
          </p:sp>
        </mc:Fallback>
      </mc:AlternateContent>
      <p:grpSp>
        <p:nvGrpSpPr>
          <p:cNvPr id="17" name="Group 16"/>
          <p:cNvGrpSpPr/>
          <p:nvPr/>
        </p:nvGrpSpPr>
        <p:grpSpPr>
          <a:xfrm>
            <a:off x="2529504" y="4325887"/>
            <a:ext cx="4439291" cy="1365070"/>
            <a:chOff x="2855952" y="2266407"/>
            <a:chExt cx="5963370" cy="1828800"/>
          </a:xfrm>
        </p:grpSpPr>
        <p:sp>
          <p:nvSpPr>
            <p:cNvPr id="18" name="Oval 17"/>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2855952" y="3167743"/>
              <a:ext cx="2034099"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977269" y="3167743"/>
              <a:ext cx="1285411"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541026" y="2787852"/>
              <a:ext cx="278296" cy="783430"/>
            </a:xfrm>
            <a:prstGeom prst="rect">
              <a:avLst/>
            </a:prstGeom>
            <a:noFill/>
          </p:spPr>
          <p:txBody>
            <a:bodyPr wrap="square" rtlCol="0">
              <a:spAutoFit/>
            </a:bodyPr>
            <a:lstStyle/>
            <a:p>
              <a:endParaRPr lang="en-US" sz="3200" dirty="0">
                <a:latin typeface="Cambria Math" charset="0"/>
                <a:ea typeface="Cambria Math" charset="0"/>
                <a:cs typeface="Cambria Math" charset="0"/>
              </a:endParaRPr>
            </a:p>
          </p:txBody>
        </p:sp>
      </p:grpSp>
      <p:sp>
        <p:nvSpPr>
          <p:cNvPr id="25" name="Oval 24"/>
          <p:cNvSpPr>
            <a:spLocks noChangeAspect="1"/>
          </p:cNvSpPr>
          <p:nvPr/>
        </p:nvSpPr>
        <p:spPr>
          <a:xfrm>
            <a:off x="6688974" y="4298792"/>
            <a:ext cx="1361407" cy="1365070"/>
          </a:xfrm>
          <a:prstGeom prst="ellipse">
            <a:avLst/>
          </a:prstGeom>
          <a:solidFill>
            <a:schemeClr val="accent3">
              <a:lumMod val="60000"/>
              <a:lumOff val="40000"/>
            </a:schemeClr>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6402223" y="3623989"/>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mc:AlternateContent xmlns:mc="http://schemas.openxmlformats.org/markup-compatibility/2006" xmlns:a14="http://schemas.microsoft.com/office/drawing/2010/main">
        <mc:Choice Requires="a14">
          <p:sp>
            <p:nvSpPr>
              <p:cNvPr id="30" name="Rectangle 29"/>
              <p:cNvSpPr/>
              <p:nvPr/>
            </p:nvSpPr>
            <p:spPr>
              <a:xfrm>
                <a:off x="6688974" y="4706720"/>
                <a:ext cx="137646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𝜎</m:t>
                      </m:r>
                      <m:r>
                        <a:rPr lang="en-US" sz="2400" b="0" i="1" smtClean="0">
                          <a:latin typeface="Cambria Math" charset="0"/>
                        </a:rPr>
                        <m:t>(</m:t>
                      </m:r>
                      <m:r>
                        <a:rPr lang="en-US" sz="2400" i="1">
                          <a:latin typeface="Cambria Math" charset="0"/>
                        </a:rPr>
                        <m:t>𝜙</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oMath>
                  </m:oMathPara>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6688974" y="4706720"/>
                <a:ext cx="1376467" cy="461665"/>
              </a:xfrm>
              <a:prstGeom prst="rect">
                <a:avLst/>
              </a:prstGeom>
              <a:blipFill>
                <a:blip r:embed="rId5"/>
                <a:stretch>
                  <a:fillRect b="-15789"/>
                </a:stretch>
              </a:blipFill>
            </p:spPr>
            <p:txBody>
              <a:bodyPr/>
              <a:lstStyle/>
              <a:p>
                <a:r>
                  <a:rPr lang="en-US">
                    <a:noFill/>
                  </a:rPr>
                  <a:t> </a:t>
                </a:r>
              </a:p>
            </p:txBody>
          </p:sp>
        </mc:Fallback>
      </mc:AlternateContent>
      <p:grpSp>
        <p:nvGrpSpPr>
          <p:cNvPr id="24" name="Group 23"/>
          <p:cNvGrpSpPr/>
          <p:nvPr/>
        </p:nvGrpSpPr>
        <p:grpSpPr>
          <a:xfrm>
            <a:off x="2576192" y="1232582"/>
            <a:ext cx="5154651" cy="2556588"/>
            <a:chOff x="2918313" y="1588957"/>
            <a:chExt cx="7072303" cy="3507699"/>
          </a:xfrm>
        </p:grpSpPr>
        <p:sp>
          <p:nvSpPr>
            <p:cNvPr id="26" name="Rectangle 25"/>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p:nvGrpSpPr>
          <p:grpSpPr>
            <a:xfrm>
              <a:off x="4551699" y="1792586"/>
              <a:ext cx="706970" cy="3029897"/>
              <a:chOff x="4551699" y="1792586"/>
              <a:chExt cx="706970" cy="3029897"/>
            </a:xfrm>
          </p:grpSpPr>
          <p:sp>
            <p:nvSpPr>
              <p:cNvPr id="74" name="Oval 73"/>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950047" y="1774480"/>
              <a:ext cx="720561" cy="3029897"/>
              <a:chOff x="4534281" y="1792586"/>
              <a:chExt cx="720561" cy="3029897"/>
            </a:xfrm>
          </p:grpSpPr>
          <p:sp>
            <p:nvSpPr>
              <p:cNvPr id="70" name="Oval 69"/>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p:cNvCxnSpPr>
              <a:stCxn id="61"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1" idx="6"/>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1" idx="6"/>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61" idx="6"/>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61" idx="2"/>
            </p:cNvCxnSpPr>
            <p:nvPr/>
          </p:nvCxnSpPr>
          <p:spPr>
            <a:xfrm flipV="1">
              <a:off x="2935102" y="2145671"/>
              <a:ext cx="1619479" cy="7064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935102" y="2852128"/>
              <a:ext cx="1619135" cy="706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935102" y="2852128"/>
              <a:ext cx="1616941" cy="84018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2935102" y="2852128"/>
              <a:ext cx="1616597" cy="161727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925958" y="2847556"/>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918313" y="3735599"/>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p:cNvCxnSpPr>
              <a:endCxn id="61" idx="2"/>
            </p:cNvCxnSpPr>
            <p:nvPr/>
          </p:nvCxnSpPr>
          <p:spPr>
            <a:xfrm flipV="1">
              <a:off x="2927457" y="2145671"/>
              <a:ext cx="1627124" cy="159450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927457" y="2922761"/>
              <a:ext cx="1626780" cy="817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2927457" y="3692308"/>
              <a:ext cx="1624586" cy="4786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2927457" y="3740171"/>
              <a:ext cx="1550269" cy="7111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1941848" y="4654302"/>
            <a:ext cx="468387" cy="584775"/>
          </a:xfrm>
          <a:prstGeom prst="rect">
            <a:avLst/>
          </a:prstGeom>
          <a:noFill/>
        </p:spPr>
        <p:txBody>
          <a:bodyPr wrap="square" rtlCol="0">
            <a:spAutoFit/>
          </a:bodyPr>
          <a:lstStyle/>
          <a:p>
            <a:r>
              <a:rPr lang="en-US" sz="3200" dirty="0">
                <a:solidFill>
                  <a:schemeClr val="tx1">
                    <a:lumMod val="75000"/>
                    <a:lumOff val="25000"/>
                  </a:schemeClr>
                </a:solidFill>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79" name="TextBox 78"/>
              <p:cNvSpPr txBox="1"/>
              <p:nvPr/>
            </p:nvSpPr>
            <p:spPr>
              <a:xfrm>
                <a:off x="8382044" y="2209706"/>
                <a:ext cx="2663230" cy="5665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3000" i="1" smtClean="0">
                              <a:solidFill>
                                <a:schemeClr val="tx1">
                                  <a:lumMod val="75000"/>
                                  <a:lumOff val="25000"/>
                                </a:schemeClr>
                              </a:solidFill>
                              <a:latin typeface="Cambria Math" panose="02040503050406030204" pitchFamily="18" charset="0"/>
                              <a:ea typeface="Cambria Math" charset="0"/>
                              <a:cs typeface="Cambria Math" charset="0"/>
                            </a:rPr>
                          </m:ctrlPr>
                        </m:accPr>
                        <m:e>
                          <m:r>
                            <a:rPr lang="en-US" sz="3000" i="1">
                              <a:solidFill>
                                <a:schemeClr val="tx1">
                                  <a:lumMod val="75000"/>
                                  <a:lumOff val="25000"/>
                                </a:schemeClr>
                              </a:solidFill>
                              <a:latin typeface="Cambria Math" charset="0"/>
                              <a:ea typeface="Cambria Math" charset="0"/>
                              <a:cs typeface="Cambria Math" charset="0"/>
                            </a:rPr>
                            <m:t>𝑌</m:t>
                          </m:r>
                        </m:e>
                      </m:acc>
                      <m:r>
                        <a:rPr lang="en-US" sz="3000" i="1">
                          <a:solidFill>
                            <a:schemeClr val="tx1">
                              <a:lumMod val="75000"/>
                              <a:lumOff val="25000"/>
                            </a:schemeClr>
                          </a:solidFill>
                          <a:latin typeface="Cambria Math" charset="0"/>
                          <a:ea typeface="Cambria Math" charset="0"/>
                          <a:cs typeface="Cambria Math" charset="0"/>
                        </a:rPr>
                        <m:t>=</m:t>
                      </m:r>
                      <m:r>
                        <m:rPr>
                          <m:sty m:val="p"/>
                        </m:rPr>
                        <a:rPr lang="en-US" sz="3000">
                          <a:solidFill>
                            <a:schemeClr val="tx1">
                              <a:lumMod val="75000"/>
                              <a:lumOff val="25000"/>
                            </a:schemeClr>
                          </a:solidFill>
                          <a:latin typeface="Cambria Math" charset="0"/>
                          <a:ea typeface="Cambria Math" charset="0"/>
                          <a:cs typeface="Cambria Math" charset="0"/>
                        </a:rPr>
                        <m:t>P</m:t>
                      </m:r>
                      <m:r>
                        <a:rPr lang="en-US" sz="3000">
                          <a:solidFill>
                            <a:schemeClr val="tx1">
                              <a:lumMod val="75000"/>
                              <a:lumOff val="25000"/>
                            </a:schemeClr>
                          </a:solidFill>
                          <a:latin typeface="Cambria Math" charset="0"/>
                          <a:ea typeface="Cambria Math" charset="0"/>
                          <a:cs typeface="Cambria Math" charset="0"/>
                        </a:rPr>
                        <m:t>(</m:t>
                      </m:r>
                      <m:r>
                        <m:rPr>
                          <m:sty m:val="p"/>
                        </m:rPr>
                        <a:rPr lang="en-US" sz="3000">
                          <a:solidFill>
                            <a:schemeClr val="tx1">
                              <a:lumMod val="75000"/>
                              <a:lumOff val="25000"/>
                            </a:schemeClr>
                          </a:solidFill>
                          <a:latin typeface="Cambria Math" charset="0"/>
                          <a:ea typeface="Cambria Math" charset="0"/>
                          <a:cs typeface="Cambria Math" charset="0"/>
                        </a:rPr>
                        <m:t>y</m:t>
                      </m:r>
                      <m:r>
                        <a:rPr lang="en-US" sz="3000">
                          <a:solidFill>
                            <a:schemeClr val="tx1">
                              <a:lumMod val="75000"/>
                              <a:lumOff val="25000"/>
                            </a:schemeClr>
                          </a:solidFill>
                          <a:latin typeface="Cambria Math" charset="0"/>
                          <a:ea typeface="Cambria Math" charset="0"/>
                          <a:cs typeface="Cambria Math" charset="0"/>
                        </a:rPr>
                        <m:t>=1)</m:t>
                      </m:r>
                    </m:oMath>
                  </m:oMathPara>
                </a14:m>
                <a:endParaRPr lang="en-US" sz="3000" dirty="0">
                  <a:solidFill>
                    <a:schemeClr val="tx1">
                      <a:lumMod val="75000"/>
                      <a:lumOff val="25000"/>
                    </a:schemeClr>
                  </a:solidFill>
                  <a:latin typeface="Cambria Math" charset="0"/>
                  <a:ea typeface="Cambria Math" charset="0"/>
                  <a:cs typeface="Cambria Math"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8382044" y="2209706"/>
                <a:ext cx="2663230" cy="56650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607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23" grpId="0"/>
      <p:bldP spid="28" grpId="0"/>
      <p:bldP spid="25" grpId="0" animBg="1"/>
      <p:bldP spid="29" grpId="0" animBg="1"/>
      <p:bldP spid="30" grpId="0"/>
      <p:bldP spid="78" grpId="0"/>
      <p:bldP spid="7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 for multi-class classification  </a:t>
            </a:r>
          </a:p>
        </p:txBody>
      </p:sp>
      <p:sp>
        <p:nvSpPr>
          <p:cNvPr id="7" name="TextBox 6"/>
          <p:cNvSpPr txBox="1"/>
          <p:nvPr/>
        </p:nvSpPr>
        <p:spPr>
          <a:xfrm>
            <a:off x="654124" y="2739309"/>
            <a:ext cx="468387" cy="584776"/>
          </a:xfrm>
          <a:prstGeom prst="rect">
            <a:avLst/>
          </a:prstGeom>
          <a:noFill/>
        </p:spPr>
        <p:txBody>
          <a:bodyPr wrap="square" rtlCol="0">
            <a:spAutoFit/>
          </a:bodyPr>
          <a:lstStyle/>
          <a:p>
            <a:r>
              <a:rPr lang="en-US" sz="3200" dirty="0">
                <a:solidFill>
                  <a:schemeClr val="tx1">
                    <a:lumMod val="75000"/>
                    <a:lumOff val="25000"/>
                  </a:schemeClr>
                </a:solidFill>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79" name="TextBox 78"/>
              <p:cNvSpPr txBox="1"/>
              <p:nvPr/>
            </p:nvSpPr>
            <p:spPr>
              <a:xfrm>
                <a:off x="8312666" y="2791146"/>
                <a:ext cx="4876391" cy="5987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3200" i="1" smtClean="0">
                              <a:solidFill>
                                <a:schemeClr val="tx1">
                                  <a:lumMod val="75000"/>
                                  <a:lumOff val="25000"/>
                                </a:schemeClr>
                              </a:solidFill>
                              <a:latin typeface="Cambria Math" panose="02040503050406030204" pitchFamily="18" charset="0"/>
                              <a:ea typeface="Cambria Math" charset="0"/>
                              <a:cs typeface="Cambria Math" charset="0"/>
                            </a:rPr>
                          </m:ctrlPr>
                        </m:accPr>
                        <m:e>
                          <m:r>
                            <a:rPr lang="en-US" sz="3200" i="1">
                              <a:solidFill>
                                <a:schemeClr val="tx1">
                                  <a:lumMod val="75000"/>
                                  <a:lumOff val="25000"/>
                                </a:schemeClr>
                              </a:solidFill>
                              <a:latin typeface="Cambria Math" charset="0"/>
                              <a:ea typeface="Cambria Math" charset="0"/>
                              <a:cs typeface="Cambria Math" charset="0"/>
                            </a:rPr>
                            <m:t>𝑌</m:t>
                          </m:r>
                        </m:e>
                      </m:acc>
                      <m:r>
                        <a:rPr lang="en-US" sz="3200" i="1">
                          <a:solidFill>
                            <a:schemeClr val="tx1">
                              <a:lumMod val="75000"/>
                              <a:lumOff val="25000"/>
                            </a:schemeClr>
                          </a:solidFill>
                          <a:latin typeface="Cambria Math" charset="0"/>
                          <a:ea typeface="Cambria Math" charset="0"/>
                          <a:cs typeface="Cambria Math" charset="0"/>
                        </a:rPr>
                        <m:t>=</m:t>
                      </m:r>
                      <m:r>
                        <a:rPr lang="en-US" sz="3200" b="0" i="1" smtClean="0">
                          <a:solidFill>
                            <a:schemeClr val="tx1">
                              <a:lumMod val="75000"/>
                              <a:lumOff val="25000"/>
                            </a:schemeClr>
                          </a:solidFill>
                          <a:latin typeface="Cambria Math" charset="0"/>
                          <a:ea typeface="Cambria Math" charset="0"/>
                          <a:cs typeface="Cambria Math" charset="0"/>
                        </a:rPr>
                        <m:t>[</m:t>
                      </m:r>
                      <m:sSub>
                        <m:sSubPr>
                          <m:ctrlPr>
                            <a:rPr lang="en-US" sz="3200" b="0" i="1" smtClean="0">
                              <a:solidFill>
                                <a:schemeClr val="tx1">
                                  <a:lumMod val="75000"/>
                                  <a:lumOff val="25000"/>
                                </a:schemeClr>
                              </a:solidFill>
                              <a:latin typeface="Cambria Math" panose="02040503050406030204" pitchFamily="18" charset="0"/>
                              <a:ea typeface="Cambria Math" charset="0"/>
                              <a:cs typeface="Cambria Math" charset="0"/>
                            </a:rPr>
                          </m:ctrlPr>
                        </m:sSubPr>
                        <m:e>
                          <m:r>
                            <m:rPr>
                              <m:sty m:val="p"/>
                            </m:rPr>
                            <a:rPr lang="en-US" sz="3200">
                              <a:solidFill>
                                <a:schemeClr val="tx1">
                                  <a:lumMod val="75000"/>
                                  <a:lumOff val="25000"/>
                                </a:schemeClr>
                              </a:solidFill>
                              <a:latin typeface="Cambria Math" charset="0"/>
                              <a:ea typeface="Cambria Math" charset="0"/>
                              <a:cs typeface="Cambria Math" charset="0"/>
                            </a:rPr>
                            <m:t>P</m:t>
                          </m:r>
                        </m:e>
                        <m:sub>
                          <m:r>
                            <a:rPr lang="en-US" sz="3200" b="0" i="0" smtClean="0">
                              <a:solidFill>
                                <a:schemeClr val="tx1">
                                  <a:lumMod val="75000"/>
                                  <a:lumOff val="25000"/>
                                </a:schemeClr>
                              </a:solidFill>
                              <a:latin typeface="Cambria Math" charset="0"/>
                              <a:ea typeface="Cambria Math" charset="0"/>
                              <a:cs typeface="Cambria Math" charset="0"/>
                            </a:rPr>
                            <m:t>1</m:t>
                          </m:r>
                        </m:sub>
                      </m:sSub>
                      <m:r>
                        <a:rPr lang="en-US" sz="3200" b="0" i="0" smtClean="0">
                          <a:solidFill>
                            <a:schemeClr val="tx1">
                              <a:lumMod val="75000"/>
                              <a:lumOff val="25000"/>
                            </a:schemeClr>
                          </a:solidFill>
                          <a:latin typeface="Cambria Math" charset="0"/>
                          <a:ea typeface="Cambria Math" charset="0"/>
                          <a:cs typeface="Cambria Math" charset="0"/>
                        </a:rPr>
                        <m:t>,</m:t>
                      </m:r>
                      <m:sSub>
                        <m:sSubPr>
                          <m:ctrlPr>
                            <a:rPr lang="en-US" sz="3200" b="0" i="1" smtClean="0">
                              <a:solidFill>
                                <a:schemeClr val="tx1">
                                  <a:lumMod val="75000"/>
                                  <a:lumOff val="25000"/>
                                </a:schemeClr>
                              </a:solidFill>
                              <a:latin typeface="Cambria Math" panose="02040503050406030204" pitchFamily="18" charset="0"/>
                              <a:ea typeface="Cambria Math" charset="0"/>
                              <a:cs typeface="Cambria Math" charset="0"/>
                            </a:rPr>
                          </m:ctrlPr>
                        </m:sSubPr>
                        <m:e>
                          <m:r>
                            <m:rPr>
                              <m:sty m:val="p"/>
                            </m:rPr>
                            <a:rPr lang="en-US" sz="3200" b="0" i="0" smtClean="0">
                              <a:solidFill>
                                <a:schemeClr val="tx1">
                                  <a:lumMod val="75000"/>
                                  <a:lumOff val="25000"/>
                                </a:schemeClr>
                              </a:solidFill>
                              <a:latin typeface="Cambria Math" charset="0"/>
                              <a:ea typeface="Cambria Math" charset="0"/>
                              <a:cs typeface="Cambria Math" charset="0"/>
                            </a:rPr>
                            <m:t>P</m:t>
                          </m:r>
                        </m:e>
                        <m:sub>
                          <m:r>
                            <a:rPr lang="en-US" sz="3200" b="0" i="0" smtClean="0">
                              <a:solidFill>
                                <a:schemeClr val="tx1">
                                  <a:lumMod val="75000"/>
                                  <a:lumOff val="25000"/>
                                </a:schemeClr>
                              </a:solidFill>
                              <a:latin typeface="Cambria Math" charset="0"/>
                              <a:ea typeface="Cambria Math" charset="0"/>
                              <a:cs typeface="Cambria Math" charset="0"/>
                            </a:rPr>
                            <m:t>2</m:t>
                          </m:r>
                        </m:sub>
                      </m:sSub>
                      <m:r>
                        <a:rPr lang="en-US" sz="3200" b="0" i="0" smtClean="0">
                          <a:solidFill>
                            <a:schemeClr val="tx1">
                              <a:lumMod val="75000"/>
                              <a:lumOff val="25000"/>
                            </a:schemeClr>
                          </a:solidFill>
                          <a:latin typeface="Cambria Math" charset="0"/>
                          <a:ea typeface="Cambria Math" charset="0"/>
                          <a:cs typeface="Cambria Math" charset="0"/>
                        </a:rPr>
                        <m:t>,</m:t>
                      </m:r>
                      <m:sSub>
                        <m:sSubPr>
                          <m:ctrlPr>
                            <a:rPr lang="en-US" sz="3200" b="0" i="1" smtClean="0">
                              <a:solidFill>
                                <a:schemeClr val="tx1">
                                  <a:lumMod val="75000"/>
                                  <a:lumOff val="25000"/>
                                </a:schemeClr>
                              </a:solidFill>
                              <a:latin typeface="Cambria Math" panose="02040503050406030204" pitchFamily="18" charset="0"/>
                              <a:ea typeface="Cambria Math" charset="0"/>
                              <a:cs typeface="Cambria Math" charset="0"/>
                            </a:rPr>
                          </m:ctrlPr>
                        </m:sSubPr>
                        <m:e>
                          <m:r>
                            <m:rPr>
                              <m:sty m:val="p"/>
                            </m:rPr>
                            <a:rPr lang="en-US" sz="3200" b="0" i="0" smtClean="0">
                              <a:solidFill>
                                <a:schemeClr val="tx1">
                                  <a:lumMod val="75000"/>
                                  <a:lumOff val="25000"/>
                                </a:schemeClr>
                              </a:solidFill>
                              <a:latin typeface="Cambria Math" charset="0"/>
                              <a:ea typeface="Cambria Math" charset="0"/>
                              <a:cs typeface="Cambria Math" charset="0"/>
                            </a:rPr>
                            <m:t>P</m:t>
                          </m:r>
                        </m:e>
                        <m:sub>
                          <m:r>
                            <a:rPr lang="en-US" sz="3200" b="0" i="0" smtClean="0">
                              <a:solidFill>
                                <a:schemeClr val="tx1">
                                  <a:lumMod val="75000"/>
                                  <a:lumOff val="25000"/>
                                </a:schemeClr>
                              </a:solidFill>
                              <a:latin typeface="Cambria Math" charset="0"/>
                              <a:ea typeface="Cambria Math" charset="0"/>
                              <a:cs typeface="Cambria Math" charset="0"/>
                            </a:rPr>
                            <m:t>3</m:t>
                          </m:r>
                        </m:sub>
                      </m:sSub>
                      <m:r>
                        <a:rPr lang="en-US" sz="3200" b="0" i="0" smtClean="0">
                          <a:solidFill>
                            <a:schemeClr val="tx1">
                              <a:lumMod val="75000"/>
                              <a:lumOff val="25000"/>
                            </a:schemeClr>
                          </a:solidFill>
                          <a:latin typeface="Cambria Math" charset="0"/>
                          <a:ea typeface="Cambria Math" charset="0"/>
                          <a:cs typeface="Cambria Math" charset="0"/>
                        </a:rPr>
                        <m:t>]</m:t>
                      </m:r>
                    </m:oMath>
                  </m:oMathPara>
                </a14:m>
                <a:endParaRPr lang="en-US" sz="3200" dirty="0">
                  <a:solidFill>
                    <a:schemeClr val="tx1">
                      <a:lumMod val="75000"/>
                      <a:lumOff val="25000"/>
                    </a:schemeClr>
                  </a:solidFill>
                  <a:latin typeface="Cambria Math" charset="0"/>
                  <a:ea typeface="Cambria Math" charset="0"/>
                  <a:cs typeface="Cambria Math"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8312666" y="2791146"/>
                <a:ext cx="4876391" cy="598754"/>
              </a:xfrm>
              <a:prstGeom prst="rect">
                <a:avLst/>
              </a:prstGeom>
              <a:blipFill>
                <a:blip r:embed="rId2"/>
                <a:stretch>
                  <a:fillRect/>
                </a:stretch>
              </a:blipFill>
            </p:spPr>
            <p:txBody>
              <a:bodyPr/>
              <a:lstStyle/>
              <a:p>
                <a:r>
                  <a:rPr lang="en-US">
                    <a:noFill/>
                  </a:rPr>
                  <a:t> </a:t>
                </a:r>
              </a:p>
            </p:txBody>
          </p:sp>
        </mc:Fallback>
      </mc:AlternateContent>
      <p:grpSp>
        <p:nvGrpSpPr>
          <p:cNvPr id="97" name="Group 96"/>
          <p:cNvGrpSpPr/>
          <p:nvPr/>
        </p:nvGrpSpPr>
        <p:grpSpPr>
          <a:xfrm>
            <a:off x="1122511" y="1515193"/>
            <a:ext cx="6709711" cy="3327862"/>
            <a:chOff x="2576192" y="1232582"/>
            <a:chExt cx="5154651" cy="2556588"/>
          </a:xfrm>
        </p:grpSpPr>
        <p:grpSp>
          <p:nvGrpSpPr>
            <p:cNvPr id="24" name="Group 23"/>
            <p:cNvGrpSpPr/>
            <p:nvPr/>
          </p:nvGrpSpPr>
          <p:grpSpPr>
            <a:xfrm>
              <a:off x="2576192" y="1232582"/>
              <a:ext cx="5154651" cy="2556588"/>
              <a:chOff x="2918313" y="1588957"/>
              <a:chExt cx="7072303" cy="3507699"/>
            </a:xfrm>
          </p:grpSpPr>
          <p:sp>
            <p:nvSpPr>
              <p:cNvPr id="26" name="Rectangle 25"/>
              <p:cNvSpPr/>
              <p:nvPr/>
            </p:nvSpPr>
            <p:spPr>
              <a:xfrm>
                <a:off x="8911325" y="1959859"/>
                <a:ext cx="1079291" cy="26426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p:nvGrpSpPr>
            <p:grpSpPr>
              <a:xfrm>
                <a:off x="4551699" y="1792586"/>
                <a:ext cx="706970" cy="3029897"/>
                <a:chOff x="4551699" y="1792586"/>
                <a:chExt cx="706970" cy="3029897"/>
              </a:xfrm>
            </p:grpSpPr>
            <p:sp>
              <p:nvSpPr>
                <p:cNvPr id="74" name="Oval 73"/>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950047" y="1774480"/>
                <a:ext cx="720561" cy="3029897"/>
                <a:chOff x="4534281" y="1792586"/>
                <a:chExt cx="720561" cy="3029897"/>
              </a:xfrm>
            </p:grpSpPr>
            <p:sp>
              <p:nvSpPr>
                <p:cNvPr id="70" name="Oval 69"/>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p:cNvCxnSpPr>
                <a:stCxn id="61"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1" idx="6"/>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1" idx="6"/>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61" idx="6"/>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61" idx="2"/>
              </p:cNvCxnSpPr>
              <p:nvPr/>
            </p:nvCxnSpPr>
            <p:spPr>
              <a:xfrm flipV="1">
                <a:off x="2935102" y="2145671"/>
                <a:ext cx="1619479" cy="7064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935102" y="2852128"/>
                <a:ext cx="1619135" cy="706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935102" y="2852128"/>
                <a:ext cx="1616941" cy="84018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2935102" y="2852128"/>
                <a:ext cx="1616597" cy="161727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925958" y="2847556"/>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918313" y="3735599"/>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p:cNvCxnSpPr>
                <a:endCxn id="61" idx="2"/>
              </p:cNvCxnSpPr>
              <p:nvPr/>
            </p:nvCxnSpPr>
            <p:spPr>
              <a:xfrm flipV="1">
                <a:off x="2927457" y="2145671"/>
                <a:ext cx="1627124" cy="159450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927457" y="2922761"/>
                <a:ext cx="1626780" cy="817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2927457" y="3692308"/>
                <a:ext cx="1624586" cy="4786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2927457" y="3740171"/>
                <a:ext cx="1550269" cy="7111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6027898" y="1619211"/>
              <a:ext cx="1576804" cy="1736834"/>
              <a:chOff x="6027898" y="1619211"/>
              <a:chExt cx="1576804" cy="1736834"/>
            </a:xfrm>
          </p:grpSpPr>
          <p:cxnSp>
            <p:nvCxnSpPr>
              <p:cNvPr id="82" name="Straight Arrow Connector 81"/>
              <p:cNvCxnSpPr>
                <a:stCxn id="71" idx="6"/>
                <a:endCxn id="80" idx="2"/>
              </p:cNvCxnSpPr>
              <p:nvPr/>
            </p:nvCxnSpPr>
            <p:spPr>
              <a:xfrm flipV="1">
                <a:off x="6039904" y="1876557"/>
                <a:ext cx="1041029" cy="31497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stCxn id="71" idx="6"/>
                <a:endCxn id="81" idx="2"/>
              </p:cNvCxnSpPr>
              <p:nvPr/>
            </p:nvCxnSpPr>
            <p:spPr>
              <a:xfrm>
                <a:off x="6039904" y="2191529"/>
                <a:ext cx="1051623" cy="90717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6033173" y="1619211"/>
                <a:ext cx="1571529" cy="1736834"/>
                <a:chOff x="6033173" y="1619211"/>
                <a:chExt cx="1571529" cy="1736834"/>
              </a:xfrm>
            </p:grpSpPr>
            <p:sp>
              <p:nvSpPr>
                <p:cNvPr id="80" name="Oval 79"/>
                <p:cNvSpPr/>
                <p:nvPr/>
              </p:nvSpPr>
              <p:spPr>
                <a:xfrm>
                  <a:off x="7080933" y="1619211"/>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091527" y="2841353"/>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4" name="Straight Arrow Connector 83"/>
                <p:cNvCxnSpPr>
                  <a:stCxn id="70" idx="6"/>
                  <a:endCxn id="80" idx="2"/>
                </p:cNvCxnSpPr>
                <p:nvPr/>
              </p:nvCxnSpPr>
              <p:spPr>
                <a:xfrm>
                  <a:off x="6033173" y="1625147"/>
                  <a:ext cx="1047760" cy="251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85" name="Straight Arrow Connector 84"/>
              <p:cNvCxnSpPr>
                <a:stCxn id="70" idx="6"/>
                <a:endCxn id="81" idx="2"/>
              </p:cNvCxnSpPr>
              <p:nvPr/>
            </p:nvCxnSpPr>
            <p:spPr>
              <a:xfrm>
                <a:off x="6033173" y="1625147"/>
                <a:ext cx="1058354" cy="147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72" idx="6"/>
                <a:endCxn id="80" idx="2"/>
              </p:cNvCxnSpPr>
              <p:nvPr/>
            </p:nvCxnSpPr>
            <p:spPr>
              <a:xfrm flipV="1">
                <a:off x="6034496" y="1876557"/>
                <a:ext cx="1046437" cy="8758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2" idx="6"/>
                <a:endCxn id="81" idx="2"/>
              </p:cNvCxnSpPr>
              <p:nvPr/>
            </p:nvCxnSpPr>
            <p:spPr>
              <a:xfrm>
                <a:off x="6034496" y="2752414"/>
                <a:ext cx="1057031" cy="34628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73" idx="6"/>
                <a:endCxn id="81" idx="2"/>
              </p:cNvCxnSpPr>
              <p:nvPr/>
            </p:nvCxnSpPr>
            <p:spPr>
              <a:xfrm flipV="1">
                <a:off x="6027898" y="3098699"/>
                <a:ext cx="1063629" cy="22009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73" idx="6"/>
                <a:endCxn id="80" idx="2"/>
              </p:cNvCxnSpPr>
              <p:nvPr/>
            </p:nvCxnSpPr>
            <p:spPr>
              <a:xfrm flipV="1">
                <a:off x="6027898" y="1876557"/>
                <a:ext cx="1053035" cy="14422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grpSp>
      <p:sp>
        <p:nvSpPr>
          <p:cNvPr id="98" name="TextBox 97"/>
          <p:cNvSpPr txBox="1"/>
          <p:nvPr/>
        </p:nvSpPr>
        <p:spPr>
          <a:xfrm>
            <a:off x="6464215" y="4866418"/>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p:spTree>
    <p:extLst>
      <p:ext uri="{BB962C8B-B14F-4D97-AF65-F5344CB8AC3E}">
        <p14:creationId xmlns:p14="http://schemas.microsoft.com/office/powerpoint/2010/main" val="200720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9" grpId="0"/>
      <p:bldP spid="9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7585241" y="1226886"/>
                <a:ext cx="3615425" cy="1153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lumMod val="75000"/>
                              <a:lumOff val="25000"/>
                            </a:schemeClr>
                          </a:solidFill>
                          <a:latin typeface="Cambria Math" charset="0"/>
                        </a:rPr>
                        <m:t> </m:t>
                      </m:r>
                      <m:acc>
                        <m:accPr>
                          <m:chr m:val="̂"/>
                          <m:ctrlPr>
                            <a:rPr lang="en-US" sz="3200" b="0" i="1" smtClean="0">
                              <a:solidFill>
                                <a:schemeClr val="tx1">
                                  <a:lumMod val="75000"/>
                                  <a:lumOff val="25000"/>
                                </a:schemeClr>
                              </a:solidFill>
                              <a:latin typeface="Cambria Math" panose="02040503050406030204" pitchFamily="18" charset="0"/>
                            </a:rPr>
                          </m:ctrlPr>
                        </m:accPr>
                        <m:e>
                          <m:r>
                            <a:rPr lang="en-US" sz="3200" b="0" i="1" smtClean="0">
                              <a:solidFill>
                                <a:schemeClr val="tx1">
                                  <a:lumMod val="75000"/>
                                  <a:lumOff val="25000"/>
                                </a:schemeClr>
                              </a:solidFill>
                              <a:latin typeface="Cambria Math" charset="0"/>
                            </a:rPr>
                            <m:t>𝑌</m:t>
                          </m:r>
                        </m:e>
                      </m:acc>
                      <m:r>
                        <a:rPr lang="en-US" sz="3200" b="0" i="1" smtClean="0">
                          <a:solidFill>
                            <a:schemeClr val="tx1">
                              <a:lumMod val="75000"/>
                              <a:lumOff val="25000"/>
                            </a:schemeClr>
                          </a:solidFill>
                          <a:latin typeface="Cambria Math" charset="0"/>
                        </a:rPr>
                        <m:t>=</m:t>
                      </m:r>
                      <m:f>
                        <m:fPr>
                          <m:ctrlPr>
                            <a:rPr lang="en-US" sz="3200" b="0" i="1" smtClean="0">
                              <a:solidFill>
                                <a:schemeClr val="tx1">
                                  <a:lumMod val="75000"/>
                                  <a:lumOff val="25000"/>
                                </a:schemeClr>
                              </a:solidFill>
                              <a:latin typeface="Cambria Math" panose="02040503050406030204" pitchFamily="18" charset="0"/>
                            </a:rPr>
                          </m:ctrlPr>
                        </m:fPr>
                        <m:num>
                          <m:sSup>
                            <m:sSupPr>
                              <m:ctrlPr>
                                <a:rPr lang="en-US" sz="3200" b="0" i="1" smtClean="0">
                                  <a:solidFill>
                                    <a:schemeClr val="tx1">
                                      <a:lumMod val="75000"/>
                                      <a:lumOff val="25000"/>
                                    </a:schemeClr>
                                  </a:solidFill>
                                  <a:latin typeface="Cambria Math" panose="02040503050406030204" pitchFamily="18" charset="0"/>
                                </a:rPr>
                              </m:ctrlPr>
                            </m:sSupPr>
                            <m:e>
                              <m:r>
                                <a:rPr lang="en-US" sz="3200" b="0" i="1" smtClean="0">
                                  <a:solidFill>
                                    <a:schemeClr val="tx1">
                                      <a:lumMod val="75000"/>
                                      <a:lumOff val="25000"/>
                                    </a:schemeClr>
                                  </a:solidFill>
                                  <a:latin typeface="Cambria Math" charset="0"/>
                                </a:rPr>
                                <m:t>𝑒</m:t>
                              </m:r>
                            </m:e>
                            <m:sup>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𝜙</m:t>
                                  </m:r>
                                </m:e>
                                <m:sub>
                                  <m:r>
                                    <a:rPr lang="en-US" sz="3200" b="0" i="1" smtClean="0">
                                      <a:solidFill>
                                        <a:schemeClr val="tx1">
                                          <a:lumMod val="75000"/>
                                          <a:lumOff val="25000"/>
                                        </a:schemeClr>
                                      </a:solidFill>
                                      <a:latin typeface="Cambria Math" charset="0"/>
                                    </a:rPr>
                                    <m:t>𝑘</m:t>
                                  </m:r>
                                </m:sub>
                              </m:sSub>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𝑋</m:t>
                                  </m:r>
                                </m:e>
                              </m:d>
                            </m:sup>
                          </m:sSup>
                        </m:num>
                        <m:den>
                          <m:nary>
                            <m:naryPr>
                              <m:chr m:val="∑"/>
                              <m:ctrlPr>
                                <a:rPr lang="is-IS" sz="3200" b="0" i="1" smtClean="0">
                                  <a:solidFill>
                                    <a:schemeClr val="tx1">
                                      <a:lumMod val="75000"/>
                                      <a:lumOff val="25000"/>
                                    </a:schemeClr>
                                  </a:solidFill>
                                  <a:latin typeface="Cambria Math" panose="02040503050406030204" pitchFamily="18" charset="0"/>
                                </a:rPr>
                              </m:ctrlPr>
                            </m:naryPr>
                            <m:sub>
                              <m:r>
                                <m:rPr>
                                  <m:brk m:alnAt="23"/>
                                </m:rPr>
                                <a:rPr lang="en-US" sz="3200" b="0" i="1" smtClean="0">
                                  <a:solidFill>
                                    <a:schemeClr val="tx1">
                                      <a:lumMod val="75000"/>
                                      <a:lumOff val="25000"/>
                                    </a:schemeClr>
                                  </a:solidFill>
                                  <a:latin typeface="Cambria Math" charset="0"/>
                                </a:rPr>
                                <m:t>𝑘</m:t>
                              </m:r>
                              <m:r>
                                <a:rPr lang="en-US" sz="3200" b="0" i="1" smtClean="0">
                                  <a:solidFill>
                                    <a:schemeClr val="tx1">
                                      <a:lumMod val="75000"/>
                                      <a:lumOff val="25000"/>
                                    </a:schemeClr>
                                  </a:solidFill>
                                  <a:latin typeface="Cambria Math" charset="0"/>
                                </a:rPr>
                                <m:t>=1</m:t>
                              </m:r>
                            </m:sub>
                            <m:sup>
                              <m:r>
                                <a:rPr lang="en-US" sz="3200" b="0" i="1" smtClean="0">
                                  <a:solidFill>
                                    <a:schemeClr val="tx1">
                                      <a:lumMod val="75000"/>
                                      <a:lumOff val="25000"/>
                                    </a:schemeClr>
                                  </a:solidFill>
                                  <a:latin typeface="Cambria Math" charset="0"/>
                                </a:rPr>
                                <m:t>𝐾</m:t>
                              </m:r>
                            </m:sup>
                            <m:e>
                              <m:sSup>
                                <m:sSupPr>
                                  <m:ctrlPr>
                                    <a:rPr lang="en-US" sz="3200" b="0" i="1" smtClean="0">
                                      <a:solidFill>
                                        <a:schemeClr val="tx1">
                                          <a:lumMod val="75000"/>
                                          <a:lumOff val="25000"/>
                                        </a:schemeClr>
                                      </a:solidFill>
                                      <a:latin typeface="Cambria Math" panose="02040503050406030204" pitchFamily="18" charset="0"/>
                                    </a:rPr>
                                  </m:ctrlPr>
                                </m:sSupPr>
                                <m:e>
                                  <m:r>
                                    <a:rPr lang="en-US" sz="3200" i="1">
                                      <a:solidFill>
                                        <a:schemeClr val="tx1">
                                          <a:lumMod val="75000"/>
                                          <a:lumOff val="25000"/>
                                        </a:schemeClr>
                                      </a:solidFill>
                                      <a:latin typeface="Cambria Math" charset="0"/>
                                    </a:rPr>
                                    <m:t>𝑒</m:t>
                                  </m:r>
                                </m:e>
                                <m:sup>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sup>
                              </m:sSup>
                            </m:e>
                          </m:nary>
                        </m:den>
                      </m:f>
                    </m:oMath>
                  </m:oMathPara>
                </a14:m>
                <a:endParaRPr lang="en-US" sz="2800" dirty="0">
                  <a:solidFill>
                    <a:schemeClr val="tx1">
                      <a:lumMod val="75000"/>
                      <a:lumOff val="2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585241" y="1226886"/>
                <a:ext cx="3615425" cy="1153906"/>
              </a:xfrm>
              <a:prstGeom prst="rect">
                <a:avLst/>
              </a:prstGeom>
              <a:blipFill>
                <a:blip r:embed="rId2"/>
                <a:stretch>
                  <a:fillRect t="-15217" b="-106522"/>
                </a:stretch>
              </a:blipFill>
            </p:spPr>
            <p:txBody>
              <a:bodyPr/>
              <a:lstStyle/>
              <a:p>
                <a:r>
                  <a:rPr lang="en-US">
                    <a:noFill/>
                  </a:rPr>
                  <a:t> </a:t>
                </a:r>
              </a:p>
            </p:txBody>
          </p:sp>
        </mc:Fallback>
      </mc:AlternateContent>
      <p:grpSp>
        <p:nvGrpSpPr>
          <p:cNvPr id="4" name="Group 3"/>
          <p:cNvGrpSpPr/>
          <p:nvPr/>
        </p:nvGrpSpPr>
        <p:grpSpPr>
          <a:xfrm>
            <a:off x="1692177" y="2376032"/>
            <a:ext cx="2981910" cy="3372637"/>
            <a:chOff x="6027898" y="1502914"/>
            <a:chExt cx="1702945" cy="1926086"/>
          </a:xfrm>
        </p:grpSpPr>
        <p:sp>
          <p:nvSpPr>
            <p:cNvPr id="6" name="Rectangle 5"/>
            <p:cNvSpPr/>
            <p:nvPr/>
          </p:nvSpPr>
          <p:spPr>
            <a:xfrm>
              <a:off x="6944201" y="1502914"/>
              <a:ext cx="786642" cy="1926086"/>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080934" y="2250918"/>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045312" y="1638343"/>
              <a:ext cx="1035622" cy="8699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039904" y="2191529"/>
              <a:ext cx="1041030" cy="31673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034496" y="2508264"/>
              <a:ext cx="1046438" cy="24415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027898" y="2508264"/>
              <a:ext cx="1053037" cy="8105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039904" y="1876557"/>
              <a:ext cx="1041029" cy="31497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080933" y="1619211"/>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91527" y="2841353"/>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6033173" y="1625147"/>
              <a:ext cx="1047760" cy="251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034496" y="1876557"/>
              <a:ext cx="1046437" cy="8758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6027898" y="1876557"/>
              <a:ext cx="1053035" cy="14422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endCxn id="15" idx="2"/>
          </p:cNvCxnSpPr>
          <p:nvPr/>
        </p:nvCxnSpPr>
        <p:spPr>
          <a:xfrm>
            <a:off x="1692173" y="2566960"/>
            <a:ext cx="1862452" cy="26033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5" idx="2"/>
          </p:cNvCxnSpPr>
          <p:nvPr/>
        </p:nvCxnSpPr>
        <p:spPr>
          <a:xfrm>
            <a:off x="1722667" y="3581816"/>
            <a:ext cx="1831958" cy="158848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5" idx="2"/>
          </p:cNvCxnSpPr>
          <p:nvPr/>
        </p:nvCxnSpPr>
        <p:spPr>
          <a:xfrm>
            <a:off x="1722667" y="4553553"/>
            <a:ext cx="1831958" cy="61674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15" idx="2"/>
          </p:cNvCxnSpPr>
          <p:nvPr/>
        </p:nvCxnSpPr>
        <p:spPr>
          <a:xfrm flipV="1">
            <a:off x="1692169" y="5170302"/>
            <a:ext cx="1862456" cy="37119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4" idx="6"/>
          </p:cNvCxnSpPr>
          <p:nvPr/>
        </p:nvCxnSpPr>
        <p:spPr>
          <a:xfrm>
            <a:off x="4434659" y="3030293"/>
            <a:ext cx="1936831"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7" idx="6"/>
            <a:endCxn id="50" idx="1"/>
          </p:cNvCxnSpPr>
          <p:nvPr/>
        </p:nvCxnSpPr>
        <p:spPr>
          <a:xfrm flipV="1">
            <a:off x="4434661" y="4124399"/>
            <a:ext cx="1936829" cy="120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5" idx="6"/>
          </p:cNvCxnSpPr>
          <p:nvPr/>
        </p:nvCxnSpPr>
        <p:spPr>
          <a:xfrm>
            <a:off x="4453210" y="5170302"/>
            <a:ext cx="1918280"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287079" y="1732026"/>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rot="16200000">
            <a:off x="-379816" y="3717451"/>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sp>
        <p:nvSpPr>
          <p:cNvPr id="46" name="TextBox 45"/>
          <p:cNvSpPr txBox="1"/>
          <p:nvPr/>
        </p:nvSpPr>
        <p:spPr>
          <a:xfrm>
            <a:off x="3007525" y="6238775"/>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p:sp>
        <p:nvSpPr>
          <p:cNvPr id="47" name="TextBox 46"/>
          <p:cNvSpPr txBox="1"/>
          <p:nvPr/>
        </p:nvSpPr>
        <p:spPr>
          <a:xfrm>
            <a:off x="4904292" y="2611579"/>
            <a:ext cx="1027845" cy="400110"/>
          </a:xfrm>
          <a:prstGeom prst="rect">
            <a:avLst/>
          </a:prstGeom>
          <a:noFill/>
        </p:spPr>
        <p:txBody>
          <a:bodyPr wrap="none" rtlCol="0">
            <a:spAutoFit/>
          </a:bodyPr>
          <a:lstStyle/>
          <a:p>
            <a:r>
              <a:rPr lang="en-US" sz="2000" dirty="0">
                <a:latin typeface="Karla" charset="0"/>
                <a:ea typeface="Karla" charset="0"/>
                <a:cs typeface="Karla" charset="0"/>
              </a:rPr>
              <a:t>A score</a:t>
            </a:r>
          </a:p>
        </p:txBody>
      </p:sp>
      <p:sp>
        <p:nvSpPr>
          <p:cNvPr id="48" name="TextBox 47"/>
          <p:cNvSpPr txBox="1"/>
          <p:nvPr/>
        </p:nvSpPr>
        <p:spPr>
          <a:xfrm>
            <a:off x="4905930" y="3680052"/>
            <a:ext cx="1040670" cy="400110"/>
          </a:xfrm>
          <a:prstGeom prst="rect">
            <a:avLst/>
          </a:prstGeom>
          <a:noFill/>
        </p:spPr>
        <p:txBody>
          <a:bodyPr wrap="none" rtlCol="0">
            <a:spAutoFit/>
          </a:bodyPr>
          <a:lstStyle/>
          <a:p>
            <a:r>
              <a:rPr lang="en-US" sz="2000" dirty="0">
                <a:latin typeface="Karla" charset="0"/>
                <a:ea typeface="Karla" charset="0"/>
                <a:cs typeface="Karla" charset="0"/>
              </a:rPr>
              <a:t>B score</a:t>
            </a:r>
          </a:p>
        </p:txBody>
      </p:sp>
      <p:sp>
        <p:nvSpPr>
          <p:cNvPr id="49" name="TextBox 48"/>
          <p:cNvSpPr txBox="1"/>
          <p:nvPr/>
        </p:nvSpPr>
        <p:spPr>
          <a:xfrm>
            <a:off x="4944636" y="4701763"/>
            <a:ext cx="1037463" cy="400110"/>
          </a:xfrm>
          <a:prstGeom prst="rect">
            <a:avLst/>
          </a:prstGeom>
          <a:noFill/>
        </p:spPr>
        <p:txBody>
          <a:bodyPr wrap="none" rtlCol="0">
            <a:spAutoFit/>
          </a:bodyPr>
          <a:lstStyle/>
          <a:p>
            <a:r>
              <a:rPr lang="en-US" sz="2000" dirty="0">
                <a:latin typeface="Karla" charset="0"/>
                <a:ea typeface="Karla" charset="0"/>
                <a:cs typeface="Karla" charset="0"/>
              </a:rPr>
              <a:t>C score</a:t>
            </a:r>
          </a:p>
        </p:txBody>
      </p:sp>
      <p:grpSp>
        <p:nvGrpSpPr>
          <p:cNvPr id="69" name="Group 68"/>
          <p:cNvGrpSpPr/>
          <p:nvPr/>
        </p:nvGrpSpPr>
        <p:grpSpPr>
          <a:xfrm>
            <a:off x="6371490" y="2438080"/>
            <a:ext cx="4190963" cy="3372637"/>
            <a:chOff x="6084411" y="2023410"/>
            <a:chExt cx="4190963" cy="3372637"/>
          </a:xfrm>
        </p:grpSpPr>
        <p:sp>
          <p:nvSpPr>
            <p:cNvPr id="50" name="Rectangle 49"/>
            <p:cNvSpPr/>
            <p:nvPr/>
          </p:nvSpPr>
          <p:spPr>
            <a:xfrm>
              <a:off x="6084411" y="2023410"/>
              <a:ext cx="1377435" cy="337263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a:off x="7461846" y="2590845"/>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7461846" y="3703554"/>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7461846" y="4755632"/>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8312977" y="2390790"/>
              <a:ext cx="1949573" cy="400110"/>
            </a:xfrm>
            <a:prstGeom prst="rect">
              <a:avLst/>
            </a:prstGeom>
            <a:noFill/>
          </p:spPr>
          <p:txBody>
            <a:bodyPr wrap="none" rtlCol="0">
              <a:spAutoFit/>
            </a:bodyPr>
            <a:lstStyle/>
            <a:p>
              <a:r>
                <a:rPr lang="en-US" sz="2000" dirty="0">
                  <a:latin typeface="Karla" charset="0"/>
                  <a:ea typeface="Karla" charset="0"/>
                  <a:cs typeface="Karla" charset="0"/>
                </a:rPr>
                <a:t>Probability of A</a:t>
              </a:r>
            </a:p>
          </p:txBody>
        </p:sp>
        <p:sp>
          <p:nvSpPr>
            <p:cNvPr id="67" name="TextBox 66"/>
            <p:cNvSpPr txBox="1"/>
            <p:nvPr/>
          </p:nvSpPr>
          <p:spPr>
            <a:xfrm>
              <a:off x="8312977" y="3483563"/>
              <a:ext cx="1962397" cy="400110"/>
            </a:xfrm>
            <a:prstGeom prst="rect">
              <a:avLst/>
            </a:prstGeom>
            <a:noFill/>
          </p:spPr>
          <p:txBody>
            <a:bodyPr wrap="none" rtlCol="0">
              <a:spAutoFit/>
            </a:bodyPr>
            <a:lstStyle/>
            <a:p>
              <a:r>
                <a:rPr lang="en-US" sz="2000" dirty="0">
                  <a:latin typeface="Karla" charset="0"/>
                  <a:ea typeface="Karla" charset="0"/>
                  <a:cs typeface="Karla" charset="0"/>
                </a:rPr>
                <a:t>Probability of B</a:t>
              </a:r>
            </a:p>
          </p:txBody>
        </p:sp>
        <p:sp>
          <p:nvSpPr>
            <p:cNvPr id="68" name="TextBox 67"/>
            <p:cNvSpPr txBox="1"/>
            <p:nvPr/>
          </p:nvSpPr>
          <p:spPr>
            <a:xfrm>
              <a:off x="8312977" y="4550719"/>
              <a:ext cx="1959191" cy="400110"/>
            </a:xfrm>
            <a:prstGeom prst="rect">
              <a:avLst/>
            </a:prstGeom>
            <a:noFill/>
          </p:spPr>
          <p:txBody>
            <a:bodyPr wrap="none" rtlCol="0">
              <a:spAutoFit/>
            </a:bodyPr>
            <a:lstStyle/>
            <a:p>
              <a:r>
                <a:rPr lang="en-US" sz="2000" dirty="0">
                  <a:latin typeface="Karla" charset="0"/>
                  <a:ea typeface="Karla" charset="0"/>
                  <a:cs typeface="Karla" charset="0"/>
                </a:rPr>
                <a:t>Probability of C</a:t>
              </a:r>
            </a:p>
          </p:txBody>
        </p:sp>
      </p:grpSp>
      <mc:AlternateContent xmlns:mc="http://schemas.openxmlformats.org/markup-compatibility/2006" xmlns:a14="http://schemas.microsoft.com/office/drawing/2010/main">
        <mc:Choice Requires="a14">
          <p:sp>
            <p:nvSpPr>
              <p:cNvPr id="70" name="Rectangle 69"/>
              <p:cNvSpPr/>
              <p:nvPr/>
            </p:nvSpPr>
            <p:spPr>
              <a:xfrm>
                <a:off x="4904292" y="1457074"/>
                <a:ext cx="138025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oMath>
                  </m:oMathPara>
                </a14:m>
                <a:endParaRPr lang="en-US" sz="3200" dirty="0"/>
              </a:p>
            </p:txBody>
          </p:sp>
        </mc:Choice>
        <mc:Fallback xmlns="">
          <p:sp>
            <p:nvSpPr>
              <p:cNvPr id="70" name="Rectangle 69"/>
              <p:cNvSpPr>
                <a:spLocks noRot="1" noChangeAspect="1" noMove="1" noResize="1" noEditPoints="1" noAdjustHandles="1" noChangeArrowheads="1" noChangeShapeType="1" noTextEdit="1"/>
              </p:cNvSpPr>
              <p:nvPr/>
            </p:nvSpPr>
            <p:spPr>
              <a:xfrm>
                <a:off x="4904292" y="1457074"/>
                <a:ext cx="1380250" cy="584775"/>
              </a:xfrm>
              <a:prstGeom prst="rect">
                <a:avLst/>
              </a:prstGeom>
              <a:blipFill>
                <a:blip r:embed="rId3"/>
                <a:stretch>
                  <a:fillRect l="-3670" b="-19149"/>
                </a:stretch>
              </a:blipFill>
            </p:spPr>
            <p:txBody>
              <a:bodyPr/>
              <a:lstStyle/>
              <a:p>
                <a:r>
                  <a:rPr lang="en-US">
                    <a:noFill/>
                  </a:rPr>
                  <a:t> </a:t>
                </a:r>
              </a:p>
            </p:txBody>
          </p:sp>
        </mc:Fallback>
      </mc:AlternateContent>
    </p:spTree>
    <p:extLst>
      <p:ext uri="{BB962C8B-B14F-4D97-AF65-F5344CB8AC3E}">
        <p14:creationId xmlns:p14="http://schemas.microsoft.com/office/powerpoint/2010/main" val="149287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7966975" y="1301314"/>
                <a:ext cx="3615425" cy="1153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lumMod val="75000"/>
                              <a:lumOff val="25000"/>
                            </a:schemeClr>
                          </a:solidFill>
                          <a:latin typeface="Cambria Math" charset="0"/>
                        </a:rPr>
                        <m:t> </m:t>
                      </m:r>
                      <m:acc>
                        <m:accPr>
                          <m:chr m:val="̂"/>
                          <m:ctrlPr>
                            <a:rPr lang="en-US" sz="3200" b="0" i="1" smtClean="0">
                              <a:solidFill>
                                <a:schemeClr val="tx1">
                                  <a:lumMod val="75000"/>
                                  <a:lumOff val="25000"/>
                                </a:schemeClr>
                              </a:solidFill>
                              <a:latin typeface="Cambria Math" panose="02040503050406030204" pitchFamily="18" charset="0"/>
                            </a:rPr>
                          </m:ctrlPr>
                        </m:accPr>
                        <m:e>
                          <m:r>
                            <a:rPr lang="en-US" sz="3200" b="0" i="1" smtClean="0">
                              <a:solidFill>
                                <a:schemeClr val="tx1">
                                  <a:lumMod val="75000"/>
                                  <a:lumOff val="25000"/>
                                </a:schemeClr>
                              </a:solidFill>
                              <a:latin typeface="Cambria Math" charset="0"/>
                            </a:rPr>
                            <m:t>𝑌</m:t>
                          </m:r>
                        </m:e>
                      </m:acc>
                      <m:r>
                        <a:rPr lang="en-US" sz="3200" b="0" i="1" smtClean="0">
                          <a:solidFill>
                            <a:schemeClr val="tx1">
                              <a:lumMod val="75000"/>
                              <a:lumOff val="25000"/>
                            </a:schemeClr>
                          </a:solidFill>
                          <a:latin typeface="Cambria Math" charset="0"/>
                        </a:rPr>
                        <m:t>=</m:t>
                      </m:r>
                      <m:f>
                        <m:fPr>
                          <m:ctrlPr>
                            <a:rPr lang="en-US" sz="3200" b="0" i="1" smtClean="0">
                              <a:solidFill>
                                <a:schemeClr val="tx1">
                                  <a:lumMod val="75000"/>
                                  <a:lumOff val="25000"/>
                                </a:schemeClr>
                              </a:solidFill>
                              <a:latin typeface="Cambria Math" panose="02040503050406030204" pitchFamily="18" charset="0"/>
                            </a:rPr>
                          </m:ctrlPr>
                        </m:fPr>
                        <m:num>
                          <m:sSup>
                            <m:sSupPr>
                              <m:ctrlPr>
                                <a:rPr lang="en-US" sz="3200" b="0" i="1" smtClean="0">
                                  <a:solidFill>
                                    <a:schemeClr val="tx1">
                                      <a:lumMod val="75000"/>
                                      <a:lumOff val="25000"/>
                                    </a:schemeClr>
                                  </a:solidFill>
                                  <a:latin typeface="Cambria Math" panose="02040503050406030204" pitchFamily="18" charset="0"/>
                                </a:rPr>
                              </m:ctrlPr>
                            </m:sSupPr>
                            <m:e>
                              <m:r>
                                <a:rPr lang="en-US" sz="3200" b="0" i="1" smtClean="0">
                                  <a:solidFill>
                                    <a:schemeClr val="tx1">
                                      <a:lumMod val="75000"/>
                                      <a:lumOff val="25000"/>
                                    </a:schemeClr>
                                  </a:solidFill>
                                  <a:latin typeface="Cambria Math" charset="0"/>
                                </a:rPr>
                                <m:t>𝑒</m:t>
                              </m:r>
                            </m:e>
                            <m:sup>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𝜙</m:t>
                                  </m:r>
                                </m:e>
                                <m:sub>
                                  <m:r>
                                    <a:rPr lang="en-US" sz="3200" b="0" i="1" smtClean="0">
                                      <a:solidFill>
                                        <a:schemeClr val="tx1">
                                          <a:lumMod val="75000"/>
                                          <a:lumOff val="25000"/>
                                        </a:schemeClr>
                                      </a:solidFill>
                                      <a:latin typeface="Cambria Math" charset="0"/>
                                    </a:rPr>
                                    <m:t>𝑘</m:t>
                                  </m:r>
                                </m:sub>
                              </m:sSub>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𝑋</m:t>
                                  </m:r>
                                </m:e>
                              </m:d>
                            </m:sup>
                          </m:sSup>
                        </m:num>
                        <m:den>
                          <m:nary>
                            <m:naryPr>
                              <m:chr m:val="∑"/>
                              <m:ctrlPr>
                                <a:rPr lang="is-IS" sz="3200" b="0" i="1" smtClean="0">
                                  <a:solidFill>
                                    <a:schemeClr val="tx1">
                                      <a:lumMod val="75000"/>
                                      <a:lumOff val="25000"/>
                                    </a:schemeClr>
                                  </a:solidFill>
                                  <a:latin typeface="Cambria Math" panose="02040503050406030204" pitchFamily="18" charset="0"/>
                                </a:rPr>
                              </m:ctrlPr>
                            </m:naryPr>
                            <m:sub>
                              <m:r>
                                <m:rPr>
                                  <m:brk m:alnAt="23"/>
                                </m:rPr>
                                <a:rPr lang="en-US" sz="3200" b="0" i="1" smtClean="0">
                                  <a:solidFill>
                                    <a:schemeClr val="tx1">
                                      <a:lumMod val="75000"/>
                                      <a:lumOff val="25000"/>
                                    </a:schemeClr>
                                  </a:solidFill>
                                  <a:latin typeface="Cambria Math" charset="0"/>
                                </a:rPr>
                                <m:t>𝑘</m:t>
                              </m:r>
                              <m:r>
                                <a:rPr lang="en-US" sz="3200" b="0" i="1" smtClean="0">
                                  <a:solidFill>
                                    <a:schemeClr val="tx1">
                                      <a:lumMod val="75000"/>
                                      <a:lumOff val="25000"/>
                                    </a:schemeClr>
                                  </a:solidFill>
                                  <a:latin typeface="Cambria Math" charset="0"/>
                                </a:rPr>
                                <m:t>=1</m:t>
                              </m:r>
                            </m:sub>
                            <m:sup>
                              <m:r>
                                <a:rPr lang="en-US" sz="3200" b="0" i="1" smtClean="0">
                                  <a:solidFill>
                                    <a:schemeClr val="tx1">
                                      <a:lumMod val="75000"/>
                                      <a:lumOff val="25000"/>
                                    </a:schemeClr>
                                  </a:solidFill>
                                  <a:latin typeface="Cambria Math" charset="0"/>
                                </a:rPr>
                                <m:t>𝐾</m:t>
                              </m:r>
                            </m:sup>
                            <m:e>
                              <m:sSup>
                                <m:sSupPr>
                                  <m:ctrlPr>
                                    <a:rPr lang="en-US" sz="3200" b="0" i="1" smtClean="0">
                                      <a:solidFill>
                                        <a:schemeClr val="tx1">
                                          <a:lumMod val="75000"/>
                                          <a:lumOff val="25000"/>
                                        </a:schemeClr>
                                      </a:solidFill>
                                      <a:latin typeface="Cambria Math" panose="02040503050406030204" pitchFamily="18" charset="0"/>
                                    </a:rPr>
                                  </m:ctrlPr>
                                </m:sSupPr>
                                <m:e>
                                  <m:r>
                                    <a:rPr lang="en-US" sz="3200" i="1">
                                      <a:solidFill>
                                        <a:schemeClr val="tx1">
                                          <a:lumMod val="75000"/>
                                          <a:lumOff val="25000"/>
                                        </a:schemeClr>
                                      </a:solidFill>
                                      <a:latin typeface="Cambria Math" charset="0"/>
                                    </a:rPr>
                                    <m:t>𝑒</m:t>
                                  </m:r>
                                </m:e>
                                <m:sup>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sup>
                              </m:sSup>
                            </m:e>
                          </m:nary>
                        </m:den>
                      </m:f>
                    </m:oMath>
                  </m:oMathPara>
                </a14:m>
                <a:endParaRPr lang="en-US" sz="2800" dirty="0">
                  <a:solidFill>
                    <a:schemeClr val="tx1">
                      <a:lumMod val="75000"/>
                      <a:lumOff val="2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966975" y="1301314"/>
                <a:ext cx="3615425" cy="1153906"/>
              </a:xfrm>
              <a:prstGeom prst="rect">
                <a:avLst/>
              </a:prstGeom>
              <a:blipFill>
                <a:blip r:embed="rId2"/>
                <a:stretch>
                  <a:fillRect t="-16304" b="-106522"/>
                </a:stretch>
              </a:blipFill>
            </p:spPr>
            <p:txBody>
              <a:bodyPr/>
              <a:lstStyle/>
              <a:p>
                <a:r>
                  <a:rPr lang="en-US">
                    <a:noFill/>
                  </a:rPr>
                  <a:t> </a:t>
                </a:r>
              </a:p>
            </p:txBody>
          </p:sp>
        </mc:Fallback>
      </mc:AlternateContent>
      <p:grpSp>
        <p:nvGrpSpPr>
          <p:cNvPr id="4" name="Group 3"/>
          <p:cNvGrpSpPr/>
          <p:nvPr/>
        </p:nvGrpSpPr>
        <p:grpSpPr>
          <a:xfrm>
            <a:off x="2073911" y="2450460"/>
            <a:ext cx="2981910" cy="3372637"/>
            <a:chOff x="6027898" y="1502914"/>
            <a:chExt cx="1702945" cy="1926086"/>
          </a:xfrm>
        </p:grpSpPr>
        <p:sp>
          <p:nvSpPr>
            <p:cNvPr id="6" name="Rectangle 5"/>
            <p:cNvSpPr/>
            <p:nvPr/>
          </p:nvSpPr>
          <p:spPr>
            <a:xfrm>
              <a:off x="6944201" y="1502914"/>
              <a:ext cx="786642" cy="1926086"/>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080934" y="2250918"/>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045312" y="1638343"/>
              <a:ext cx="1035622" cy="8699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039904" y="2191529"/>
              <a:ext cx="1041030" cy="31673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034496" y="2508264"/>
              <a:ext cx="1046438" cy="24415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027898" y="2508264"/>
              <a:ext cx="1053037" cy="8105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039904" y="1876557"/>
              <a:ext cx="1041029" cy="31497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080933" y="1619211"/>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91527" y="2841353"/>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6033173" y="1625147"/>
              <a:ext cx="1047760" cy="251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034496" y="1876557"/>
              <a:ext cx="1046437" cy="8758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6027898" y="1876557"/>
              <a:ext cx="1053035" cy="14422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endCxn id="15" idx="2"/>
          </p:cNvCxnSpPr>
          <p:nvPr/>
        </p:nvCxnSpPr>
        <p:spPr>
          <a:xfrm>
            <a:off x="2073907" y="2641388"/>
            <a:ext cx="1862452" cy="26033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5" idx="2"/>
          </p:cNvCxnSpPr>
          <p:nvPr/>
        </p:nvCxnSpPr>
        <p:spPr>
          <a:xfrm>
            <a:off x="2104401" y="3656244"/>
            <a:ext cx="1831958" cy="158848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5" idx="2"/>
          </p:cNvCxnSpPr>
          <p:nvPr/>
        </p:nvCxnSpPr>
        <p:spPr>
          <a:xfrm>
            <a:off x="2104401" y="4627981"/>
            <a:ext cx="1831958" cy="61674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15" idx="2"/>
          </p:cNvCxnSpPr>
          <p:nvPr/>
        </p:nvCxnSpPr>
        <p:spPr>
          <a:xfrm flipV="1">
            <a:off x="2073903" y="5244730"/>
            <a:ext cx="1862456" cy="37119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4" idx="6"/>
          </p:cNvCxnSpPr>
          <p:nvPr/>
        </p:nvCxnSpPr>
        <p:spPr>
          <a:xfrm>
            <a:off x="4816393" y="3104721"/>
            <a:ext cx="1936831"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7" idx="6"/>
            <a:endCxn id="50" idx="1"/>
          </p:cNvCxnSpPr>
          <p:nvPr/>
        </p:nvCxnSpPr>
        <p:spPr>
          <a:xfrm flipV="1">
            <a:off x="4816395" y="4198827"/>
            <a:ext cx="1936829" cy="120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5" idx="6"/>
          </p:cNvCxnSpPr>
          <p:nvPr/>
        </p:nvCxnSpPr>
        <p:spPr>
          <a:xfrm>
            <a:off x="4834944" y="5244730"/>
            <a:ext cx="1918280"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668813" y="1806454"/>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rot="16200000">
            <a:off x="1918" y="3791879"/>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sp>
        <p:nvSpPr>
          <p:cNvPr id="46" name="TextBox 45"/>
          <p:cNvSpPr txBox="1"/>
          <p:nvPr/>
        </p:nvSpPr>
        <p:spPr>
          <a:xfrm>
            <a:off x="4893883" y="6247531"/>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p:sp>
        <p:nvSpPr>
          <p:cNvPr id="47" name="TextBox 46"/>
          <p:cNvSpPr txBox="1"/>
          <p:nvPr/>
        </p:nvSpPr>
        <p:spPr>
          <a:xfrm>
            <a:off x="5286026" y="2686007"/>
            <a:ext cx="1027845" cy="400110"/>
          </a:xfrm>
          <a:prstGeom prst="rect">
            <a:avLst/>
          </a:prstGeom>
          <a:noFill/>
        </p:spPr>
        <p:txBody>
          <a:bodyPr wrap="none" rtlCol="0">
            <a:spAutoFit/>
          </a:bodyPr>
          <a:lstStyle/>
          <a:p>
            <a:r>
              <a:rPr lang="en-US" sz="2000" dirty="0">
                <a:latin typeface="Karla" charset="0"/>
                <a:ea typeface="Karla" charset="0"/>
                <a:cs typeface="Karla" charset="0"/>
              </a:rPr>
              <a:t>A score</a:t>
            </a:r>
          </a:p>
        </p:txBody>
      </p:sp>
      <p:sp>
        <p:nvSpPr>
          <p:cNvPr id="48" name="TextBox 47"/>
          <p:cNvSpPr txBox="1"/>
          <p:nvPr/>
        </p:nvSpPr>
        <p:spPr>
          <a:xfrm>
            <a:off x="5287664" y="3754480"/>
            <a:ext cx="1040670" cy="400110"/>
          </a:xfrm>
          <a:prstGeom prst="rect">
            <a:avLst/>
          </a:prstGeom>
          <a:noFill/>
        </p:spPr>
        <p:txBody>
          <a:bodyPr wrap="none" rtlCol="0">
            <a:spAutoFit/>
          </a:bodyPr>
          <a:lstStyle/>
          <a:p>
            <a:r>
              <a:rPr lang="en-US" sz="2000" dirty="0">
                <a:latin typeface="Karla" charset="0"/>
                <a:ea typeface="Karla" charset="0"/>
                <a:cs typeface="Karla" charset="0"/>
              </a:rPr>
              <a:t>B score</a:t>
            </a:r>
          </a:p>
        </p:txBody>
      </p:sp>
      <p:sp>
        <p:nvSpPr>
          <p:cNvPr id="49" name="TextBox 48"/>
          <p:cNvSpPr txBox="1"/>
          <p:nvPr/>
        </p:nvSpPr>
        <p:spPr>
          <a:xfrm>
            <a:off x="5326370" y="4776191"/>
            <a:ext cx="1037463" cy="400110"/>
          </a:xfrm>
          <a:prstGeom prst="rect">
            <a:avLst/>
          </a:prstGeom>
          <a:noFill/>
        </p:spPr>
        <p:txBody>
          <a:bodyPr wrap="none" rtlCol="0">
            <a:spAutoFit/>
          </a:bodyPr>
          <a:lstStyle/>
          <a:p>
            <a:r>
              <a:rPr lang="en-US" sz="2000" dirty="0">
                <a:latin typeface="Karla" charset="0"/>
                <a:ea typeface="Karla" charset="0"/>
                <a:cs typeface="Karla" charset="0"/>
              </a:rPr>
              <a:t>C score</a:t>
            </a:r>
          </a:p>
        </p:txBody>
      </p:sp>
      <p:grpSp>
        <p:nvGrpSpPr>
          <p:cNvPr id="69" name="Group 68"/>
          <p:cNvGrpSpPr/>
          <p:nvPr/>
        </p:nvGrpSpPr>
        <p:grpSpPr>
          <a:xfrm>
            <a:off x="6753224" y="2512508"/>
            <a:ext cx="4190963" cy="3372637"/>
            <a:chOff x="6084411" y="2023410"/>
            <a:chExt cx="4190963" cy="3372637"/>
          </a:xfrm>
        </p:grpSpPr>
        <p:sp>
          <p:nvSpPr>
            <p:cNvPr id="50" name="Rectangle 49"/>
            <p:cNvSpPr/>
            <p:nvPr/>
          </p:nvSpPr>
          <p:spPr>
            <a:xfrm>
              <a:off x="6084411" y="2023410"/>
              <a:ext cx="1377435" cy="3372637"/>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a:off x="7461846" y="2590845"/>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7461846" y="3703554"/>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7461846" y="4755632"/>
              <a:ext cx="628269" cy="617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8312977" y="2390790"/>
              <a:ext cx="1949573" cy="400110"/>
            </a:xfrm>
            <a:prstGeom prst="rect">
              <a:avLst/>
            </a:prstGeom>
            <a:noFill/>
          </p:spPr>
          <p:txBody>
            <a:bodyPr wrap="none" rtlCol="0">
              <a:spAutoFit/>
            </a:bodyPr>
            <a:lstStyle/>
            <a:p>
              <a:r>
                <a:rPr lang="en-US" sz="2000" dirty="0">
                  <a:latin typeface="Karla" charset="0"/>
                  <a:ea typeface="Karla" charset="0"/>
                  <a:cs typeface="Karla" charset="0"/>
                </a:rPr>
                <a:t>Probability of A</a:t>
              </a:r>
            </a:p>
          </p:txBody>
        </p:sp>
        <p:sp>
          <p:nvSpPr>
            <p:cNvPr id="67" name="TextBox 66"/>
            <p:cNvSpPr txBox="1"/>
            <p:nvPr/>
          </p:nvSpPr>
          <p:spPr>
            <a:xfrm>
              <a:off x="8312977" y="3483563"/>
              <a:ext cx="1962397" cy="400110"/>
            </a:xfrm>
            <a:prstGeom prst="rect">
              <a:avLst/>
            </a:prstGeom>
            <a:noFill/>
          </p:spPr>
          <p:txBody>
            <a:bodyPr wrap="none" rtlCol="0">
              <a:spAutoFit/>
            </a:bodyPr>
            <a:lstStyle/>
            <a:p>
              <a:r>
                <a:rPr lang="en-US" sz="2000" dirty="0">
                  <a:latin typeface="Karla" charset="0"/>
                  <a:ea typeface="Karla" charset="0"/>
                  <a:cs typeface="Karla" charset="0"/>
                </a:rPr>
                <a:t>Probability of B</a:t>
              </a:r>
            </a:p>
          </p:txBody>
        </p:sp>
        <p:sp>
          <p:nvSpPr>
            <p:cNvPr id="68" name="TextBox 67"/>
            <p:cNvSpPr txBox="1"/>
            <p:nvPr/>
          </p:nvSpPr>
          <p:spPr>
            <a:xfrm>
              <a:off x="8312977" y="4550719"/>
              <a:ext cx="1959191" cy="400110"/>
            </a:xfrm>
            <a:prstGeom prst="rect">
              <a:avLst/>
            </a:prstGeom>
            <a:noFill/>
          </p:spPr>
          <p:txBody>
            <a:bodyPr wrap="none" rtlCol="0">
              <a:spAutoFit/>
            </a:bodyPr>
            <a:lstStyle/>
            <a:p>
              <a:r>
                <a:rPr lang="en-US" sz="2000" dirty="0">
                  <a:latin typeface="Karla" charset="0"/>
                  <a:ea typeface="Karla" charset="0"/>
                  <a:cs typeface="Karla" charset="0"/>
                </a:rPr>
                <a:t>Probability of C</a:t>
              </a:r>
            </a:p>
          </p:txBody>
        </p:sp>
      </p:grpSp>
      <mc:AlternateContent xmlns:mc="http://schemas.openxmlformats.org/markup-compatibility/2006" xmlns:a14="http://schemas.microsoft.com/office/drawing/2010/main">
        <mc:Choice Requires="a14">
          <p:sp>
            <p:nvSpPr>
              <p:cNvPr id="70" name="Rectangle 69"/>
              <p:cNvSpPr/>
              <p:nvPr/>
            </p:nvSpPr>
            <p:spPr>
              <a:xfrm>
                <a:off x="5286026" y="1531502"/>
                <a:ext cx="138025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oMath>
                  </m:oMathPara>
                </a14:m>
                <a:endParaRPr lang="en-US" sz="3200" dirty="0"/>
              </a:p>
            </p:txBody>
          </p:sp>
        </mc:Choice>
        <mc:Fallback xmlns="">
          <p:sp>
            <p:nvSpPr>
              <p:cNvPr id="70" name="Rectangle 69"/>
              <p:cNvSpPr>
                <a:spLocks noRot="1" noChangeAspect="1" noMove="1" noResize="1" noEditPoints="1" noAdjustHandles="1" noChangeArrowheads="1" noChangeShapeType="1" noTextEdit="1"/>
              </p:cNvSpPr>
              <p:nvPr/>
            </p:nvSpPr>
            <p:spPr>
              <a:xfrm>
                <a:off x="5286026" y="1531502"/>
                <a:ext cx="1380250" cy="584775"/>
              </a:xfrm>
              <a:prstGeom prst="rect">
                <a:avLst/>
              </a:prstGeom>
              <a:blipFill>
                <a:blip r:embed="rId3"/>
                <a:stretch>
                  <a:fillRect l="-3636" b="-21277"/>
                </a:stretch>
              </a:blipFill>
            </p:spPr>
            <p:txBody>
              <a:bodyPr/>
              <a:lstStyle/>
              <a:p>
                <a:r>
                  <a:rPr lang="en-US">
                    <a:noFill/>
                  </a:rPr>
                  <a:t> </a:t>
                </a:r>
              </a:p>
            </p:txBody>
          </p:sp>
        </mc:Fallback>
      </mc:AlternateContent>
      <p:sp>
        <p:nvSpPr>
          <p:cNvPr id="39" name="TextBox 38"/>
          <p:cNvSpPr txBox="1"/>
          <p:nvPr/>
        </p:nvSpPr>
        <p:spPr>
          <a:xfrm rot="16200000">
            <a:off x="6669136" y="3889313"/>
            <a:ext cx="1545616" cy="523220"/>
          </a:xfrm>
          <a:prstGeom prst="rect">
            <a:avLst/>
          </a:prstGeom>
          <a:noFill/>
        </p:spPr>
        <p:txBody>
          <a:bodyPr wrap="none" rtlCol="0">
            <a:spAutoFit/>
          </a:bodyPr>
          <a:lstStyle/>
          <a:p>
            <a:r>
              <a:rPr lang="en-US" sz="2800" dirty="0" err="1">
                <a:solidFill>
                  <a:schemeClr val="tx1">
                    <a:lumMod val="75000"/>
                    <a:lumOff val="25000"/>
                  </a:schemeClr>
                </a:solidFill>
                <a:latin typeface="Karla" charset="0"/>
                <a:ea typeface="Karla" charset="0"/>
                <a:cs typeface="Karla" charset="0"/>
              </a:rPr>
              <a:t>SoftMax</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5378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p:sp>
        <p:nvSpPr>
          <p:cNvPr id="30" name="Rectangle 29"/>
          <p:cNvSpPr/>
          <p:nvPr/>
        </p:nvSpPr>
        <p:spPr>
          <a:xfrm>
            <a:off x="9996549" y="216531"/>
            <a:ext cx="184731" cy="461665"/>
          </a:xfrm>
          <a:prstGeom prst="rect">
            <a:avLst/>
          </a:prstGeom>
        </p:spPr>
        <p:txBody>
          <a:bodyPr wrap="none">
            <a:spAutoFit/>
          </a:bodyPr>
          <a:lstStyle/>
          <a:p>
            <a:endParaRPr lang="en-US" sz="2400" dirty="0"/>
          </a:p>
        </p:txBody>
      </p:sp>
      <mc:AlternateContent xmlns:mc="http://schemas.openxmlformats.org/markup-compatibility/2006" xmlns:a14="http://schemas.microsoft.com/office/drawing/2010/main">
        <mc:Choice Requires="a14">
          <p:sp>
            <p:nvSpPr>
              <p:cNvPr id="3" name="TextBox 2"/>
              <p:cNvSpPr txBox="1"/>
              <p:nvPr/>
            </p:nvSpPr>
            <p:spPr>
              <a:xfrm>
                <a:off x="7966975" y="1349980"/>
                <a:ext cx="3615425" cy="11539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tx1">
                              <a:lumMod val="75000"/>
                              <a:lumOff val="25000"/>
                            </a:schemeClr>
                          </a:solidFill>
                          <a:latin typeface="Cambria Math" charset="0"/>
                        </a:rPr>
                        <m:t> </m:t>
                      </m:r>
                      <m:acc>
                        <m:accPr>
                          <m:chr m:val="̂"/>
                          <m:ctrlPr>
                            <a:rPr lang="en-US" sz="3200" b="0" i="1" smtClean="0">
                              <a:solidFill>
                                <a:schemeClr val="tx1">
                                  <a:lumMod val="75000"/>
                                  <a:lumOff val="25000"/>
                                </a:schemeClr>
                              </a:solidFill>
                              <a:latin typeface="Cambria Math" panose="02040503050406030204" pitchFamily="18" charset="0"/>
                            </a:rPr>
                          </m:ctrlPr>
                        </m:accPr>
                        <m:e>
                          <m:r>
                            <a:rPr lang="en-US" sz="3200" b="0" i="1" smtClean="0">
                              <a:solidFill>
                                <a:schemeClr val="tx1">
                                  <a:lumMod val="75000"/>
                                  <a:lumOff val="25000"/>
                                </a:schemeClr>
                              </a:solidFill>
                              <a:latin typeface="Cambria Math" charset="0"/>
                            </a:rPr>
                            <m:t>𝑌</m:t>
                          </m:r>
                        </m:e>
                      </m:acc>
                      <m:r>
                        <a:rPr lang="en-US" sz="3200" b="0" i="1" smtClean="0">
                          <a:solidFill>
                            <a:schemeClr val="tx1">
                              <a:lumMod val="75000"/>
                              <a:lumOff val="25000"/>
                            </a:schemeClr>
                          </a:solidFill>
                          <a:latin typeface="Cambria Math" charset="0"/>
                        </a:rPr>
                        <m:t>=</m:t>
                      </m:r>
                      <m:f>
                        <m:fPr>
                          <m:ctrlPr>
                            <a:rPr lang="en-US" sz="3200" b="0" i="1" smtClean="0">
                              <a:solidFill>
                                <a:schemeClr val="tx1">
                                  <a:lumMod val="75000"/>
                                  <a:lumOff val="25000"/>
                                </a:schemeClr>
                              </a:solidFill>
                              <a:latin typeface="Cambria Math" panose="02040503050406030204" pitchFamily="18" charset="0"/>
                            </a:rPr>
                          </m:ctrlPr>
                        </m:fPr>
                        <m:num>
                          <m:sSup>
                            <m:sSupPr>
                              <m:ctrlPr>
                                <a:rPr lang="en-US" sz="3200" b="0" i="1" smtClean="0">
                                  <a:solidFill>
                                    <a:schemeClr val="tx1">
                                      <a:lumMod val="75000"/>
                                      <a:lumOff val="25000"/>
                                    </a:schemeClr>
                                  </a:solidFill>
                                  <a:latin typeface="Cambria Math" panose="02040503050406030204" pitchFamily="18" charset="0"/>
                                </a:rPr>
                              </m:ctrlPr>
                            </m:sSupPr>
                            <m:e>
                              <m:r>
                                <a:rPr lang="en-US" sz="3200" b="0" i="1" smtClean="0">
                                  <a:solidFill>
                                    <a:schemeClr val="tx1">
                                      <a:lumMod val="75000"/>
                                      <a:lumOff val="25000"/>
                                    </a:schemeClr>
                                  </a:solidFill>
                                  <a:latin typeface="Cambria Math" charset="0"/>
                                </a:rPr>
                                <m:t>𝑒</m:t>
                              </m:r>
                            </m:e>
                            <m:sup>
                              <m:sSub>
                                <m:sSubPr>
                                  <m:ctrlPr>
                                    <a:rPr lang="en-US" sz="3200" b="0" i="1" smtClean="0">
                                      <a:solidFill>
                                        <a:schemeClr val="tx1">
                                          <a:lumMod val="75000"/>
                                          <a:lumOff val="25000"/>
                                        </a:schemeClr>
                                      </a:solidFill>
                                      <a:latin typeface="Cambria Math" panose="02040503050406030204" pitchFamily="18" charset="0"/>
                                    </a:rPr>
                                  </m:ctrlPr>
                                </m:sSubPr>
                                <m:e>
                                  <m:r>
                                    <a:rPr lang="en-US" sz="3200" b="0" i="1" smtClean="0">
                                      <a:solidFill>
                                        <a:schemeClr val="tx1">
                                          <a:lumMod val="75000"/>
                                          <a:lumOff val="25000"/>
                                        </a:schemeClr>
                                      </a:solidFill>
                                      <a:latin typeface="Cambria Math" charset="0"/>
                                    </a:rPr>
                                    <m:t>𝜙</m:t>
                                  </m:r>
                                </m:e>
                                <m:sub>
                                  <m:r>
                                    <a:rPr lang="en-US" sz="3200" b="0" i="1" smtClean="0">
                                      <a:solidFill>
                                        <a:schemeClr val="tx1">
                                          <a:lumMod val="75000"/>
                                          <a:lumOff val="25000"/>
                                        </a:schemeClr>
                                      </a:solidFill>
                                      <a:latin typeface="Cambria Math" charset="0"/>
                                    </a:rPr>
                                    <m:t>𝑘</m:t>
                                  </m:r>
                                </m:sub>
                              </m:sSub>
                              <m:d>
                                <m:dPr>
                                  <m:ctrlPr>
                                    <a:rPr lang="en-US" sz="3200" b="0" i="1" smtClean="0">
                                      <a:solidFill>
                                        <a:schemeClr val="tx1">
                                          <a:lumMod val="75000"/>
                                          <a:lumOff val="25000"/>
                                        </a:schemeClr>
                                      </a:solidFill>
                                      <a:latin typeface="Cambria Math" panose="02040503050406030204" pitchFamily="18" charset="0"/>
                                    </a:rPr>
                                  </m:ctrlPr>
                                </m:dPr>
                                <m:e>
                                  <m:r>
                                    <a:rPr lang="en-US" sz="3200" b="0" i="1" smtClean="0">
                                      <a:solidFill>
                                        <a:schemeClr val="tx1">
                                          <a:lumMod val="75000"/>
                                          <a:lumOff val="25000"/>
                                        </a:schemeClr>
                                      </a:solidFill>
                                      <a:latin typeface="Cambria Math" charset="0"/>
                                    </a:rPr>
                                    <m:t>𝑋</m:t>
                                  </m:r>
                                </m:e>
                              </m:d>
                            </m:sup>
                          </m:sSup>
                        </m:num>
                        <m:den>
                          <m:nary>
                            <m:naryPr>
                              <m:chr m:val="∑"/>
                              <m:ctrlPr>
                                <a:rPr lang="is-IS" sz="3200" b="0" i="1" smtClean="0">
                                  <a:solidFill>
                                    <a:schemeClr val="tx1">
                                      <a:lumMod val="75000"/>
                                      <a:lumOff val="25000"/>
                                    </a:schemeClr>
                                  </a:solidFill>
                                  <a:latin typeface="Cambria Math" panose="02040503050406030204" pitchFamily="18" charset="0"/>
                                </a:rPr>
                              </m:ctrlPr>
                            </m:naryPr>
                            <m:sub>
                              <m:r>
                                <m:rPr>
                                  <m:brk m:alnAt="23"/>
                                </m:rPr>
                                <a:rPr lang="en-US" sz="3200" b="0" i="1" smtClean="0">
                                  <a:solidFill>
                                    <a:schemeClr val="tx1">
                                      <a:lumMod val="75000"/>
                                      <a:lumOff val="25000"/>
                                    </a:schemeClr>
                                  </a:solidFill>
                                  <a:latin typeface="Cambria Math" charset="0"/>
                                </a:rPr>
                                <m:t>𝑘</m:t>
                              </m:r>
                              <m:r>
                                <a:rPr lang="en-US" sz="3200" b="0" i="1" smtClean="0">
                                  <a:solidFill>
                                    <a:schemeClr val="tx1">
                                      <a:lumMod val="75000"/>
                                      <a:lumOff val="25000"/>
                                    </a:schemeClr>
                                  </a:solidFill>
                                  <a:latin typeface="Cambria Math" charset="0"/>
                                </a:rPr>
                                <m:t>=1</m:t>
                              </m:r>
                            </m:sub>
                            <m:sup>
                              <m:r>
                                <a:rPr lang="en-US" sz="3200" b="0" i="1" smtClean="0">
                                  <a:solidFill>
                                    <a:schemeClr val="tx1">
                                      <a:lumMod val="75000"/>
                                      <a:lumOff val="25000"/>
                                    </a:schemeClr>
                                  </a:solidFill>
                                  <a:latin typeface="Cambria Math" charset="0"/>
                                </a:rPr>
                                <m:t>𝐾</m:t>
                              </m:r>
                            </m:sup>
                            <m:e>
                              <m:sSup>
                                <m:sSupPr>
                                  <m:ctrlPr>
                                    <a:rPr lang="en-US" sz="3200" b="0" i="1" smtClean="0">
                                      <a:solidFill>
                                        <a:schemeClr val="tx1">
                                          <a:lumMod val="75000"/>
                                          <a:lumOff val="25000"/>
                                        </a:schemeClr>
                                      </a:solidFill>
                                      <a:latin typeface="Cambria Math" panose="02040503050406030204" pitchFamily="18" charset="0"/>
                                    </a:rPr>
                                  </m:ctrlPr>
                                </m:sSupPr>
                                <m:e>
                                  <m:r>
                                    <a:rPr lang="en-US" sz="3200" i="1">
                                      <a:solidFill>
                                        <a:schemeClr val="tx1">
                                          <a:lumMod val="75000"/>
                                          <a:lumOff val="25000"/>
                                        </a:schemeClr>
                                      </a:solidFill>
                                      <a:latin typeface="Cambria Math" charset="0"/>
                                    </a:rPr>
                                    <m:t>𝑒</m:t>
                                  </m:r>
                                </m:e>
                                <m:sup>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sup>
                              </m:sSup>
                            </m:e>
                          </m:nary>
                        </m:den>
                      </m:f>
                    </m:oMath>
                  </m:oMathPara>
                </a14:m>
                <a:endParaRPr lang="en-US" sz="2800" dirty="0">
                  <a:solidFill>
                    <a:schemeClr val="tx1">
                      <a:lumMod val="75000"/>
                      <a:lumOff val="25000"/>
                    </a:schemeClr>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966975" y="1349980"/>
                <a:ext cx="3615425" cy="1153906"/>
              </a:xfrm>
              <a:prstGeom prst="rect">
                <a:avLst/>
              </a:prstGeom>
              <a:blipFill>
                <a:blip r:embed="rId2"/>
                <a:stretch>
                  <a:fillRect t="-16304" b="-106522"/>
                </a:stretch>
              </a:blipFill>
            </p:spPr>
            <p:txBody>
              <a:bodyPr/>
              <a:lstStyle/>
              <a:p>
                <a:r>
                  <a:rPr lang="en-US">
                    <a:noFill/>
                  </a:rPr>
                  <a:t> </a:t>
                </a:r>
              </a:p>
            </p:txBody>
          </p:sp>
        </mc:Fallback>
      </mc:AlternateContent>
      <p:grpSp>
        <p:nvGrpSpPr>
          <p:cNvPr id="4" name="Group 3"/>
          <p:cNvGrpSpPr/>
          <p:nvPr/>
        </p:nvGrpSpPr>
        <p:grpSpPr>
          <a:xfrm>
            <a:off x="2073911" y="2499126"/>
            <a:ext cx="6056749" cy="3372637"/>
            <a:chOff x="6027898" y="1502914"/>
            <a:chExt cx="3458961" cy="1926086"/>
          </a:xfrm>
        </p:grpSpPr>
        <p:sp>
          <p:nvSpPr>
            <p:cNvPr id="6" name="Rectangle 5"/>
            <p:cNvSpPr/>
            <p:nvPr/>
          </p:nvSpPr>
          <p:spPr>
            <a:xfrm>
              <a:off x="6944201" y="1502914"/>
              <a:ext cx="2542658" cy="1926086"/>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080934" y="2250918"/>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045312" y="1638343"/>
              <a:ext cx="1035622" cy="8699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039904" y="2191529"/>
              <a:ext cx="1041030" cy="316735"/>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034496" y="2508264"/>
              <a:ext cx="1046438" cy="24415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027898" y="2508264"/>
              <a:ext cx="1053037" cy="81053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039904" y="1876557"/>
              <a:ext cx="1041029" cy="31497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7080933" y="1619211"/>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091527" y="2841353"/>
              <a:ext cx="513175" cy="514692"/>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6033173" y="1625147"/>
              <a:ext cx="1047760" cy="251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034496" y="1876557"/>
              <a:ext cx="1046437" cy="8758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6027898" y="1876557"/>
              <a:ext cx="1053035" cy="144224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Arrow Connector 18"/>
          <p:cNvCxnSpPr>
            <a:endCxn id="15" idx="2"/>
          </p:cNvCxnSpPr>
          <p:nvPr/>
        </p:nvCxnSpPr>
        <p:spPr>
          <a:xfrm>
            <a:off x="2073907" y="2690054"/>
            <a:ext cx="1862452" cy="260334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5" idx="2"/>
          </p:cNvCxnSpPr>
          <p:nvPr/>
        </p:nvCxnSpPr>
        <p:spPr>
          <a:xfrm>
            <a:off x="2104401" y="3704910"/>
            <a:ext cx="1831958" cy="158848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15" idx="2"/>
          </p:cNvCxnSpPr>
          <p:nvPr/>
        </p:nvCxnSpPr>
        <p:spPr>
          <a:xfrm>
            <a:off x="2104401" y="4676647"/>
            <a:ext cx="1831958" cy="61674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endCxn id="15" idx="2"/>
          </p:cNvCxnSpPr>
          <p:nvPr/>
        </p:nvCxnSpPr>
        <p:spPr>
          <a:xfrm flipV="1">
            <a:off x="2073903" y="5293396"/>
            <a:ext cx="1862456" cy="37119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66" idx="1"/>
          </p:cNvCxnSpPr>
          <p:nvPr/>
        </p:nvCxnSpPr>
        <p:spPr>
          <a:xfrm>
            <a:off x="8138996" y="3187974"/>
            <a:ext cx="842794" cy="262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6" idx="3"/>
            <a:endCxn id="67" idx="1"/>
          </p:cNvCxnSpPr>
          <p:nvPr/>
        </p:nvCxnSpPr>
        <p:spPr>
          <a:xfrm>
            <a:off x="8130660" y="4185445"/>
            <a:ext cx="851130" cy="49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endCxn id="68" idx="1"/>
          </p:cNvCxnSpPr>
          <p:nvPr/>
        </p:nvCxnSpPr>
        <p:spPr>
          <a:xfrm flipV="1">
            <a:off x="8138996" y="5288538"/>
            <a:ext cx="842794" cy="485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668813" y="1855120"/>
            <a:ext cx="1405091" cy="4417017"/>
          </a:xfrm>
          <a:prstGeom prst="rect">
            <a:avLst/>
          </a:prstGeom>
          <a:gradFill flip="none" rotWithShape="1">
            <a:gsLst>
              <a:gs pos="0">
                <a:schemeClr val="accent1">
                  <a:lumMod val="5000"/>
                  <a:lumOff val="95000"/>
                </a:schemeClr>
              </a:gs>
              <a:gs pos="60000">
                <a:schemeClr val="accent1">
                  <a:lumMod val="45000"/>
                  <a:lumOff val="55000"/>
                </a:schemeClr>
              </a:gs>
              <a:gs pos="100000">
                <a:schemeClr val="accent1">
                  <a:lumMod val="45000"/>
                  <a:lumOff val="55000"/>
                </a:schemeClr>
              </a:gs>
              <a:gs pos="100000">
                <a:schemeClr val="accent1">
                  <a:lumMod val="30000"/>
                  <a:lumOff val="7000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rot="16200000">
            <a:off x="1918" y="3840545"/>
            <a:ext cx="283443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rest of the network</a:t>
            </a:r>
          </a:p>
        </p:txBody>
      </p:sp>
      <p:sp>
        <p:nvSpPr>
          <p:cNvPr id="46" name="TextBox 45"/>
          <p:cNvSpPr txBox="1"/>
          <p:nvPr/>
        </p:nvSpPr>
        <p:spPr>
          <a:xfrm>
            <a:off x="5286026" y="6272137"/>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p:grpSp>
        <p:nvGrpSpPr>
          <p:cNvPr id="69" name="Group 68"/>
          <p:cNvGrpSpPr/>
          <p:nvPr/>
        </p:nvGrpSpPr>
        <p:grpSpPr>
          <a:xfrm>
            <a:off x="8981790" y="2990546"/>
            <a:ext cx="1962397" cy="2498047"/>
            <a:chOff x="8312977" y="2452782"/>
            <a:chExt cx="1962397" cy="2498047"/>
          </a:xfrm>
        </p:grpSpPr>
        <p:sp>
          <p:nvSpPr>
            <p:cNvPr id="66" name="TextBox 65"/>
            <p:cNvSpPr txBox="1"/>
            <p:nvPr/>
          </p:nvSpPr>
          <p:spPr>
            <a:xfrm>
              <a:off x="8312977" y="2452782"/>
              <a:ext cx="1949573" cy="400110"/>
            </a:xfrm>
            <a:prstGeom prst="rect">
              <a:avLst/>
            </a:prstGeom>
            <a:noFill/>
          </p:spPr>
          <p:txBody>
            <a:bodyPr wrap="none" rtlCol="0">
              <a:spAutoFit/>
            </a:bodyPr>
            <a:lstStyle/>
            <a:p>
              <a:r>
                <a:rPr lang="en-US" sz="2000" dirty="0">
                  <a:latin typeface="Karla" charset="0"/>
                  <a:ea typeface="Karla" charset="0"/>
                  <a:cs typeface="Karla" charset="0"/>
                </a:rPr>
                <a:t>Probability of A</a:t>
              </a:r>
            </a:p>
          </p:txBody>
        </p:sp>
        <p:sp>
          <p:nvSpPr>
            <p:cNvPr id="67" name="TextBox 66"/>
            <p:cNvSpPr txBox="1"/>
            <p:nvPr/>
          </p:nvSpPr>
          <p:spPr>
            <a:xfrm>
              <a:off x="8312977" y="3452567"/>
              <a:ext cx="1962397" cy="400110"/>
            </a:xfrm>
            <a:prstGeom prst="rect">
              <a:avLst/>
            </a:prstGeom>
            <a:noFill/>
          </p:spPr>
          <p:txBody>
            <a:bodyPr wrap="none" rtlCol="0">
              <a:spAutoFit/>
            </a:bodyPr>
            <a:lstStyle/>
            <a:p>
              <a:r>
                <a:rPr lang="en-US" sz="2000" dirty="0">
                  <a:latin typeface="Karla" charset="0"/>
                  <a:ea typeface="Karla" charset="0"/>
                  <a:cs typeface="Karla" charset="0"/>
                </a:rPr>
                <a:t>Probability of B</a:t>
              </a:r>
            </a:p>
          </p:txBody>
        </p:sp>
        <p:sp>
          <p:nvSpPr>
            <p:cNvPr id="68" name="TextBox 67"/>
            <p:cNvSpPr txBox="1"/>
            <p:nvPr/>
          </p:nvSpPr>
          <p:spPr>
            <a:xfrm>
              <a:off x="8312977" y="4550719"/>
              <a:ext cx="1959191" cy="400110"/>
            </a:xfrm>
            <a:prstGeom prst="rect">
              <a:avLst/>
            </a:prstGeom>
            <a:noFill/>
          </p:spPr>
          <p:txBody>
            <a:bodyPr wrap="none" rtlCol="0">
              <a:spAutoFit/>
            </a:bodyPr>
            <a:lstStyle/>
            <a:p>
              <a:r>
                <a:rPr lang="en-US" sz="2000" dirty="0">
                  <a:latin typeface="Karla" charset="0"/>
                  <a:ea typeface="Karla" charset="0"/>
                  <a:cs typeface="Karla" charset="0"/>
                </a:rPr>
                <a:t>Probability of C</a:t>
              </a:r>
            </a:p>
          </p:txBody>
        </p:sp>
      </p:grpSp>
      <mc:AlternateContent xmlns:mc="http://schemas.openxmlformats.org/markup-compatibility/2006" xmlns:a14="http://schemas.microsoft.com/office/drawing/2010/main">
        <mc:Choice Requires="a14">
          <p:sp>
            <p:nvSpPr>
              <p:cNvPr id="70" name="Rectangle 69"/>
              <p:cNvSpPr/>
              <p:nvPr/>
            </p:nvSpPr>
            <p:spPr>
              <a:xfrm>
                <a:off x="5286026" y="1580168"/>
                <a:ext cx="138025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tx1">
                                  <a:lumMod val="75000"/>
                                  <a:lumOff val="25000"/>
                                </a:schemeClr>
                              </a:solidFill>
                              <a:latin typeface="Cambria Math" panose="02040503050406030204" pitchFamily="18" charset="0"/>
                            </a:rPr>
                          </m:ctrlPr>
                        </m:sSubPr>
                        <m:e>
                          <m:r>
                            <a:rPr lang="en-US" sz="3200" i="1">
                              <a:solidFill>
                                <a:schemeClr val="tx1">
                                  <a:lumMod val="75000"/>
                                  <a:lumOff val="25000"/>
                                </a:schemeClr>
                              </a:solidFill>
                              <a:latin typeface="Cambria Math" charset="0"/>
                            </a:rPr>
                            <m:t>𝜙</m:t>
                          </m:r>
                        </m:e>
                        <m:sub>
                          <m:r>
                            <a:rPr lang="en-US" sz="3200" i="1">
                              <a:solidFill>
                                <a:schemeClr val="tx1">
                                  <a:lumMod val="75000"/>
                                  <a:lumOff val="25000"/>
                                </a:schemeClr>
                              </a:solidFill>
                              <a:latin typeface="Cambria Math" charset="0"/>
                            </a:rPr>
                            <m:t>𝑘</m:t>
                          </m:r>
                        </m:sub>
                      </m:sSub>
                      <m:d>
                        <m:dPr>
                          <m:ctrlPr>
                            <a:rPr lang="en-US" sz="3200" i="1">
                              <a:solidFill>
                                <a:schemeClr val="tx1">
                                  <a:lumMod val="75000"/>
                                  <a:lumOff val="25000"/>
                                </a:schemeClr>
                              </a:solidFill>
                              <a:latin typeface="Cambria Math" panose="02040503050406030204" pitchFamily="18" charset="0"/>
                            </a:rPr>
                          </m:ctrlPr>
                        </m:dPr>
                        <m:e>
                          <m:r>
                            <a:rPr lang="en-US" sz="3200" i="1">
                              <a:solidFill>
                                <a:schemeClr val="tx1">
                                  <a:lumMod val="75000"/>
                                  <a:lumOff val="25000"/>
                                </a:schemeClr>
                              </a:solidFill>
                              <a:latin typeface="Cambria Math" charset="0"/>
                            </a:rPr>
                            <m:t>𝑋</m:t>
                          </m:r>
                        </m:e>
                      </m:d>
                    </m:oMath>
                  </m:oMathPara>
                </a14:m>
                <a:endParaRPr lang="en-US" sz="3200" dirty="0"/>
              </a:p>
            </p:txBody>
          </p:sp>
        </mc:Choice>
        <mc:Fallback xmlns="">
          <p:sp>
            <p:nvSpPr>
              <p:cNvPr id="70" name="Rectangle 69"/>
              <p:cNvSpPr>
                <a:spLocks noRot="1" noChangeAspect="1" noMove="1" noResize="1" noEditPoints="1" noAdjustHandles="1" noChangeArrowheads="1" noChangeShapeType="1" noTextEdit="1"/>
              </p:cNvSpPr>
              <p:nvPr/>
            </p:nvSpPr>
            <p:spPr>
              <a:xfrm>
                <a:off x="5286026" y="1580168"/>
                <a:ext cx="1380250" cy="584775"/>
              </a:xfrm>
              <a:prstGeom prst="rect">
                <a:avLst/>
              </a:prstGeom>
              <a:blipFill>
                <a:blip r:embed="rId3"/>
                <a:stretch>
                  <a:fillRect l="-3636" b="-19149"/>
                </a:stretch>
              </a:blipFill>
            </p:spPr>
            <p:txBody>
              <a:bodyPr/>
              <a:lstStyle/>
              <a:p>
                <a:r>
                  <a:rPr lang="en-US">
                    <a:noFill/>
                  </a:rPr>
                  <a:t> </a:t>
                </a:r>
              </a:p>
            </p:txBody>
          </p:sp>
        </mc:Fallback>
      </mc:AlternateContent>
      <p:sp>
        <p:nvSpPr>
          <p:cNvPr id="51" name="TextBox 50"/>
          <p:cNvSpPr txBox="1"/>
          <p:nvPr/>
        </p:nvSpPr>
        <p:spPr>
          <a:xfrm rot="16200000">
            <a:off x="5910159" y="3811284"/>
            <a:ext cx="1581741" cy="523220"/>
          </a:xfrm>
          <a:prstGeom prst="rect">
            <a:avLst/>
          </a:prstGeom>
          <a:noFill/>
        </p:spPr>
        <p:txBody>
          <a:bodyPr wrap="square" rtlCol="0">
            <a:spAutoFit/>
          </a:bodyPr>
          <a:lstStyle/>
          <a:p>
            <a:r>
              <a:rPr lang="en-US" sz="2800" dirty="0" err="1">
                <a:solidFill>
                  <a:schemeClr val="tx1">
                    <a:lumMod val="75000"/>
                    <a:lumOff val="25000"/>
                  </a:schemeClr>
                </a:solidFill>
                <a:latin typeface="Karla" charset="0"/>
                <a:ea typeface="Karla" charset="0"/>
                <a:cs typeface="Karla" charset="0"/>
              </a:rPr>
              <a:t>SoftMax</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10853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p:bldP spid="46"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unit for regression</a:t>
            </a:r>
          </a:p>
        </p:txBody>
      </p:sp>
      <p:sp>
        <p:nvSpPr>
          <p:cNvPr id="7" name="TextBox 6"/>
          <p:cNvSpPr txBox="1"/>
          <p:nvPr/>
        </p:nvSpPr>
        <p:spPr>
          <a:xfrm>
            <a:off x="1941849" y="2133903"/>
            <a:ext cx="468387" cy="584776"/>
          </a:xfrm>
          <a:prstGeom prst="rect">
            <a:avLst/>
          </a:prstGeom>
          <a:noFill/>
        </p:spPr>
        <p:txBody>
          <a:bodyPr wrap="square" rtlCol="0">
            <a:spAutoFit/>
          </a:bodyPr>
          <a:lstStyle/>
          <a:p>
            <a:r>
              <a:rPr lang="en-US" sz="3200" dirty="0">
                <a:solidFill>
                  <a:schemeClr val="tx1">
                    <a:lumMod val="75000"/>
                    <a:lumOff val="25000"/>
                  </a:schemeClr>
                </a:solidFill>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9" name="TextBox 8"/>
              <p:cNvSpPr txBox="1"/>
              <p:nvPr/>
            </p:nvSpPr>
            <p:spPr>
              <a:xfrm>
                <a:off x="4078272" y="5991740"/>
                <a:ext cx="3584699" cy="379206"/>
              </a:xfrm>
              <a:prstGeom prst="rect">
                <a:avLst/>
              </a:prstGeom>
              <a:solidFill>
                <a:schemeClr val="accent2">
                  <a:lumMod val="40000"/>
                  <a:lumOff val="60000"/>
                </a:schemeClr>
              </a:solid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400" b="0" i="1" smtClean="0">
                          <a:latin typeface="Cambria Math" charset="0"/>
                        </a:rPr>
                        <m:t>𝑋</m:t>
                      </m:r>
                      <m:r>
                        <a:rPr lang="en-US" sz="2400" b="0" i="1" smtClean="0">
                          <a:latin typeface="Cambria Math" charset="0"/>
                        </a:rPr>
                        <m:t>⟹</m:t>
                      </m:r>
                      <m:r>
                        <a:rPr lang="en-US" sz="2400" i="1">
                          <a:latin typeface="Cambria Math" charset="0"/>
                        </a:rPr>
                        <m:t>𝜙</m:t>
                      </m:r>
                      <m:d>
                        <m:dPr>
                          <m:ctrlPr>
                            <a:rPr lang="en-US" sz="2400" i="1">
                              <a:latin typeface="Cambria Math" panose="02040503050406030204" pitchFamily="18" charset="0"/>
                            </a:rPr>
                          </m:ctrlPr>
                        </m:dPr>
                        <m:e>
                          <m:r>
                            <a:rPr lang="en-US" sz="2400" i="1">
                              <a:latin typeface="Cambria Math" charset="0"/>
                            </a:rPr>
                            <m:t>𝑋</m:t>
                          </m:r>
                        </m:e>
                      </m:d>
                      <m:r>
                        <a:rPr lang="en-US" sz="2400" i="1">
                          <a:latin typeface="Cambria Math" charset="0"/>
                        </a:rPr>
                        <m:t>⟹</m:t>
                      </m:r>
                      <m:acc>
                        <m:accPr>
                          <m:chr m:val="̂"/>
                          <m:ctrlPr>
                            <a:rPr lang="en-US" sz="2400" b="0" i="1" smtClean="0">
                              <a:latin typeface="Cambria Math" panose="02040503050406030204" pitchFamily="18" charset="0"/>
                            </a:rPr>
                          </m:ctrlPr>
                        </m:accPr>
                        <m:e>
                          <m:r>
                            <a:rPr lang="en-US" sz="2400" b="0" i="1" smtClean="0">
                              <a:latin typeface="Cambria Math" charset="0"/>
                            </a:rPr>
                            <m:t>𝑌</m:t>
                          </m:r>
                        </m:e>
                      </m:acc>
                      <m:r>
                        <a:rPr lang="en-US" sz="2400" b="0" i="1" smtClean="0">
                          <a:latin typeface="Cambria Math" charset="0"/>
                        </a:rPr>
                        <m:t>=</m:t>
                      </m:r>
                      <m:r>
                        <a:rPr lang="en-US" sz="2400" b="0" i="1" smtClean="0">
                          <a:latin typeface="Cambria Math" charset="0"/>
                        </a:rPr>
                        <m:t>𝑊</m:t>
                      </m:r>
                      <m:r>
                        <a:rPr lang="en-US" sz="2400" b="0" i="1" smtClean="0">
                          <a:latin typeface="Cambria Math" charset="0"/>
                        </a:rPr>
                        <m:t>𝜙</m:t>
                      </m:r>
                      <m:r>
                        <a:rPr lang="en-US" sz="2400" b="0" i="1" smtClean="0">
                          <a:latin typeface="Cambria Math" charset="0"/>
                        </a:rPr>
                        <m:t>(</m:t>
                      </m:r>
                      <m:r>
                        <a:rPr lang="en-US" sz="2400" b="0" i="1" smtClean="0">
                          <a:latin typeface="Cambria Math" charset="0"/>
                        </a:rPr>
                        <m:t>𝑋</m:t>
                      </m:r>
                      <m:r>
                        <a:rPr lang="en-US" sz="2400" b="0" i="1" smtClean="0">
                          <a:latin typeface="Cambria Math" charset="0"/>
                        </a:rPr>
                        <m:t>)</m:t>
                      </m:r>
                    </m:oMath>
                  </m:oMathPara>
                </a14:m>
                <a:endParaRPr lang="en-US" sz="2400" i="1" dirty="0"/>
              </a:p>
            </p:txBody>
          </p:sp>
        </mc:Choice>
        <mc:Fallback xmlns="">
          <p:sp>
            <p:nvSpPr>
              <p:cNvPr id="9" name="TextBox 8"/>
              <p:cNvSpPr txBox="1">
                <a:spLocks noRot="1" noChangeAspect="1" noMove="1" noResize="1" noEditPoints="1" noAdjustHandles="1" noChangeArrowheads="1" noChangeShapeType="1" noTextEdit="1"/>
              </p:cNvSpPr>
              <p:nvPr/>
            </p:nvSpPr>
            <p:spPr>
              <a:xfrm>
                <a:off x="4078272" y="5991740"/>
                <a:ext cx="3584699" cy="379206"/>
              </a:xfrm>
              <a:prstGeom prst="rect">
                <a:avLst/>
              </a:prstGeom>
              <a:blipFill>
                <a:blip r:embed="rId2"/>
                <a:stretch>
                  <a:fillRect l="-2551" t="-19355" r="-1701" b="-338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4342693" y="4755024"/>
                <a:ext cx="93192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charset="0"/>
                        </a:rPr>
                        <m:t>𝜙</m:t>
                      </m:r>
                      <m:d>
                        <m:dPr>
                          <m:ctrlPr>
                            <a:rPr lang="en-US" sz="2400" i="1">
                              <a:latin typeface="Cambria Math" panose="02040503050406030204" pitchFamily="18" charset="0"/>
                            </a:rPr>
                          </m:ctrlPr>
                        </m:dPr>
                        <m:e>
                          <m:r>
                            <a:rPr lang="en-US" sz="2400" i="1">
                              <a:latin typeface="Cambria Math" charset="0"/>
                            </a:rPr>
                            <m:t>𝑋</m:t>
                          </m:r>
                        </m:e>
                      </m:d>
                    </m:oMath>
                  </m:oMathPara>
                </a14:m>
                <a:endParaRPr lang="en-US" sz="2400" dirty="0"/>
              </a:p>
            </p:txBody>
          </p:sp>
        </mc:Choice>
        <mc:Fallback xmlns="">
          <p:sp>
            <p:nvSpPr>
              <p:cNvPr id="23" name="Rectangle 22"/>
              <p:cNvSpPr>
                <a:spLocks noRot="1" noChangeAspect="1" noMove="1" noResize="1" noEditPoints="1" noAdjustHandles="1" noChangeArrowheads="1" noChangeShapeType="1" noTextEdit="1"/>
              </p:cNvSpPr>
              <p:nvPr/>
            </p:nvSpPr>
            <p:spPr>
              <a:xfrm>
                <a:off x="4342693" y="4755024"/>
                <a:ext cx="931922" cy="461665"/>
              </a:xfrm>
              <a:prstGeom prst="rect">
                <a:avLst/>
              </a:prstGeom>
              <a:blipFill>
                <a:blip r:embed="rId3"/>
                <a:stretch>
                  <a:fillRect l="-1307" b="-17105"/>
                </a:stretch>
              </a:blipFill>
            </p:spPr>
            <p:txBody>
              <a:bodyPr/>
              <a:lstStyle/>
              <a:p>
                <a:r>
                  <a:rPr lang="en-US">
                    <a:noFill/>
                  </a:rPr>
                  <a:t> </a:t>
                </a:r>
              </a:p>
            </p:txBody>
          </p:sp>
        </mc:Fallback>
      </mc:AlternateContent>
      <p:grpSp>
        <p:nvGrpSpPr>
          <p:cNvPr id="17" name="Group 16"/>
          <p:cNvGrpSpPr/>
          <p:nvPr/>
        </p:nvGrpSpPr>
        <p:grpSpPr>
          <a:xfrm>
            <a:off x="2529504" y="4325887"/>
            <a:ext cx="4439291" cy="1365070"/>
            <a:chOff x="2855952" y="2266407"/>
            <a:chExt cx="5963370" cy="1828800"/>
          </a:xfrm>
        </p:grpSpPr>
        <p:sp>
          <p:nvSpPr>
            <p:cNvPr id="18" name="Oval 17"/>
            <p:cNvSpPr>
              <a:spLocks noChangeAspect="1"/>
            </p:cNvSpPr>
            <p:nvPr/>
          </p:nvSpPr>
          <p:spPr>
            <a:xfrm>
              <a:off x="5009320" y="2266407"/>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2855952" y="3167743"/>
              <a:ext cx="2034099"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977269" y="3167743"/>
              <a:ext cx="1285411"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541026" y="2787852"/>
              <a:ext cx="278296" cy="783430"/>
            </a:xfrm>
            <a:prstGeom prst="rect">
              <a:avLst/>
            </a:prstGeom>
            <a:noFill/>
          </p:spPr>
          <p:txBody>
            <a:bodyPr wrap="square" rtlCol="0">
              <a:spAutoFit/>
            </a:bodyPr>
            <a:lstStyle/>
            <a:p>
              <a:endParaRPr lang="en-US" sz="3200" dirty="0">
                <a:latin typeface="Cambria Math" charset="0"/>
                <a:ea typeface="Cambria Math" charset="0"/>
                <a:cs typeface="Cambria Math" charset="0"/>
              </a:endParaRPr>
            </a:p>
          </p:txBody>
        </p:sp>
      </p:grpSp>
      <p:sp>
        <p:nvSpPr>
          <p:cNvPr id="25" name="Oval 24"/>
          <p:cNvSpPr>
            <a:spLocks noChangeAspect="1"/>
          </p:cNvSpPr>
          <p:nvPr/>
        </p:nvSpPr>
        <p:spPr>
          <a:xfrm>
            <a:off x="6688974" y="4298792"/>
            <a:ext cx="1361407" cy="1365070"/>
          </a:xfrm>
          <a:prstGeom prst="ellipse">
            <a:avLst/>
          </a:prstGeom>
          <a:solidFill>
            <a:schemeClr val="accent3">
              <a:lumMod val="60000"/>
              <a:lumOff val="40000"/>
            </a:schemeClr>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6402223" y="3623989"/>
            <a:ext cx="1992784" cy="369332"/>
          </a:xfrm>
          <a:prstGeom prst="rect">
            <a:avLst/>
          </a:prstGeom>
          <a:solidFill>
            <a:schemeClr val="accent3">
              <a:lumMod val="60000"/>
              <a:lumOff val="40000"/>
            </a:schemeClr>
          </a:solidFill>
        </p:spPr>
        <p:txBody>
          <a:bodyPr wrap="square" rtlCol="0">
            <a:spAutoFit/>
          </a:bodyPr>
          <a:lstStyle/>
          <a:p>
            <a:pPr algn="ctr"/>
            <a:r>
              <a:rPr lang="en-US" dirty="0">
                <a:latin typeface="Karla" charset="0"/>
                <a:ea typeface="Karla" charset="0"/>
                <a:cs typeface="Karla" charset="0"/>
              </a:rPr>
              <a:t>OUTPUT UNIT</a:t>
            </a:r>
          </a:p>
        </p:txBody>
      </p:sp>
      <mc:AlternateContent xmlns:mc="http://schemas.openxmlformats.org/markup-compatibility/2006" xmlns:a14="http://schemas.microsoft.com/office/drawing/2010/main">
        <mc:Choice Requires="a14">
          <p:sp>
            <p:nvSpPr>
              <p:cNvPr id="30" name="Rectangle 29"/>
              <p:cNvSpPr/>
              <p:nvPr/>
            </p:nvSpPr>
            <p:spPr>
              <a:xfrm>
                <a:off x="6901766" y="4706646"/>
                <a:ext cx="675378" cy="461665"/>
              </a:xfrm>
              <a:prstGeom prst="rect">
                <a:avLst/>
              </a:prstGeom>
            </p:spPr>
            <p:txBody>
              <a:bodyPr wrap="none">
                <a:spAutoFit/>
              </a:bodyPr>
              <a:lstStyle/>
              <a:p>
                <a:r>
                  <a:rPr lang="en-US" sz="2400" dirty="0"/>
                  <a:t>W</a:t>
                </a:r>
                <a14:m>
                  <m:oMath xmlns:m="http://schemas.openxmlformats.org/officeDocument/2006/math">
                    <m:r>
                      <a:rPr lang="en-US" sz="2400" i="1">
                        <a:latin typeface="Cambria Math" charset="0"/>
                      </a:rPr>
                      <m:t>𝜙</m:t>
                    </m:r>
                  </m:oMath>
                </a14:m>
                <a:endParaRPr lang="en-US" sz="2400" dirty="0"/>
              </a:p>
            </p:txBody>
          </p:sp>
        </mc:Choice>
        <mc:Fallback xmlns="">
          <p:sp>
            <p:nvSpPr>
              <p:cNvPr id="30" name="Rectangle 29"/>
              <p:cNvSpPr>
                <a:spLocks noRot="1" noChangeAspect="1" noMove="1" noResize="1" noEditPoints="1" noAdjustHandles="1" noChangeArrowheads="1" noChangeShapeType="1" noTextEdit="1"/>
              </p:cNvSpPr>
              <p:nvPr/>
            </p:nvSpPr>
            <p:spPr>
              <a:xfrm>
                <a:off x="6901766" y="4706646"/>
                <a:ext cx="675378" cy="461665"/>
              </a:xfrm>
              <a:prstGeom prst="rect">
                <a:avLst/>
              </a:prstGeom>
              <a:blipFill>
                <a:blip r:embed="rId4"/>
                <a:stretch>
                  <a:fillRect l="-13514" t="-10526" r="-4505" b="-28947"/>
                </a:stretch>
              </a:blipFill>
            </p:spPr>
            <p:txBody>
              <a:bodyPr/>
              <a:lstStyle/>
              <a:p>
                <a:r>
                  <a:rPr lang="en-US">
                    <a:noFill/>
                  </a:rPr>
                  <a:t> </a:t>
                </a:r>
              </a:p>
            </p:txBody>
          </p:sp>
        </mc:Fallback>
      </mc:AlternateContent>
      <p:grpSp>
        <p:nvGrpSpPr>
          <p:cNvPr id="24" name="Group 23"/>
          <p:cNvGrpSpPr/>
          <p:nvPr/>
        </p:nvGrpSpPr>
        <p:grpSpPr>
          <a:xfrm>
            <a:off x="2576192" y="1232582"/>
            <a:ext cx="5154651" cy="2556588"/>
            <a:chOff x="2918313" y="1588957"/>
            <a:chExt cx="7072303" cy="3507699"/>
          </a:xfrm>
        </p:grpSpPr>
        <p:sp>
          <p:nvSpPr>
            <p:cNvPr id="26" name="Rectangle 25"/>
            <p:cNvSpPr/>
            <p:nvPr/>
          </p:nvSpPr>
          <p:spPr>
            <a:xfrm>
              <a:off x="8911324" y="2610417"/>
              <a:ext cx="1079292" cy="1457611"/>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745522"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392118" y="1588957"/>
              <a:ext cx="1079292" cy="3507699"/>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p:nvGrpSpPr>
          <p:grpSpPr>
            <a:xfrm>
              <a:off x="4551699" y="1792586"/>
              <a:ext cx="706970" cy="3029897"/>
              <a:chOff x="4551699" y="1792586"/>
              <a:chExt cx="706970" cy="3029897"/>
            </a:xfrm>
          </p:grpSpPr>
          <p:sp>
            <p:nvSpPr>
              <p:cNvPr id="74" name="Oval 73"/>
              <p:cNvSpPr/>
              <p:nvPr/>
            </p:nvSpPr>
            <p:spPr>
              <a:xfrm>
                <a:off x="4554581"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554237"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4552043"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51699"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6950047" y="1774480"/>
              <a:ext cx="720561" cy="3029897"/>
              <a:chOff x="4534281" y="1792586"/>
              <a:chExt cx="720561" cy="3029897"/>
            </a:xfrm>
          </p:grpSpPr>
          <p:sp>
            <p:nvSpPr>
              <p:cNvPr id="70" name="Oval 69"/>
              <p:cNvSpPr/>
              <p:nvPr/>
            </p:nvSpPr>
            <p:spPr>
              <a:xfrm>
                <a:off x="4541519" y="179258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50754" y="2569676"/>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4543334" y="333922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4534281" y="4116313"/>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p:cNvCxnSpPr>
              <a:stCxn id="61" idx="6"/>
            </p:cNvCxnSpPr>
            <p:nvPr/>
          </p:nvCxnSpPr>
          <p:spPr>
            <a:xfrm>
              <a:off x="5258669" y="2145671"/>
              <a:ext cx="1702625" cy="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61" idx="6"/>
            </p:cNvCxnSpPr>
            <p:nvPr/>
          </p:nvCxnSpPr>
          <p:spPr>
            <a:xfrm>
              <a:off x="5258669" y="2145671"/>
              <a:ext cx="1707851"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61" idx="6"/>
            </p:cNvCxnSpPr>
            <p:nvPr/>
          </p:nvCxnSpPr>
          <p:spPr>
            <a:xfrm>
              <a:off x="5258669" y="2145671"/>
              <a:ext cx="1691378" cy="23056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61" idx="6"/>
            </p:cNvCxnSpPr>
            <p:nvPr/>
          </p:nvCxnSpPr>
          <p:spPr>
            <a:xfrm>
              <a:off x="5258669" y="2145671"/>
              <a:ext cx="1700431"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5245607" y="2127565"/>
              <a:ext cx="1711678"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5258325" y="2922761"/>
              <a:ext cx="1700775" cy="75144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5258325" y="2922761"/>
              <a:ext cx="1691722" cy="152853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V="1">
              <a:off x="5258325" y="2904655"/>
              <a:ext cx="1708195"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5256131" y="2127565"/>
              <a:ext cx="1701154"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256131" y="2904655"/>
              <a:ext cx="1710389" cy="78765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256131" y="3674202"/>
              <a:ext cx="1702969"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256131" y="3692308"/>
              <a:ext cx="1693916" cy="758984"/>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5255787" y="4451292"/>
              <a:ext cx="1694260" cy="1810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5255787" y="3674202"/>
              <a:ext cx="1703313" cy="795196"/>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5255787" y="2904655"/>
              <a:ext cx="1710733" cy="156474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V="1">
              <a:off x="5255787" y="2127565"/>
              <a:ext cx="1701498" cy="23418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61" idx="2"/>
            </p:cNvCxnSpPr>
            <p:nvPr/>
          </p:nvCxnSpPr>
          <p:spPr>
            <a:xfrm flipV="1">
              <a:off x="2935102" y="2145671"/>
              <a:ext cx="1619479" cy="706457"/>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2935102" y="2852128"/>
              <a:ext cx="1619135" cy="7063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2935102" y="2852128"/>
              <a:ext cx="1616941" cy="84018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2935102" y="2852128"/>
              <a:ext cx="1616597" cy="161727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925958" y="2847556"/>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2918313" y="3735599"/>
              <a:ext cx="9144" cy="9144"/>
            </a:xfrm>
            <a:prstGeom prst="ellipse">
              <a:avLst/>
            </a:prstGeom>
            <a:solidFill>
              <a:schemeClr val="tx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p:cNvCxnSpPr>
              <a:endCxn id="61" idx="2"/>
            </p:cNvCxnSpPr>
            <p:nvPr/>
          </p:nvCxnSpPr>
          <p:spPr>
            <a:xfrm flipV="1">
              <a:off x="2927457" y="2145671"/>
              <a:ext cx="1627124" cy="159450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2927457" y="2922761"/>
              <a:ext cx="1626780" cy="817410"/>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2927457" y="3692308"/>
              <a:ext cx="1624586" cy="47863"/>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2927457" y="3740171"/>
              <a:ext cx="1550269" cy="711121"/>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9098926" y="2986138"/>
              <a:ext cx="704088" cy="706170"/>
            </a:xfrm>
            <a:prstGeom prst="ellipse">
              <a:avLst/>
            </a:prstGeom>
            <a:solidFill>
              <a:srgbClr val="F9F9F9"/>
            </a:solid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a:off x="7678028" y="2145671"/>
              <a:ext cx="1420898" cy="1193552"/>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7670608" y="2904655"/>
              <a:ext cx="1428318" cy="434568"/>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7663188" y="3339223"/>
              <a:ext cx="1435738" cy="33497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7654135" y="3339223"/>
              <a:ext cx="1444791" cy="1112069"/>
            </a:xfrm>
            <a:prstGeom prst="straightConnector1">
              <a:avLst/>
            </a:prstGeom>
            <a:ln>
              <a:solidFill>
                <a:schemeClr val="tx1">
                  <a:lumMod val="65000"/>
                  <a:lumOff val="35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78" name="TextBox 77"/>
          <p:cNvSpPr txBox="1"/>
          <p:nvPr/>
        </p:nvSpPr>
        <p:spPr>
          <a:xfrm>
            <a:off x="1941848" y="4654302"/>
            <a:ext cx="468387" cy="584775"/>
          </a:xfrm>
          <a:prstGeom prst="rect">
            <a:avLst/>
          </a:prstGeom>
          <a:noFill/>
        </p:spPr>
        <p:txBody>
          <a:bodyPr wrap="square" rtlCol="0">
            <a:spAutoFit/>
          </a:bodyPr>
          <a:lstStyle/>
          <a:p>
            <a:r>
              <a:rPr lang="en-US" sz="3200" dirty="0">
                <a:solidFill>
                  <a:schemeClr val="tx1">
                    <a:lumMod val="75000"/>
                    <a:lumOff val="25000"/>
                  </a:schemeClr>
                </a:solidFill>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79" name="TextBox 78"/>
              <p:cNvSpPr txBox="1"/>
              <p:nvPr/>
            </p:nvSpPr>
            <p:spPr>
              <a:xfrm>
                <a:off x="8857007" y="2250918"/>
                <a:ext cx="519468" cy="5665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3000" i="1" smtClean="0">
                              <a:solidFill>
                                <a:schemeClr val="tx1">
                                  <a:lumMod val="75000"/>
                                  <a:lumOff val="25000"/>
                                </a:schemeClr>
                              </a:solidFill>
                              <a:latin typeface="Cambria Math" panose="02040503050406030204" pitchFamily="18" charset="0"/>
                              <a:ea typeface="Cambria Math" charset="0"/>
                              <a:cs typeface="Cambria Math" charset="0"/>
                            </a:rPr>
                          </m:ctrlPr>
                        </m:accPr>
                        <m:e>
                          <m:r>
                            <a:rPr lang="en-US" sz="3000" i="1">
                              <a:solidFill>
                                <a:schemeClr val="tx1">
                                  <a:lumMod val="75000"/>
                                  <a:lumOff val="25000"/>
                                </a:schemeClr>
                              </a:solidFill>
                              <a:latin typeface="Cambria Math" charset="0"/>
                              <a:ea typeface="Cambria Math" charset="0"/>
                              <a:cs typeface="Cambria Math" charset="0"/>
                            </a:rPr>
                            <m:t>𝑌</m:t>
                          </m:r>
                        </m:e>
                      </m:acc>
                    </m:oMath>
                  </m:oMathPara>
                </a14:m>
                <a:endParaRPr lang="en-US" sz="3000" dirty="0">
                  <a:solidFill>
                    <a:schemeClr val="tx1">
                      <a:lumMod val="75000"/>
                      <a:lumOff val="25000"/>
                    </a:schemeClr>
                  </a:solidFill>
                  <a:latin typeface="Cambria Math" charset="0"/>
                  <a:ea typeface="Cambria Math" charset="0"/>
                  <a:cs typeface="Cambria Math"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8857007" y="2250918"/>
                <a:ext cx="519468" cy="566502"/>
              </a:xfrm>
              <a:prstGeom prst="rect">
                <a:avLst/>
              </a:prstGeom>
              <a:blipFill>
                <a:blip r:embed="rId5"/>
                <a:stretch>
                  <a:fillRect/>
                </a:stretch>
              </a:blipFill>
            </p:spPr>
            <p:txBody>
              <a:bodyPr/>
              <a:lstStyle/>
              <a:p>
                <a:r>
                  <a:rPr lang="en-US">
                    <a:noFill/>
                  </a:rPr>
                  <a:t> </a:t>
                </a:r>
              </a:p>
            </p:txBody>
          </p:sp>
        </mc:Fallback>
      </mc:AlternateContent>
      <p:cxnSp>
        <p:nvCxnSpPr>
          <p:cNvPr id="80" name="Straight Arrow Connector 79"/>
          <p:cNvCxnSpPr/>
          <p:nvPr/>
        </p:nvCxnSpPr>
        <p:spPr>
          <a:xfrm>
            <a:off x="7815478" y="2499701"/>
            <a:ext cx="956894"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p:cNvSpPr txBox="1"/>
              <p:nvPr/>
            </p:nvSpPr>
            <p:spPr>
              <a:xfrm>
                <a:off x="9224332" y="4659573"/>
                <a:ext cx="519468" cy="56650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acc>
                        <m:accPr>
                          <m:chr m:val="̂"/>
                          <m:ctrlPr>
                            <a:rPr lang="en-US" sz="3000" i="1" smtClean="0">
                              <a:solidFill>
                                <a:schemeClr val="tx1">
                                  <a:lumMod val="75000"/>
                                  <a:lumOff val="25000"/>
                                </a:schemeClr>
                              </a:solidFill>
                              <a:latin typeface="Cambria Math" panose="02040503050406030204" pitchFamily="18" charset="0"/>
                              <a:ea typeface="Cambria Math" charset="0"/>
                              <a:cs typeface="Cambria Math" charset="0"/>
                            </a:rPr>
                          </m:ctrlPr>
                        </m:accPr>
                        <m:e>
                          <m:r>
                            <a:rPr lang="en-US" sz="3000" i="1">
                              <a:solidFill>
                                <a:schemeClr val="tx1">
                                  <a:lumMod val="75000"/>
                                  <a:lumOff val="25000"/>
                                </a:schemeClr>
                              </a:solidFill>
                              <a:latin typeface="Cambria Math" charset="0"/>
                              <a:ea typeface="Cambria Math" charset="0"/>
                              <a:cs typeface="Cambria Math" charset="0"/>
                            </a:rPr>
                            <m:t>𝑌</m:t>
                          </m:r>
                        </m:e>
                      </m:acc>
                    </m:oMath>
                  </m:oMathPara>
                </a14:m>
                <a:endParaRPr lang="en-US" sz="3000" dirty="0">
                  <a:solidFill>
                    <a:schemeClr val="tx1">
                      <a:lumMod val="75000"/>
                      <a:lumOff val="25000"/>
                    </a:schemeClr>
                  </a:solidFill>
                  <a:latin typeface="Cambria Math" charset="0"/>
                  <a:ea typeface="Cambria Math" charset="0"/>
                  <a:cs typeface="Cambria Math" charset="0"/>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9224332" y="4659573"/>
                <a:ext cx="519468" cy="566502"/>
              </a:xfrm>
              <a:prstGeom prst="rect">
                <a:avLst/>
              </a:prstGeom>
              <a:blipFill>
                <a:blip r:embed="rId6"/>
                <a:stretch>
                  <a:fillRect/>
                </a:stretch>
              </a:blipFill>
            </p:spPr>
            <p:txBody>
              <a:bodyPr/>
              <a:lstStyle/>
              <a:p>
                <a:r>
                  <a:rPr lang="en-US">
                    <a:noFill/>
                  </a:rPr>
                  <a:t> </a:t>
                </a:r>
              </a:p>
            </p:txBody>
          </p:sp>
        </mc:Fallback>
      </mc:AlternateContent>
      <p:cxnSp>
        <p:nvCxnSpPr>
          <p:cNvPr id="83" name="Straight Arrow Connector 82"/>
          <p:cNvCxnSpPr/>
          <p:nvPr/>
        </p:nvCxnSpPr>
        <p:spPr>
          <a:xfrm>
            <a:off x="8182803" y="4908356"/>
            <a:ext cx="956894" cy="0"/>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13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23" grpId="0"/>
      <p:bldP spid="25" grpId="0" animBg="1"/>
      <p:bldP spid="29" grpId="0" animBg="1"/>
      <p:bldP spid="30" grpId="0"/>
      <p:bldP spid="78" grpId="0"/>
      <p:bldP spid="79" grpId="0"/>
      <p:bldP spid="8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a:t>
            </a:r>
          </a:p>
        </p:txBody>
      </p:sp>
      <p:sp>
        <p:nvSpPr>
          <p:cNvPr id="3" name="Content Placeholder 2"/>
          <p:cNvSpPr>
            <a:spLocks noGrp="1"/>
          </p:cNvSpPr>
          <p:nvPr>
            <p:ph idx="1"/>
          </p:nvPr>
        </p:nvSpPr>
        <p:spPr>
          <a:xfrm>
            <a:off x="1145177" y="1083937"/>
            <a:ext cx="8369300" cy="4525963"/>
          </a:xfrm>
        </p:spPr>
        <p:txBody>
          <a:bodyPr>
            <a:normAutofit/>
          </a:bodyPr>
          <a:lstStyle/>
          <a:p>
            <a:r>
              <a:rPr lang="en-US" sz="2400" dirty="0"/>
              <a:t>Example: </a:t>
            </a:r>
            <a:r>
              <a:rPr lang="en-US" sz="2400" dirty="0">
                <a:solidFill>
                  <a:srgbClr val="0000FF"/>
                </a:solidFill>
              </a:rPr>
              <a:t>sigmoid output + squared loss</a:t>
            </a:r>
          </a:p>
          <a:p>
            <a:endParaRPr lang="en-US" sz="2400" dirty="0"/>
          </a:p>
          <a:p>
            <a:endParaRPr lang="en-US" sz="2400" dirty="0"/>
          </a:p>
          <a:p>
            <a:endParaRPr lang="en-US" sz="2400" dirty="0"/>
          </a:p>
          <a:p>
            <a:endParaRPr lang="en-US" sz="2400" dirty="0"/>
          </a:p>
        </p:txBody>
      </p:sp>
      <p:cxnSp>
        <p:nvCxnSpPr>
          <p:cNvPr id="11" name="Straight Arrow Connector 10"/>
          <p:cNvCxnSpPr/>
          <p:nvPr/>
        </p:nvCxnSpPr>
        <p:spPr>
          <a:xfrm flipH="1">
            <a:off x="5227844" y="2648338"/>
            <a:ext cx="269875" cy="396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073605" y="2213983"/>
            <a:ext cx="2365375" cy="461665"/>
          </a:xfrm>
          <a:prstGeom prst="rect">
            <a:avLst/>
          </a:prstGeom>
          <a:noFill/>
        </p:spPr>
        <p:txBody>
          <a:bodyPr wrap="square" rtlCol="0">
            <a:spAutoFit/>
          </a:bodyPr>
          <a:lstStyle/>
          <a:p>
            <a:pPr algn="ctr"/>
            <a:r>
              <a:rPr lang="en-US" sz="2400" i="1" dirty="0"/>
              <a:t>Flat surfaces</a:t>
            </a:r>
          </a:p>
        </p:txBody>
      </p:sp>
      <p:cxnSp>
        <p:nvCxnSpPr>
          <p:cNvPr id="12" name="Straight Arrow Connector 11"/>
          <p:cNvCxnSpPr/>
          <p:nvPr/>
        </p:nvCxnSpPr>
        <p:spPr>
          <a:xfrm>
            <a:off x="6914426" y="2648339"/>
            <a:ext cx="212724" cy="396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271485" y="1535062"/>
                <a:ext cx="3969613" cy="497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𝑠𝑞</m:t>
                          </m:r>
                        </m:sub>
                      </m:sSub>
                      <m:r>
                        <a:rPr lang="en-US" sz="2400" b="0" i="1" smtClean="0">
                          <a:latin typeface="Cambria Math"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charset="0"/>
                                </a:rPr>
                                <m:t>𝑦</m:t>
                              </m:r>
                              <m:r>
                                <a:rPr lang="en-US" sz="2400" b="0" i="1" smtClean="0">
                                  <a:latin typeface="Cambria Math" charset="0"/>
                                </a:rPr>
                                <m:t>−</m:t>
                              </m:r>
                              <m:acc>
                                <m:accPr>
                                  <m:chr m:val="̂"/>
                                  <m:ctrlPr>
                                    <a:rPr lang="en-US" sz="2400" b="0" i="1" smtClean="0">
                                      <a:latin typeface="Cambria Math" panose="02040503050406030204" pitchFamily="18" charset="0"/>
                                    </a:rPr>
                                  </m:ctrlPr>
                                </m:accPr>
                                <m:e>
                                  <m:r>
                                    <a:rPr lang="en-US" sz="2400" b="0" i="1" smtClean="0">
                                      <a:latin typeface="Cambria Math" charset="0"/>
                                    </a:rPr>
                                    <m:t>𝑦</m:t>
                                  </m:r>
                                </m:e>
                              </m:acc>
                            </m:e>
                          </m:d>
                        </m:e>
                        <m:sup>
                          <m:r>
                            <a:rPr lang="en-US" sz="2400" b="0" i="1" smtClean="0">
                              <a:latin typeface="Cambria Math" charset="0"/>
                            </a:rPr>
                            <m:t>2</m:t>
                          </m:r>
                        </m:sup>
                      </m:sSup>
                      <m:r>
                        <a:rPr lang="en-US" sz="2400" b="0" i="0" smtClean="0">
                          <a:latin typeface="Cambria Math"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m:rPr>
                                  <m:sty m:val="p"/>
                                </m:rPr>
                                <a:rPr lang="en-US" sz="2400" b="0" i="0" smtClean="0">
                                  <a:latin typeface="Cambria Math" charset="0"/>
                                </a:rPr>
                                <m:t>y</m:t>
                              </m:r>
                              <m:r>
                                <a:rPr lang="en-US" sz="2400" b="0" i="0" smtClean="0">
                                  <a:latin typeface="Cambria Math" charset="0"/>
                                </a:rPr>
                                <m:t>−</m:t>
                              </m:r>
                              <m:r>
                                <a:rPr lang="en-US" sz="2400" b="0" i="1" smtClean="0">
                                  <a:latin typeface="Cambria Math" charset="0"/>
                                </a:rPr>
                                <m:t>𝜎</m:t>
                              </m:r>
                              <m:d>
                                <m:dPr>
                                  <m:ctrlPr>
                                    <a:rPr lang="en-US" sz="2400" b="0" i="1" smtClean="0">
                                      <a:latin typeface="Cambria Math" panose="02040503050406030204" pitchFamily="18" charset="0"/>
                                    </a:rPr>
                                  </m:ctrlPr>
                                </m:dPr>
                                <m:e>
                                  <m:r>
                                    <a:rPr lang="en-US" sz="2400" b="0" i="1" smtClean="0">
                                      <a:latin typeface="Cambria Math" charset="0"/>
                                    </a:rPr>
                                    <m:t>𝑥</m:t>
                                  </m:r>
                                </m:e>
                              </m:d>
                            </m:e>
                          </m:d>
                        </m:e>
                        <m:sup>
                          <m:r>
                            <a:rPr lang="en-US" sz="2400" b="0" i="1" smtClean="0">
                              <a:latin typeface="Cambria Math" charset="0"/>
                            </a:rPr>
                            <m:t>2</m:t>
                          </m:r>
                        </m:sup>
                      </m:sSup>
                    </m:oMath>
                  </m:oMathPara>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4271485" y="1535062"/>
                <a:ext cx="3969613" cy="497252"/>
              </a:xfrm>
              <a:prstGeom prst="rect">
                <a:avLst/>
              </a:prstGeom>
              <a:blipFill>
                <a:blip r:embed="rId3"/>
                <a:stretch>
                  <a:fillRect/>
                </a:stretch>
              </a:blipFill>
            </p:spPr>
            <p:txBody>
              <a:bodyPr/>
              <a:lstStyle/>
              <a:p>
                <a:r>
                  <a:rPr lang="en-US">
                    <a:noFill/>
                  </a:rPr>
                  <a:t> </a:t>
                </a:r>
              </a:p>
            </p:txBody>
          </p:sp>
        </mc:Fallback>
      </mc:AlternateContent>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477" y="2675648"/>
            <a:ext cx="6096000" cy="365760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0094" y="2648338"/>
            <a:ext cx="6096000" cy="3657600"/>
          </a:xfrm>
          <a:prstGeom prst="rect">
            <a:avLst/>
          </a:prstGeom>
        </p:spPr>
      </p:pic>
    </p:spTree>
    <p:extLst>
      <p:ext uri="{BB962C8B-B14F-4D97-AF65-F5344CB8AC3E}">
        <p14:creationId xmlns:p14="http://schemas.microsoft.com/office/powerpoint/2010/main" val="12253382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Function</a:t>
            </a:r>
          </a:p>
        </p:txBody>
      </p:sp>
      <p:sp>
        <p:nvSpPr>
          <p:cNvPr id="3" name="Content Placeholder 2"/>
          <p:cNvSpPr>
            <a:spLocks noGrp="1"/>
          </p:cNvSpPr>
          <p:nvPr>
            <p:ph idx="1"/>
          </p:nvPr>
        </p:nvSpPr>
        <p:spPr>
          <a:xfrm>
            <a:off x="965200" y="1166018"/>
            <a:ext cx="8369300" cy="4525963"/>
          </a:xfrm>
        </p:spPr>
        <p:txBody>
          <a:bodyPr>
            <a:normAutofit/>
          </a:bodyPr>
          <a:lstStyle/>
          <a:p>
            <a:r>
              <a:rPr lang="en-US" sz="2400" dirty="0"/>
              <a:t>Example: </a:t>
            </a:r>
            <a:r>
              <a:rPr lang="en-US" sz="2400" dirty="0">
                <a:solidFill>
                  <a:srgbClr val="0000FF"/>
                </a:solidFill>
              </a:rPr>
              <a:t>sigmoid output + cross-entropy loss</a:t>
            </a:r>
          </a:p>
          <a:p>
            <a:endParaRPr lang="en-US" sz="2400" dirty="0"/>
          </a:p>
          <a:p>
            <a:endParaRPr lang="en-US" sz="2400" dirty="0"/>
          </a:p>
          <a:p>
            <a:endParaRPr lang="en-US" sz="2400" dirty="0"/>
          </a:p>
          <a:p>
            <a:endParaRPr lang="en-US" sz="2400" dirty="0"/>
          </a:p>
        </p:txBody>
      </p:sp>
      <p:sp>
        <p:nvSpPr>
          <p:cNvPr id="16" name="TextBox 15"/>
          <p:cNvSpPr txBox="1"/>
          <p:nvPr/>
        </p:nvSpPr>
        <p:spPr>
          <a:xfrm>
            <a:off x="7483434" y="6105339"/>
            <a:ext cx="3857624" cy="707886"/>
          </a:xfrm>
          <a:prstGeom prst="rect">
            <a:avLst/>
          </a:prstGeom>
          <a:noFill/>
        </p:spPr>
        <p:txBody>
          <a:bodyPr wrap="square" rtlCol="0">
            <a:spAutoFit/>
          </a:bodyPr>
          <a:lstStyle/>
          <a:p>
            <a:pPr algn="ctr"/>
            <a:r>
              <a:rPr lang="en-US" sz="2000" i="1" dirty="0">
                <a:solidFill>
                  <a:srgbClr val="800000"/>
                </a:solidFill>
              </a:rPr>
              <a:t>Saturates only when the model makes correct predictions</a:t>
            </a:r>
          </a:p>
        </p:txBody>
      </p:sp>
      <p:cxnSp>
        <p:nvCxnSpPr>
          <p:cNvPr id="17" name="Straight Arrow Connector 16"/>
          <p:cNvCxnSpPr/>
          <p:nvPr/>
        </p:nvCxnSpPr>
        <p:spPr>
          <a:xfrm flipH="1" flipV="1">
            <a:off x="9180245" y="5349939"/>
            <a:ext cx="714373" cy="627062"/>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3340894" y="2088000"/>
                <a:ext cx="629432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𝑐𝑒</m:t>
                          </m:r>
                        </m:sub>
                      </m:sSub>
                      <m:d>
                        <m:dPr>
                          <m:ctrlPr>
                            <a:rPr lang="en-US" sz="2400" b="0" i="1" smtClean="0">
                              <a:latin typeface="Cambria Math" panose="02040503050406030204" pitchFamily="18" charset="0"/>
                            </a:rPr>
                          </m:ctrlPr>
                        </m:dPr>
                        <m:e>
                          <m:r>
                            <a:rPr lang="en-US" sz="2400" b="0" i="1" smtClean="0">
                              <a:latin typeface="Cambria Math" charset="0"/>
                            </a:rPr>
                            <m:t>𝑦</m:t>
                          </m:r>
                          <m:r>
                            <a:rPr lang="en-US" sz="2400" b="0" i="1" smtClean="0">
                              <a:latin typeface="Cambria Math" charset="0"/>
                            </a:rPr>
                            <m:t>,</m:t>
                          </m:r>
                          <m:acc>
                            <m:accPr>
                              <m:chr m:val="̂"/>
                              <m:ctrlPr>
                                <a:rPr lang="en-US" sz="2400" b="0" i="1" smtClean="0">
                                  <a:latin typeface="Cambria Math" panose="02040503050406030204" pitchFamily="18" charset="0"/>
                                </a:rPr>
                              </m:ctrlPr>
                            </m:accPr>
                            <m:e>
                              <m:r>
                                <a:rPr lang="en-US" sz="2400" b="0" i="1" smtClean="0">
                                  <a:latin typeface="Cambria Math" charset="0"/>
                                </a:rPr>
                                <m:t>𝑦</m:t>
                              </m:r>
                            </m:e>
                          </m:acc>
                        </m:e>
                      </m:d>
                      <m:r>
                        <a:rPr lang="en-US" sz="2400" b="0" i="1" smtClean="0">
                          <a:latin typeface="Cambria Math" charset="0"/>
                        </a:rPr>
                        <m:t>=−{ </m:t>
                      </m:r>
                      <m:r>
                        <a:rPr lang="en-US" sz="2400" b="0" i="1" smtClean="0">
                          <a:latin typeface="Cambria Math" charset="0"/>
                        </a:rPr>
                        <m:t>𝑦</m:t>
                      </m:r>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r>
                                <a:rPr lang="en-US" sz="2400" b="0" i="1" smtClean="0">
                                  <a:latin typeface="Cambria Math" charset="0"/>
                                </a:rPr>
                                <m:t>𝑦</m:t>
                              </m:r>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smtClean="0">
                                  <a:latin typeface="Cambria Math" charset="0"/>
                                </a:rPr>
                                <m:t>)}</m:t>
                              </m:r>
                            </m:e>
                          </m:func>
                        </m:e>
                      </m:func>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340894" y="2088000"/>
                <a:ext cx="6294324" cy="369332"/>
              </a:xfrm>
              <a:prstGeom prst="rect">
                <a:avLst/>
              </a:prstGeom>
              <a:blipFill>
                <a:blip r:embed="rId3"/>
                <a:stretch>
                  <a:fillRect t="-18333" b="-35000"/>
                </a:stretch>
              </a:blipFill>
            </p:spPr>
            <p:txBody>
              <a:bodyPr/>
              <a:lstStyle/>
              <a:p>
                <a:r>
                  <a:rPr lang="en-US">
                    <a:noFill/>
                  </a:rPr>
                  <a:t> </a:t>
                </a:r>
              </a:p>
            </p:txBody>
          </p:sp>
        </mc:Fallback>
      </mc:AlternateContent>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550" y="2813582"/>
            <a:ext cx="6096000" cy="365760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46708" y="2813582"/>
            <a:ext cx="6096000" cy="3657600"/>
          </a:xfrm>
          <a:prstGeom prst="rect">
            <a:avLst/>
          </a:prstGeom>
        </p:spPr>
      </p:pic>
    </p:spTree>
    <p:extLst>
      <p:ext uri="{BB962C8B-B14F-4D97-AF65-F5344CB8AC3E}">
        <p14:creationId xmlns:p14="http://schemas.microsoft.com/office/powerpoint/2010/main" val="4819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a:xfrm>
            <a:off x="641498" y="1143000"/>
            <a:ext cx="10666254" cy="4959793"/>
          </a:xfrm>
        </p:spPr>
        <p:txBody>
          <a:bodyPr>
            <a:normAutofit/>
          </a:bodyPr>
          <a:lstStyle/>
          <a:p>
            <a:pPr>
              <a:spcAft>
                <a:spcPts val="1200"/>
              </a:spcAft>
            </a:pPr>
            <a:r>
              <a:rPr lang="en-US" sz="2800" dirty="0"/>
              <a:t>Anatomy of a NN</a:t>
            </a:r>
          </a:p>
          <a:p>
            <a:pPr>
              <a:spcAft>
                <a:spcPts val="1200"/>
              </a:spcAft>
            </a:pPr>
            <a:r>
              <a:rPr lang="en-US" sz="2800" b="1" dirty="0"/>
              <a:t>Design choices </a:t>
            </a:r>
          </a:p>
          <a:p>
            <a:pPr lvl="1">
              <a:spcAft>
                <a:spcPts val="1200"/>
              </a:spcAft>
              <a:buFont typeface="Arial" charset="0"/>
              <a:buChar char="•"/>
            </a:pPr>
            <a:r>
              <a:rPr lang="en-US" sz="2400" dirty="0"/>
              <a:t>Activation function</a:t>
            </a:r>
            <a:endParaRPr lang="en-US" sz="2400" dirty="0">
              <a:solidFill>
                <a:srgbClr val="0000FF"/>
              </a:solidFill>
            </a:endParaRPr>
          </a:p>
          <a:p>
            <a:pPr lvl="1">
              <a:spcAft>
                <a:spcPts val="1200"/>
              </a:spcAft>
              <a:buFont typeface="Arial" charset="0"/>
              <a:buChar char="•"/>
            </a:pPr>
            <a:r>
              <a:rPr lang="en-US" sz="2400" dirty="0"/>
              <a:t>Loss function</a:t>
            </a:r>
          </a:p>
          <a:p>
            <a:pPr lvl="1">
              <a:spcAft>
                <a:spcPts val="1200"/>
              </a:spcAft>
              <a:buFont typeface="Arial" charset="0"/>
              <a:buChar char="•"/>
            </a:pPr>
            <a:r>
              <a:rPr lang="en-US" sz="2400" dirty="0"/>
              <a:t>Output units</a:t>
            </a:r>
          </a:p>
          <a:p>
            <a:pPr lvl="1">
              <a:spcAft>
                <a:spcPts val="1200"/>
              </a:spcAft>
              <a:buFont typeface="Arial" charset="0"/>
              <a:buChar char="•"/>
            </a:pPr>
            <a:r>
              <a:rPr lang="en-US" sz="2400" b="1" dirty="0"/>
              <a:t>Architecture</a:t>
            </a:r>
          </a:p>
          <a:p>
            <a:pPr>
              <a:spcAft>
                <a:spcPts val="1200"/>
              </a:spcAft>
            </a:pPr>
            <a:endParaRPr lang="en-US" sz="2800" dirty="0"/>
          </a:p>
        </p:txBody>
      </p:sp>
    </p:spTree>
    <p:extLst>
      <p:ext uri="{BB962C8B-B14F-4D97-AF65-F5344CB8AC3E}">
        <p14:creationId xmlns:p14="http://schemas.microsoft.com/office/powerpoint/2010/main" val="1190591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in action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500" y="900350"/>
            <a:ext cx="5130800" cy="1663700"/>
          </a:xfrm>
          <a:prstGeom prst="rect">
            <a:avLst/>
          </a:prstGeom>
        </p:spPr>
      </p:pic>
    </p:spTree>
    <p:extLst>
      <p:ext uri="{BB962C8B-B14F-4D97-AF65-F5344CB8AC3E}">
        <p14:creationId xmlns:p14="http://schemas.microsoft.com/office/powerpoint/2010/main" val="298546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iOS</a:t>
            </a:r>
            <a:r>
              <a:rPr lang="en-US" dirty="0"/>
              <a:t> Speech Synthesis (2016-)</a:t>
            </a:r>
          </a:p>
        </p:txBody>
      </p:sp>
      <p:sp>
        <p:nvSpPr>
          <p:cNvPr id="4" name="Content Placeholder 3"/>
          <p:cNvSpPr>
            <a:spLocks noGrp="1"/>
          </p:cNvSpPr>
          <p:nvPr>
            <p:ph idx="1"/>
          </p:nvPr>
        </p:nvSpPr>
        <p:spPr/>
        <p:txBody>
          <a:bodyPr/>
          <a:lstStyle/>
          <a:p>
            <a:pPr algn="ctr"/>
            <a:r>
              <a:rPr lang="en-US" dirty="0"/>
              <a:t>Trained from 20 hours of high-quality speech</a:t>
            </a:r>
          </a:p>
        </p:txBody>
      </p:sp>
      <p:sp>
        <p:nvSpPr>
          <p:cNvPr id="6" name="Slide Number Placeholder 5"/>
          <p:cNvSpPr>
            <a:spLocks noGrp="1"/>
          </p:cNvSpPr>
          <p:nvPr>
            <p:ph type="sldNum" sz="quarter" idx="12"/>
          </p:nvPr>
        </p:nvSpPr>
        <p:spPr/>
        <p:txBody>
          <a:bodyPr/>
          <a:lstStyle/>
          <a:p>
            <a:fld id="{74FD6AAA-7C75-FB4B-8EA1-06B22787237D}" type="slidenum">
              <a:rPr lang="en-US" smtClean="0"/>
              <a:t>9</a:t>
            </a:fld>
            <a:endParaRPr lang="en-US"/>
          </a:p>
        </p:txBody>
      </p:sp>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pic>
        <p:nvPicPr>
          <p:cNvPr id="7" name="Picture 6"/>
          <p:cNvPicPr>
            <a:picLocks noChangeAspect="1"/>
          </p:cNvPicPr>
          <p:nvPr/>
        </p:nvPicPr>
        <p:blipFill>
          <a:blip r:embed="rId3"/>
          <a:stretch>
            <a:fillRect/>
          </a:stretch>
        </p:blipFill>
        <p:spPr>
          <a:xfrm>
            <a:off x="3429000" y="2674820"/>
            <a:ext cx="5334000" cy="2890613"/>
          </a:xfrm>
          <a:prstGeom prst="rect">
            <a:avLst/>
          </a:prstGeom>
        </p:spPr>
      </p:pic>
    </p:spTree>
    <p:extLst>
      <p:ext uri="{BB962C8B-B14F-4D97-AF65-F5344CB8AC3E}">
        <p14:creationId xmlns:p14="http://schemas.microsoft.com/office/powerpoint/2010/main" val="19909131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in action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640" y="904654"/>
            <a:ext cx="5130800" cy="2374900"/>
          </a:xfrm>
          <a:prstGeom prst="rect">
            <a:avLst/>
          </a:prstGeom>
        </p:spPr>
      </p:pic>
    </p:spTree>
    <p:extLst>
      <p:ext uri="{BB962C8B-B14F-4D97-AF65-F5344CB8AC3E}">
        <p14:creationId xmlns:p14="http://schemas.microsoft.com/office/powerpoint/2010/main" val="1816632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NN in action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512" y="459923"/>
            <a:ext cx="5130800" cy="3086100"/>
          </a:xfrm>
          <a:prstGeom prst="rect">
            <a:avLst/>
          </a:prstGeom>
        </p:spPr>
      </p:pic>
    </p:spTree>
    <p:extLst>
      <p:ext uri="{BB962C8B-B14F-4D97-AF65-F5344CB8AC3E}">
        <p14:creationId xmlns:p14="http://schemas.microsoft.com/office/powerpoint/2010/main" val="10876291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4360" y="305618"/>
            <a:ext cx="5643880" cy="3394710"/>
          </a:xfrm>
          <a:prstGeom prst="rect">
            <a:avLst/>
          </a:prstGeom>
        </p:spPr>
      </p:pic>
      <p:sp>
        <p:nvSpPr>
          <p:cNvPr id="2" name="Title 1"/>
          <p:cNvSpPr>
            <a:spLocks noGrp="1"/>
          </p:cNvSpPr>
          <p:nvPr>
            <p:ph type="title"/>
          </p:nvPr>
        </p:nvSpPr>
        <p:spPr/>
        <p:txBody>
          <a:bodyPr/>
          <a:lstStyle/>
          <a:p>
            <a:r>
              <a:rPr lang="en-US" dirty="0"/>
              <a:t>NN in action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
        <p:nvSpPr>
          <p:cNvPr id="6" name="Rectangle 5"/>
          <p:cNvSpPr/>
          <p:nvPr/>
        </p:nvSpPr>
        <p:spPr>
          <a:xfrm rot="16200000">
            <a:off x="5619750" y="1828799"/>
            <a:ext cx="673099" cy="748357"/>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mr-IN" dirty="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92970277-3848-EA43-AFC2-874A217C2E8A}"/>
                  </a:ext>
                </a:extLst>
              </p14:cNvPr>
              <p14:cNvContentPartPr/>
              <p14:nvPr/>
            </p14:nvContentPartPr>
            <p14:xfrm>
              <a:off x="6852960" y="5705640"/>
              <a:ext cx="284760" cy="278280"/>
            </p14:xfrm>
          </p:contentPart>
        </mc:Choice>
        <mc:Fallback xmlns="">
          <p:pic>
            <p:nvPicPr>
              <p:cNvPr id="5" name="Ink 4">
                <a:extLst>
                  <a:ext uri="{FF2B5EF4-FFF2-40B4-BE49-F238E27FC236}">
                    <a16:creationId xmlns:a16="http://schemas.microsoft.com/office/drawing/2014/main" id="{92970277-3848-EA43-AFC2-874A217C2E8A}"/>
                  </a:ext>
                </a:extLst>
              </p:cNvPr>
              <p:cNvPicPr/>
              <p:nvPr/>
            </p:nvPicPr>
            <p:blipFill>
              <a:blip r:embed="rId5"/>
              <a:stretch>
                <a:fillRect/>
              </a:stretch>
            </p:blipFill>
            <p:spPr>
              <a:xfrm>
                <a:off x="6843600" y="5696280"/>
                <a:ext cx="303480" cy="297000"/>
              </a:xfrm>
              <a:prstGeom prst="rect">
                <a:avLst/>
              </a:prstGeom>
            </p:spPr>
          </p:pic>
        </mc:Fallback>
      </mc:AlternateContent>
    </p:spTree>
    <p:extLst>
      <p:ext uri="{BB962C8B-B14F-4D97-AF65-F5344CB8AC3E}">
        <p14:creationId xmlns:p14="http://schemas.microsoft.com/office/powerpoint/2010/main" val="1600058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350" y="1134012"/>
            <a:ext cx="7099300" cy="1663700"/>
          </a:xfrm>
          <a:prstGeom prst="rect">
            <a:avLst/>
          </a:prstGeom>
        </p:spPr>
      </p:pic>
      <p:sp>
        <p:nvSpPr>
          <p:cNvPr id="2" name="Title 1"/>
          <p:cNvSpPr>
            <a:spLocks noGrp="1"/>
          </p:cNvSpPr>
          <p:nvPr>
            <p:ph type="title"/>
          </p:nvPr>
        </p:nvSpPr>
        <p:spPr/>
        <p:txBody>
          <a:bodyPr/>
          <a:lstStyle/>
          <a:p>
            <a:r>
              <a:rPr lang="en-US" dirty="0"/>
              <a:t>NN in action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5338259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390" y="904654"/>
            <a:ext cx="7099300" cy="2374900"/>
          </a:xfrm>
          <a:prstGeom prst="rect">
            <a:avLst/>
          </a:prstGeom>
        </p:spPr>
      </p:pic>
      <p:sp>
        <p:nvSpPr>
          <p:cNvPr id="2" name="Title 1"/>
          <p:cNvSpPr>
            <a:spLocks noGrp="1"/>
          </p:cNvSpPr>
          <p:nvPr>
            <p:ph type="title"/>
          </p:nvPr>
        </p:nvSpPr>
        <p:spPr/>
        <p:txBody>
          <a:bodyPr/>
          <a:lstStyle/>
          <a:p>
            <a:r>
              <a:rPr lang="en-US" dirty="0"/>
              <a:t>NN in action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p:spTree>
    <p:extLst>
      <p:ext uri="{BB962C8B-B14F-4D97-AF65-F5344CB8AC3E}">
        <p14:creationId xmlns:p14="http://schemas.microsoft.com/office/powerpoint/2010/main" val="15520660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350" y="608596"/>
            <a:ext cx="9055100" cy="3086100"/>
          </a:xfrm>
          <a:prstGeom prst="rect">
            <a:avLst/>
          </a:prstGeom>
        </p:spPr>
      </p:pic>
      <p:sp>
        <p:nvSpPr>
          <p:cNvPr id="2" name="Title 1"/>
          <p:cNvSpPr>
            <a:spLocks noGrp="1"/>
          </p:cNvSpPr>
          <p:nvPr>
            <p:ph type="title"/>
          </p:nvPr>
        </p:nvSpPr>
        <p:spPr/>
        <p:txBody>
          <a:bodyPr/>
          <a:lstStyle/>
          <a:p>
            <a:r>
              <a:rPr lang="en-US" dirty="0"/>
              <a:t>NN in action </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1840" y="3200400"/>
            <a:ext cx="5486400" cy="36576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7EDFCE1-B1E0-B541-B719-1B3DD77B6EE9}"/>
                  </a:ext>
                </a:extLst>
              </p14:cNvPr>
              <p14:cNvContentPartPr/>
              <p14:nvPr/>
            </p14:nvContentPartPr>
            <p14:xfrm>
              <a:off x="6970680" y="5796000"/>
              <a:ext cx="118440" cy="173880"/>
            </p14:xfrm>
          </p:contentPart>
        </mc:Choice>
        <mc:Fallback xmlns="">
          <p:pic>
            <p:nvPicPr>
              <p:cNvPr id="4" name="Ink 3">
                <a:extLst>
                  <a:ext uri="{FF2B5EF4-FFF2-40B4-BE49-F238E27FC236}">
                    <a16:creationId xmlns:a16="http://schemas.microsoft.com/office/drawing/2014/main" id="{B7EDFCE1-B1E0-B541-B719-1B3DD77B6EE9}"/>
                  </a:ext>
                </a:extLst>
              </p:cNvPr>
              <p:cNvPicPr/>
              <p:nvPr/>
            </p:nvPicPr>
            <p:blipFill>
              <a:blip r:embed="rId5"/>
              <a:stretch>
                <a:fillRect/>
              </a:stretch>
            </p:blipFill>
            <p:spPr>
              <a:xfrm>
                <a:off x="6961320" y="5786640"/>
                <a:ext cx="137160" cy="192600"/>
              </a:xfrm>
              <a:prstGeom prst="rect">
                <a:avLst/>
              </a:prstGeom>
            </p:spPr>
          </p:pic>
        </mc:Fallback>
      </mc:AlternateContent>
    </p:spTree>
    <p:extLst>
      <p:ext uri="{BB962C8B-B14F-4D97-AF65-F5344CB8AC3E}">
        <p14:creationId xmlns:p14="http://schemas.microsoft.com/office/powerpoint/2010/main" val="17736353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Approximation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3250" y="1128439"/>
                <a:ext cx="8125254" cy="4525963"/>
              </a:xfrm>
            </p:spPr>
            <p:txBody>
              <a:bodyPr>
                <a:noAutofit/>
              </a:bodyPr>
              <a:lstStyle/>
              <a:p>
                <a:pPr>
                  <a:spcAft>
                    <a:spcPts val="1200"/>
                  </a:spcAft>
                </a:pPr>
                <a:r>
                  <a:rPr lang="en-US" sz="2400" b="1" dirty="0">
                    <a:solidFill>
                      <a:srgbClr val="C00000"/>
                    </a:solidFill>
                  </a:rPr>
                  <a:t>Think of a Neural Network as function approximation. </a:t>
                </a:r>
              </a:p>
              <a:p>
                <a:pPr>
                  <a:spcAft>
                    <a:spcPts val="1200"/>
                  </a:spcAft>
                </a:pPr>
                <a14:m>
                  <m:oMath xmlns:m="http://schemas.openxmlformats.org/officeDocument/2006/math">
                    <m:r>
                      <a:rPr lang="en-US" sz="2400" b="0" i="1" smtClean="0">
                        <a:solidFill>
                          <a:srgbClr val="0000FF"/>
                        </a:solidFill>
                        <a:latin typeface="Cambria Math" charset="0"/>
                      </a:rPr>
                      <m:t>𝑌</m:t>
                    </m:r>
                    <m:r>
                      <a:rPr lang="en-US" sz="2400" b="0" i="1" smtClean="0">
                        <a:solidFill>
                          <a:srgbClr val="0000FF"/>
                        </a:solidFill>
                        <a:latin typeface="Cambria Math" charset="0"/>
                      </a:rPr>
                      <m:t>=</m:t>
                    </m:r>
                    <m:r>
                      <a:rPr lang="en-US" sz="2400" b="0" i="1" smtClean="0">
                        <a:solidFill>
                          <a:srgbClr val="0000FF"/>
                        </a:solidFill>
                        <a:latin typeface="Cambria Math" charset="0"/>
                      </a:rPr>
                      <m:t>𝑓</m:t>
                    </m:r>
                    <m:d>
                      <m:dPr>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charset="0"/>
                          </a:rPr>
                          <m:t>𝑥</m:t>
                        </m:r>
                      </m:e>
                    </m:d>
                    <m:r>
                      <a:rPr lang="en-US" sz="2400" b="0" i="0" smtClean="0">
                        <a:solidFill>
                          <a:srgbClr val="0000FF"/>
                        </a:solidFill>
                        <a:latin typeface="Cambria Math" charset="0"/>
                      </a:rPr>
                      <m:t>+</m:t>
                    </m:r>
                    <m:r>
                      <a:rPr lang="en-US" sz="2400" b="0" i="1" smtClean="0">
                        <a:solidFill>
                          <a:srgbClr val="0000FF"/>
                        </a:solidFill>
                        <a:latin typeface="Cambria Math" charset="0"/>
                      </a:rPr>
                      <m:t>𝜖</m:t>
                    </m:r>
                  </m:oMath>
                </a14:m>
                <a:endParaRPr lang="en-US" sz="2400" b="0" dirty="0">
                  <a:solidFill>
                    <a:srgbClr val="0000FF"/>
                  </a:solidFill>
                </a:endParaRPr>
              </a:p>
              <a:p>
                <a:pPr>
                  <a:spcAft>
                    <a:spcPts val="1200"/>
                  </a:spcAft>
                </a:pPr>
                <a14:m>
                  <m:oMath xmlns:m="http://schemas.openxmlformats.org/officeDocument/2006/math">
                    <m:r>
                      <a:rPr lang="en-US" sz="2400" i="1">
                        <a:solidFill>
                          <a:srgbClr val="0000FF"/>
                        </a:solidFill>
                        <a:latin typeface="Cambria Math" charset="0"/>
                      </a:rPr>
                      <m:t>𝑌</m:t>
                    </m:r>
                    <m:r>
                      <a:rPr lang="en-US" sz="2400" i="1">
                        <a:solidFill>
                          <a:srgbClr val="0000FF"/>
                        </a:solidFill>
                        <a:latin typeface="Cambria Math" charset="0"/>
                      </a:rPr>
                      <m:t>=</m:t>
                    </m:r>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charset="0"/>
                          </a:rPr>
                          <m:t>𝑓</m:t>
                        </m:r>
                      </m:e>
                    </m:acc>
                    <m:r>
                      <a:rPr lang="en-US" sz="2400" b="0" i="1" smtClean="0">
                        <a:solidFill>
                          <a:srgbClr val="0000FF"/>
                        </a:solidFill>
                        <a:latin typeface="Cambria Math" charset="0"/>
                      </a:rPr>
                      <m:t>(</m:t>
                    </m:r>
                    <m:r>
                      <a:rPr lang="en-US" sz="2400" b="0" i="1" smtClean="0">
                        <a:solidFill>
                          <a:srgbClr val="0000FF"/>
                        </a:solidFill>
                        <a:latin typeface="Cambria Math" charset="0"/>
                      </a:rPr>
                      <m:t>𝑥</m:t>
                    </m:r>
                    <m:r>
                      <a:rPr lang="en-US" sz="2400" b="0" i="1" smtClean="0">
                        <a:solidFill>
                          <a:srgbClr val="0000FF"/>
                        </a:solidFill>
                        <a:latin typeface="Cambria Math" charset="0"/>
                      </a:rPr>
                      <m:t>)</m:t>
                    </m:r>
                    <m:r>
                      <a:rPr lang="en-US" sz="2400">
                        <a:solidFill>
                          <a:srgbClr val="0000FF"/>
                        </a:solidFill>
                        <a:latin typeface="Cambria Math" charset="0"/>
                      </a:rPr>
                      <m:t>+</m:t>
                    </m:r>
                    <m:r>
                      <a:rPr lang="en-US" sz="2400" i="1">
                        <a:solidFill>
                          <a:srgbClr val="0000FF"/>
                        </a:solidFill>
                        <a:latin typeface="Cambria Math" charset="0"/>
                      </a:rPr>
                      <m:t>𝜖</m:t>
                    </m:r>
                  </m:oMath>
                </a14:m>
                <a:endParaRPr lang="en-US" sz="2400" dirty="0">
                  <a:solidFill>
                    <a:srgbClr val="0000FF"/>
                  </a:solidFill>
                </a:endParaRPr>
              </a:p>
              <a:p>
                <a:pPr algn="ctr">
                  <a:spcAft>
                    <a:spcPts val="1200"/>
                  </a:spcAft>
                </a:pPr>
                <a:r>
                  <a:rPr lang="en-US" sz="2400" dirty="0">
                    <a:solidFill>
                      <a:srgbClr val="0000FF"/>
                    </a:solidFill>
                  </a:rPr>
                  <a:t>NN: </a:t>
                </a:r>
                <a14:m>
                  <m:oMath xmlns:m="http://schemas.openxmlformats.org/officeDocument/2006/math">
                    <m:r>
                      <a:rPr lang="en-US" sz="2400" i="1" smtClean="0">
                        <a:solidFill>
                          <a:srgbClr val="0000FF"/>
                        </a:solidFill>
                        <a:latin typeface="Cambria Math" charset="0"/>
                        <a:ea typeface="Cambria Math" charset="0"/>
                        <a:cs typeface="Cambria Math" charset="0"/>
                      </a:rPr>
                      <m:t>⟹</m:t>
                    </m:r>
                    <m:acc>
                      <m:accPr>
                        <m:chr m:val="̂"/>
                        <m:ctrlPr>
                          <a:rPr lang="en-US" sz="2400" i="1">
                            <a:solidFill>
                              <a:srgbClr val="0000FF"/>
                            </a:solidFill>
                            <a:latin typeface="Cambria Math" panose="02040503050406030204" pitchFamily="18" charset="0"/>
                          </a:rPr>
                        </m:ctrlPr>
                      </m:accPr>
                      <m:e>
                        <m:r>
                          <a:rPr lang="en-US" sz="2400" i="1">
                            <a:solidFill>
                              <a:srgbClr val="0000FF"/>
                            </a:solidFill>
                            <a:latin typeface="Cambria Math" charset="0"/>
                          </a:rPr>
                          <m:t>𝑓</m:t>
                        </m:r>
                      </m:e>
                    </m:acc>
                    <m:r>
                      <a:rPr lang="en-US" sz="2400" b="0" i="1" smtClean="0">
                        <a:solidFill>
                          <a:srgbClr val="0000FF"/>
                        </a:solidFill>
                        <a:latin typeface="Cambria Math" charset="0"/>
                      </a:rPr>
                      <m:t>(</m:t>
                    </m:r>
                    <m:r>
                      <a:rPr lang="en-US" sz="2400" b="0" i="1" smtClean="0">
                        <a:solidFill>
                          <a:srgbClr val="0000FF"/>
                        </a:solidFill>
                        <a:latin typeface="Cambria Math" charset="0"/>
                      </a:rPr>
                      <m:t>𝑥</m:t>
                    </m:r>
                    <m:r>
                      <a:rPr lang="en-US" sz="2400" b="0" i="1" smtClean="0">
                        <a:solidFill>
                          <a:srgbClr val="0000FF"/>
                        </a:solidFill>
                        <a:latin typeface="Cambria Math" charset="0"/>
                      </a:rPr>
                      <m:t>)</m:t>
                    </m:r>
                  </m:oMath>
                </a14:m>
                <a:endParaRPr lang="en-US" sz="2400" dirty="0">
                  <a:solidFill>
                    <a:srgbClr val="0000FF"/>
                  </a:solidFill>
                </a:endParaRPr>
              </a:p>
              <a:p>
                <a:pPr>
                  <a:spcAft>
                    <a:spcPts val="1200"/>
                  </a:spcAft>
                </a:pPr>
                <a:r>
                  <a:rPr lang="en-US" sz="2400" dirty="0">
                    <a:solidFill>
                      <a:srgbClr val="0000FF"/>
                    </a:solidFill>
                  </a:rPr>
                  <a:t>One hidden layer is enough </a:t>
                </a:r>
                <a:r>
                  <a:rPr lang="en-US" sz="2400" dirty="0"/>
                  <a:t>to </a:t>
                </a:r>
                <a:r>
                  <a:rPr lang="en-US" sz="2400" i="1" dirty="0"/>
                  <a:t>represent </a:t>
                </a:r>
                <a:r>
                  <a:rPr lang="en-US" sz="2400" dirty="0"/>
                  <a:t>an approximation of any function to an arbitrary degree of accuracy when the NN is deep enough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3250" y="1128439"/>
                <a:ext cx="8125254" cy="4525963"/>
              </a:xfrm>
              <a:blipFill>
                <a:blip r:embed="rId2"/>
                <a:stretch>
                  <a:fillRect l="-624" t="-1117" r="-1872"/>
                </a:stretch>
              </a:blipFill>
            </p:spPr>
            <p:txBody>
              <a:bodyPr/>
              <a:lstStyle/>
              <a:p>
                <a:r>
                  <a:rPr lang="en-US">
                    <a:noFill/>
                  </a:rPr>
                  <a:t> </a:t>
                </a:r>
              </a:p>
            </p:txBody>
          </p:sp>
        </mc:Fallback>
      </mc:AlternateContent>
      <p:sp>
        <p:nvSpPr>
          <p:cNvPr id="73" name="TextBox 72"/>
          <p:cNvSpPr txBox="1"/>
          <p:nvPr/>
        </p:nvSpPr>
        <p:spPr>
          <a:xfrm>
            <a:off x="10068460" y="6046690"/>
            <a:ext cx="982961" cy="461665"/>
          </a:xfrm>
          <a:prstGeom prst="rect">
            <a:avLst/>
          </a:prstGeom>
          <a:noFill/>
        </p:spPr>
        <p:txBody>
          <a:bodyPr wrap="none" rtlCol="0">
            <a:spAutoFit/>
          </a:bodyPr>
          <a:lstStyle/>
          <a:p>
            <a:r>
              <a:rPr lang="en-US" sz="2400" dirty="0">
                <a:latin typeface="Karla" charset="0"/>
                <a:ea typeface="Karla" charset="0"/>
                <a:cs typeface="Karla" charset="0"/>
              </a:rPr>
              <a:t>width</a:t>
            </a:r>
            <a:endParaRPr lang="en-US" dirty="0">
              <a:latin typeface="Karla" charset="0"/>
              <a:ea typeface="Karla" charset="0"/>
              <a:cs typeface="Karla" charset="0"/>
            </a:endParaRPr>
          </a:p>
        </p:txBody>
      </p:sp>
      <p:grpSp>
        <p:nvGrpSpPr>
          <p:cNvPr id="77" name="Group 76"/>
          <p:cNvGrpSpPr/>
          <p:nvPr/>
        </p:nvGrpSpPr>
        <p:grpSpPr>
          <a:xfrm>
            <a:off x="8641312" y="1270073"/>
            <a:ext cx="2873950" cy="4740983"/>
            <a:chOff x="7898357" y="1270073"/>
            <a:chExt cx="2873950" cy="4740983"/>
          </a:xfrm>
        </p:grpSpPr>
        <p:grpSp>
          <p:nvGrpSpPr>
            <p:cNvPr id="76" name="Group 75"/>
            <p:cNvGrpSpPr/>
            <p:nvPr/>
          </p:nvGrpSpPr>
          <p:grpSpPr>
            <a:xfrm>
              <a:off x="8469922" y="1270073"/>
              <a:ext cx="2302385" cy="4740983"/>
              <a:chOff x="8469922" y="1270073"/>
              <a:chExt cx="2302385" cy="4740983"/>
            </a:xfrm>
          </p:grpSpPr>
          <p:grpSp>
            <p:nvGrpSpPr>
              <p:cNvPr id="28" name="Group 27"/>
              <p:cNvGrpSpPr/>
              <p:nvPr/>
            </p:nvGrpSpPr>
            <p:grpSpPr>
              <a:xfrm rot="16200000">
                <a:off x="7775591" y="2271451"/>
                <a:ext cx="3998094" cy="1995338"/>
                <a:chOff x="1722506" y="2129588"/>
                <a:chExt cx="6332341" cy="3160296"/>
              </a:xfrm>
            </p:grpSpPr>
            <p:grpSp>
              <p:nvGrpSpPr>
                <p:cNvPr id="8" name="Group 7"/>
                <p:cNvGrpSpPr/>
                <p:nvPr/>
              </p:nvGrpSpPr>
              <p:grpSpPr>
                <a:xfrm>
                  <a:off x="1722506" y="2129589"/>
                  <a:ext cx="2576623" cy="1179095"/>
                  <a:chOff x="3312867" y="1299411"/>
                  <a:chExt cx="3996394" cy="1828800"/>
                </a:xfrm>
              </p:grpSpPr>
              <p:sp>
                <p:nvSpPr>
                  <p:cNvPr id="9" name="Oval 8"/>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10" idx="6"/>
                    <a:endCxn id="20"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1743771" y="4110789"/>
                  <a:ext cx="2555358" cy="1179095"/>
                  <a:chOff x="3312867" y="1299411"/>
                  <a:chExt cx="3963412" cy="1828800"/>
                </a:xfrm>
              </p:grpSpPr>
              <p:sp>
                <p:nvSpPr>
                  <p:cNvPr id="12" name="Oval 11"/>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17" idx="6"/>
                  </p:cNvCxnSpPr>
                  <p:nvPr/>
                </p:nvCxnSpPr>
                <p:spPr>
                  <a:xfrm flipV="1">
                    <a:off x="5141667" y="2213810"/>
                    <a:ext cx="2134612"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299129" y="2129588"/>
                  <a:ext cx="2576623" cy="1458341"/>
                  <a:chOff x="3312867" y="1299411"/>
                  <a:chExt cx="3996394" cy="2261916"/>
                </a:xfrm>
              </p:grpSpPr>
              <p:sp>
                <p:nvSpPr>
                  <p:cNvPr id="15" name="Oval 14"/>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20" idx="6"/>
                  </p:cNvCxnSpPr>
                  <p:nvPr/>
                </p:nvCxnSpPr>
                <p:spPr>
                  <a:xfrm>
                    <a:off x="5141667" y="2213812"/>
                    <a:ext cx="2167594" cy="134751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299129" y="3587929"/>
                  <a:ext cx="2576623" cy="1701954"/>
                  <a:chOff x="3312867" y="488446"/>
                  <a:chExt cx="3996394" cy="2639765"/>
                </a:xfrm>
              </p:grpSpPr>
              <p:sp>
                <p:nvSpPr>
                  <p:cNvPr id="18" name="Oval 17"/>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0" name="Straight Arrow Connector 19"/>
                <p:cNvCxnSpPr>
                  <a:stCxn id="10" idx="6"/>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6"/>
                  <a:endCxn id="20" idx="2"/>
                </p:cNvCxnSpPr>
                <p:nvPr/>
              </p:nvCxnSpPr>
              <p:spPr>
                <a:xfrm flipV="1">
                  <a:off x="2922866" y="2719136"/>
                  <a:ext cx="1376263" cy="198120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875752" y="299838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rot="5400000">
                      <a:off x="1759316" y="4503640"/>
                      <a:ext cx="1134018"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2</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rot="5400000">
                      <a:off x="1759316" y="4503640"/>
                      <a:ext cx="1134018" cy="393390"/>
                    </a:xfrm>
                    <a:prstGeom prst="rect">
                      <a:avLst/>
                    </a:prstGeom>
                    <a:blipFill>
                      <a:blip r:embed="rId3"/>
                      <a:stretch>
                        <a:fillRect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rot="5249252">
                      <a:off x="7184091" y="3450861"/>
                      <a:ext cx="686092" cy="2847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𝑌</m:t>
                                </m:r>
                              </m:e>
                            </m:acc>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rot="5249252">
                      <a:off x="7184091" y="3450861"/>
                      <a:ext cx="686092" cy="284758"/>
                    </a:xfrm>
                    <a:prstGeom prst="rect">
                      <a:avLst/>
                    </a:prstGeom>
                    <a:blipFill>
                      <a:blip r:embed="rId4"/>
                      <a:stretch>
                        <a:fillRect t="-26471" r="-45205" b="-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rot="5400000">
                      <a:off x="4543736" y="2522440"/>
                      <a:ext cx="695860"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3</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rot="5400000">
                      <a:off x="4543736" y="2522440"/>
                      <a:ext cx="695860" cy="393390"/>
                    </a:xfrm>
                    <a:prstGeom prst="rect">
                      <a:avLst/>
                    </a:prstGeom>
                    <a:blipFill>
                      <a:blip r:embed="rId5"/>
                      <a:stretch>
                        <a:fillRect l="-2778"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rot="5400000">
                      <a:off x="4542458" y="4543713"/>
                      <a:ext cx="695860"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rot="5400000">
                      <a:off x="4542458" y="4543713"/>
                      <a:ext cx="695860" cy="393390"/>
                    </a:xfrm>
                    <a:prstGeom prst="rect">
                      <a:avLst/>
                    </a:prstGeom>
                    <a:blipFill>
                      <a:blip r:embed="rId6"/>
                      <a:stretch>
                        <a:fillRect b="-3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4" name="TextBox 63"/>
                  <p:cNvSpPr txBox="1"/>
                  <p:nvPr/>
                </p:nvSpPr>
                <p:spPr>
                  <a:xfrm>
                    <a:off x="8904205" y="4744013"/>
                    <a:ext cx="48997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8904205" y="4744013"/>
                    <a:ext cx="489979" cy="276999"/>
                  </a:xfrm>
                  <a:prstGeom prst="rect">
                    <a:avLst/>
                  </a:prstGeom>
                  <a:blipFill>
                    <a:blip r:embed="rId7"/>
                    <a:stretch>
                      <a:fillRect b="-15217"/>
                    </a:stretch>
                  </a:blipFill>
                </p:spPr>
                <p:txBody>
                  <a:bodyPr/>
                  <a:lstStyle/>
                  <a:p>
                    <a:r>
                      <a:rPr lang="en-US">
                        <a:noFill/>
                      </a:rPr>
                      <a:t> </a:t>
                    </a:r>
                  </a:p>
                </p:txBody>
              </p:sp>
            </mc:Fallback>
          </mc:AlternateContent>
          <p:cxnSp>
            <p:nvCxnSpPr>
              <p:cNvPr id="65" name="Straight Arrow Connector 64"/>
              <p:cNvCxnSpPr/>
              <p:nvPr/>
            </p:nvCxnSpPr>
            <p:spPr>
              <a:xfrm flipV="1">
                <a:off x="9155996" y="5313118"/>
                <a:ext cx="1" cy="491376"/>
              </a:xfrm>
              <a:prstGeom prst="straightConnector1">
                <a:avLst/>
              </a:prstGeom>
              <a:ln>
                <a:solidFill>
                  <a:schemeClr val="tx1">
                    <a:lumMod val="75000"/>
                    <a:lumOff val="25000"/>
                  </a:schemeClr>
                </a:solidFill>
                <a:prstDash val="sysDot"/>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10432598" y="5293551"/>
                <a:ext cx="1" cy="491376"/>
              </a:xfrm>
              <a:prstGeom prst="straightConnector1">
                <a:avLst/>
              </a:prstGeom>
              <a:ln>
                <a:solidFill>
                  <a:schemeClr val="tx1">
                    <a:lumMod val="75000"/>
                    <a:lumOff val="25000"/>
                  </a:schemeClr>
                </a:solidFill>
                <a:prstDash val="sysDot"/>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9149194" y="6011056"/>
                <a:ext cx="1283404" cy="0"/>
              </a:xfrm>
              <a:prstGeom prst="straightConnector1">
                <a:avLst/>
              </a:prstGeom>
              <a:ln>
                <a:solidFill>
                  <a:schemeClr val="tx1">
                    <a:lumMod val="75000"/>
                    <a:lumOff val="2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8469922" y="3267232"/>
                <a:ext cx="1" cy="1987508"/>
              </a:xfrm>
              <a:prstGeom prst="straightConnector1">
                <a:avLst/>
              </a:prstGeom>
              <a:ln>
                <a:solidFill>
                  <a:schemeClr val="tx1">
                    <a:lumMod val="75000"/>
                    <a:lumOff val="2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74" name="TextBox 73"/>
            <p:cNvSpPr txBox="1"/>
            <p:nvPr/>
          </p:nvSpPr>
          <p:spPr>
            <a:xfrm rot="16200000">
              <a:off x="7624083" y="3915620"/>
              <a:ext cx="1010213" cy="461665"/>
            </a:xfrm>
            <a:prstGeom prst="rect">
              <a:avLst/>
            </a:prstGeom>
            <a:noFill/>
          </p:spPr>
          <p:txBody>
            <a:bodyPr wrap="none" rtlCol="0">
              <a:spAutoFit/>
            </a:bodyPr>
            <a:lstStyle/>
            <a:p>
              <a:r>
                <a:rPr lang="en-US" sz="2400" dirty="0">
                  <a:latin typeface="Karla" charset="0"/>
                  <a:ea typeface="Karla" charset="0"/>
                  <a:cs typeface="Karla" charset="0"/>
                </a:rPr>
                <a:t>depth</a:t>
              </a:r>
              <a:endParaRPr lang="en-US" dirty="0">
                <a:latin typeface="Karla" charset="0"/>
                <a:ea typeface="Karla" charset="0"/>
                <a:cs typeface="Karla" charset="0"/>
              </a:endParaRPr>
            </a:p>
          </p:txBody>
        </p:sp>
      </p:grpSp>
    </p:spTree>
    <p:extLst>
      <p:ext uri="{BB962C8B-B14F-4D97-AF65-F5344CB8AC3E}">
        <p14:creationId xmlns:p14="http://schemas.microsoft.com/office/powerpoint/2010/main" val="27429304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Approximation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3250" y="1128439"/>
                <a:ext cx="8125254" cy="4525963"/>
              </a:xfrm>
            </p:spPr>
            <p:txBody>
              <a:bodyPr>
                <a:noAutofit/>
              </a:bodyPr>
              <a:lstStyle/>
              <a:p>
                <a:pPr>
                  <a:spcAft>
                    <a:spcPts val="1200"/>
                  </a:spcAft>
                </a:pPr>
                <a:r>
                  <a:rPr lang="en-US" sz="2400" b="1" dirty="0">
                    <a:solidFill>
                      <a:srgbClr val="C00000"/>
                    </a:solidFill>
                  </a:rPr>
                  <a:t>Think of a Neural Network as function approximation. </a:t>
                </a:r>
              </a:p>
              <a:p>
                <a:pPr>
                  <a:spcAft>
                    <a:spcPts val="1200"/>
                  </a:spcAft>
                </a:pPr>
                <a14:m>
                  <m:oMath xmlns:m="http://schemas.openxmlformats.org/officeDocument/2006/math">
                    <m:r>
                      <a:rPr lang="en-US" sz="2400" b="0" i="1" smtClean="0">
                        <a:solidFill>
                          <a:srgbClr val="0000FF"/>
                        </a:solidFill>
                        <a:latin typeface="Cambria Math" charset="0"/>
                      </a:rPr>
                      <m:t>𝑌</m:t>
                    </m:r>
                    <m:r>
                      <a:rPr lang="en-US" sz="2400" b="0" i="1" smtClean="0">
                        <a:solidFill>
                          <a:srgbClr val="0000FF"/>
                        </a:solidFill>
                        <a:latin typeface="Cambria Math" charset="0"/>
                      </a:rPr>
                      <m:t>=</m:t>
                    </m:r>
                    <m:r>
                      <a:rPr lang="en-US" sz="2400" b="0" i="1" smtClean="0">
                        <a:solidFill>
                          <a:srgbClr val="0000FF"/>
                        </a:solidFill>
                        <a:latin typeface="Cambria Math" charset="0"/>
                      </a:rPr>
                      <m:t>𝑓</m:t>
                    </m:r>
                    <m:d>
                      <m:dPr>
                        <m:ctrlPr>
                          <a:rPr lang="en-US" sz="2400" b="0" i="1" smtClean="0">
                            <a:solidFill>
                              <a:srgbClr val="0000FF"/>
                            </a:solidFill>
                            <a:latin typeface="Cambria Math" panose="02040503050406030204" pitchFamily="18" charset="0"/>
                          </a:rPr>
                        </m:ctrlPr>
                      </m:dPr>
                      <m:e>
                        <m:r>
                          <a:rPr lang="en-US" sz="2400" b="0" i="1" smtClean="0">
                            <a:solidFill>
                              <a:srgbClr val="0000FF"/>
                            </a:solidFill>
                            <a:latin typeface="Cambria Math" charset="0"/>
                          </a:rPr>
                          <m:t>𝑥</m:t>
                        </m:r>
                      </m:e>
                    </m:d>
                    <m:r>
                      <a:rPr lang="en-US" sz="2400" b="0" i="0" smtClean="0">
                        <a:solidFill>
                          <a:srgbClr val="0000FF"/>
                        </a:solidFill>
                        <a:latin typeface="Cambria Math" charset="0"/>
                      </a:rPr>
                      <m:t>+</m:t>
                    </m:r>
                    <m:r>
                      <a:rPr lang="en-US" sz="2400" b="0" i="1" smtClean="0">
                        <a:solidFill>
                          <a:srgbClr val="0000FF"/>
                        </a:solidFill>
                        <a:latin typeface="Cambria Math" charset="0"/>
                      </a:rPr>
                      <m:t>𝜖</m:t>
                    </m:r>
                  </m:oMath>
                </a14:m>
                <a:endParaRPr lang="en-US" sz="2400" b="0" dirty="0">
                  <a:solidFill>
                    <a:srgbClr val="0000FF"/>
                  </a:solidFill>
                </a:endParaRPr>
              </a:p>
              <a:p>
                <a:pPr>
                  <a:spcAft>
                    <a:spcPts val="1200"/>
                  </a:spcAft>
                </a:pPr>
                <a14:m>
                  <m:oMath xmlns:m="http://schemas.openxmlformats.org/officeDocument/2006/math">
                    <m:r>
                      <a:rPr lang="en-US" sz="2400" i="1">
                        <a:solidFill>
                          <a:srgbClr val="0000FF"/>
                        </a:solidFill>
                        <a:latin typeface="Cambria Math" charset="0"/>
                      </a:rPr>
                      <m:t>𝑌</m:t>
                    </m:r>
                    <m:r>
                      <a:rPr lang="en-US" sz="2400" i="1">
                        <a:solidFill>
                          <a:srgbClr val="0000FF"/>
                        </a:solidFill>
                        <a:latin typeface="Cambria Math" charset="0"/>
                      </a:rPr>
                      <m:t>=</m:t>
                    </m:r>
                    <m:acc>
                      <m:accPr>
                        <m:chr m:val="̂"/>
                        <m:ctrlPr>
                          <a:rPr lang="en-US" sz="2400" b="0" i="1" smtClean="0">
                            <a:solidFill>
                              <a:srgbClr val="0000FF"/>
                            </a:solidFill>
                            <a:latin typeface="Cambria Math" panose="02040503050406030204" pitchFamily="18" charset="0"/>
                          </a:rPr>
                        </m:ctrlPr>
                      </m:accPr>
                      <m:e>
                        <m:r>
                          <a:rPr lang="en-US" sz="2400" b="0" i="1" smtClean="0">
                            <a:solidFill>
                              <a:srgbClr val="0000FF"/>
                            </a:solidFill>
                            <a:latin typeface="Cambria Math" charset="0"/>
                          </a:rPr>
                          <m:t>𝑓</m:t>
                        </m:r>
                      </m:e>
                    </m:acc>
                    <m:r>
                      <a:rPr lang="en-US" sz="2400" b="0" i="1" smtClean="0">
                        <a:solidFill>
                          <a:srgbClr val="0000FF"/>
                        </a:solidFill>
                        <a:latin typeface="Cambria Math" charset="0"/>
                      </a:rPr>
                      <m:t>(</m:t>
                    </m:r>
                    <m:r>
                      <a:rPr lang="en-US" sz="2400" b="0" i="1" smtClean="0">
                        <a:solidFill>
                          <a:srgbClr val="0000FF"/>
                        </a:solidFill>
                        <a:latin typeface="Cambria Math" charset="0"/>
                      </a:rPr>
                      <m:t>𝑥</m:t>
                    </m:r>
                    <m:r>
                      <a:rPr lang="en-US" sz="2400" b="0" i="1" smtClean="0">
                        <a:solidFill>
                          <a:srgbClr val="0000FF"/>
                        </a:solidFill>
                        <a:latin typeface="Cambria Math" charset="0"/>
                      </a:rPr>
                      <m:t>)</m:t>
                    </m:r>
                    <m:r>
                      <a:rPr lang="en-US" sz="2400">
                        <a:solidFill>
                          <a:srgbClr val="0000FF"/>
                        </a:solidFill>
                        <a:latin typeface="Cambria Math" charset="0"/>
                      </a:rPr>
                      <m:t>+</m:t>
                    </m:r>
                    <m:r>
                      <a:rPr lang="en-US" sz="2400" i="1">
                        <a:solidFill>
                          <a:srgbClr val="0000FF"/>
                        </a:solidFill>
                        <a:latin typeface="Cambria Math" charset="0"/>
                      </a:rPr>
                      <m:t>𝜖</m:t>
                    </m:r>
                  </m:oMath>
                </a14:m>
                <a:endParaRPr lang="en-US" sz="2400" dirty="0">
                  <a:solidFill>
                    <a:srgbClr val="0000FF"/>
                  </a:solidFill>
                </a:endParaRPr>
              </a:p>
              <a:p>
                <a:pPr algn="ctr">
                  <a:spcAft>
                    <a:spcPts val="1200"/>
                  </a:spcAft>
                </a:pPr>
                <a:r>
                  <a:rPr lang="en-US" sz="2400" dirty="0">
                    <a:solidFill>
                      <a:srgbClr val="0000FF"/>
                    </a:solidFill>
                  </a:rPr>
                  <a:t>NN: </a:t>
                </a:r>
                <a14:m>
                  <m:oMath xmlns:m="http://schemas.openxmlformats.org/officeDocument/2006/math">
                    <m:r>
                      <a:rPr lang="en-US" sz="2400" i="1" smtClean="0">
                        <a:solidFill>
                          <a:srgbClr val="0000FF"/>
                        </a:solidFill>
                        <a:latin typeface="Cambria Math" charset="0"/>
                        <a:ea typeface="Cambria Math" charset="0"/>
                        <a:cs typeface="Cambria Math" charset="0"/>
                      </a:rPr>
                      <m:t>⟹</m:t>
                    </m:r>
                    <m:acc>
                      <m:accPr>
                        <m:chr m:val="̂"/>
                        <m:ctrlPr>
                          <a:rPr lang="en-US" sz="2400" i="1">
                            <a:solidFill>
                              <a:srgbClr val="0000FF"/>
                            </a:solidFill>
                            <a:latin typeface="Cambria Math" panose="02040503050406030204" pitchFamily="18" charset="0"/>
                          </a:rPr>
                        </m:ctrlPr>
                      </m:accPr>
                      <m:e>
                        <m:r>
                          <a:rPr lang="en-US" sz="2400" i="1">
                            <a:solidFill>
                              <a:srgbClr val="0000FF"/>
                            </a:solidFill>
                            <a:latin typeface="Cambria Math" charset="0"/>
                          </a:rPr>
                          <m:t>𝑓</m:t>
                        </m:r>
                      </m:e>
                    </m:acc>
                    <m:r>
                      <a:rPr lang="en-US" sz="2400" b="0" i="1" smtClean="0">
                        <a:solidFill>
                          <a:srgbClr val="0000FF"/>
                        </a:solidFill>
                        <a:latin typeface="Cambria Math" charset="0"/>
                      </a:rPr>
                      <m:t>(</m:t>
                    </m:r>
                    <m:r>
                      <a:rPr lang="en-US" sz="2400" b="0" i="1" smtClean="0">
                        <a:solidFill>
                          <a:srgbClr val="0000FF"/>
                        </a:solidFill>
                        <a:latin typeface="Cambria Math" charset="0"/>
                      </a:rPr>
                      <m:t>𝑥</m:t>
                    </m:r>
                    <m:r>
                      <a:rPr lang="en-US" sz="2400" b="0" i="1" smtClean="0">
                        <a:solidFill>
                          <a:srgbClr val="0000FF"/>
                        </a:solidFill>
                        <a:latin typeface="Cambria Math" charset="0"/>
                      </a:rPr>
                      <m:t>)</m:t>
                    </m:r>
                  </m:oMath>
                </a14:m>
                <a:endParaRPr lang="en-US" sz="2400" dirty="0">
                  <a:solidFill>
                    <a:srgbClr val="0000FF"/>
                  </a:solidFill>
                </a:endParaRPr>
              </a:p>
              <a:p>
                <a:pPr>
                  <a:spcAft>
                    <a:spcPts val="1200"/>
                  </a:spcAft>
                </a:pPr>
                <a:r>
                  <a:rPr lang="en-US" sz="2400" dirty="0">
                    <a:solidFill>
                      <a:srgbClr val="0000FF"/>
                    </a:solidFill>
                  </a:rPr>
                  <a:t>One hidden layer is enough </a:t>
                </a:r>
                <a:r>
                  <a:rPr lang="en-US" sz="2400" dirty="0"/>
                  <a:t>to </a:t>
                </a:r>
                <a:r>
                  <a:rPr lang="en-US" sz="2400" i="1" dirty="0"/>
                  <a:t>represent </a:t>
                </a:r>
                <a:r>
                  <a:rPr lang="en-US" sz="2400" dirty="0"/>
                  <a:t>an approximation of any function to an arbitrary degree of accuracy </a:t>
                </a:r>
              </a:p>
              <a:p>
                <a:pPr>
                  <a:spcAft>
                    <a:spcPts val="1200"/>
                  </a:spcAft>
                </a:pPr>
                <a:r>
                  <a:rPr lang="en-US" sz="2400" dirty="0"/>
                  <a:t>So why deeper?</a:t>
                </a:r>
              </a:p>
              <a:p>
                <a:pPr lvl="1">
                  <a:spcAft>
                    <a:spcPts val="1200"/>
                  </a:spcAft>
                  <a:buFont typeface="Arial" charset="0"/>
                  <a:buChar char="•"/>
                </a:pPr>
                <a:r>
                  <a:rPr lang="en-US" sz="2000" dirty="0"/>
                  <a:t>Shallow net may need </a:t>
                </a:r>
                <a:r>
                  <a:rPr lang="en-US" sz="2000" dirty="0">
                    <a:solidFill>
                      <a:srgbClr val="0000FF"/>
                    </a:solidFill>
                  </a:rPr>
                  <a:t>(exponentially) more width</a:t>
                </a:r>
              </a:p>
              <a:p>
                <a:pPr lvl="1">
                  <a:spcAft>
                    <a:spcPts val="1200"/>
                  </a:spcAft>
                  <a:buFont typeface="Arial" charset="0"/>
                  <a:buChar char="•"/>
                </a:pPr>
                <a:r>
                  <a:rPr lang="en-US" sz="2000" dirty="0"/>
                  <a:t>Shallow net may </a:t>
                </a:r>
                <a:r>
                  <a:rPr lang="en-US" sz="2000" dirty="0" err="1"/>
                  <a:t>overfit</a:t>
                </a:r>
                <a:r>
                  <a:rPr lang="en-US" sz="2000" dirty="0"/>
                  <a:t> more </a:t>
                </a:r>
              </a:p>
              <a:p>
                <a:pPr marL="342900" indent="-342900">
                  <a:spcAft>
                    <a:spcPts val="1200"/>
                  </a:spcAft>
                  <a:buFont typeface="Arial" charset="0"/>
                  <a:buChar char="•"/>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3250" y="1128439"/>
                <a:ext cx="8125254" cy="4525963"/>
              </a:xfrm>
              <a:blipFill>
                <a:blip r:embed="rId2"/>
                <a:stretch>
                  <a:fillRect l="-676" t="-1077" b="-9825"/>
                </a:stretch>
              </a:blipFill>
            </p:spPr>
            <p:txBody>
              <a:bodyPr/>
              <a:lstStyle/>
              <a:p>
                <a:r>
                  <a:rPr lang="en-US">
                    <a:noFill/>
                  </a:rPr>
                  <a:t> </a:t>
                </a:r>
              </a:p>
            </p:txBody>
          </p:sp>
        </mc:Fallback>
      </mc:AlternateContent>
      <p:sp>
        <p:nvSpPr>
          <p:cNvPr id="73" name="TextBox 72"/>
          <p:cNvSpPr txBox="1"/>
          <p:nvPr/>
        </p:nvSpPr>
        <p:spPr>
          <a:xfrm>
            <a:off x="10068460" y="6046690"/>
            <a:ext cx="982961" cy="461665"/>
          </a:xfrm>
          <a:prstGeom prst="rect">
            <a:avLst/>
          </a:prstGeom>
          <a:noFill/>
        </p:spPr>
        <p:txBody>
          <a:bodyPr wrap="none" rtlCol="0">
            <a:spAutoFit/>
          </a:bodyPr>
          <a:lstStyle/>
          <a:p>
            <a:r>
              <a:rPr lang="en-US" sz="2400" dirty="0">
                <a:latin typeface="Karla" charset="0"/>
                <a:ea typeface="Karla" charset="0"/>
                <a:cs typeface="Karla" charset="0"/>
              </a:rPr>
              <a:t>width</a:t>
            </a:r>
            <a:endParaRPr lang="en-US" dirty="0">
              <a:latin typeface="Karla" charset="0"/>
              <a:ea typeface="Karla" charset="0"/>
              <a:cs typeface="Karla" charset="0"/>
            </a:endParaRPr>
          </a:p>
        </p:txBody>
      </p:sp>
      <p:grpSp>
        <p:nvGrpSpPr>
          <p:cNvPr id="77" name="Group 76"/>
          <p:cNvGrpSpPr/>
          <p:nvPr/>
        </p:nvGrpSpPr>
        <p:grpSpPr>
          <a:xfrm>
            <a:off x="8641312" y="1270073"/>
            <a:ext cx="2873950" cy="4740983"/>
            <a:chOff x="7898357" y="1270073"/>
            <a:chExt cx="2873950" cy="4740983"/>
          </a:xfrm>
        </p:grpSpPr>
        <p:grpSp>
          <p:nvGrpSpPr>
            <p:cNvPr id="76" name="Group 75"/>
            <p:cNvGrpSpPr/>
            <p:nvPr/>
          </p:nvGrpSpPr>
          <p:grpSpPr>
            <a:xfrm>
              <a:off x="8469922" y="1270073"/>
              <a:ext cx="2302385" cy="4740983"/>
              <a:chOff x="8469922" y="1270073"/>
              <a:chExt cx="2302385" cy="4740983"/>
            </a:xfrm>
          </p:grpSpPr>
          <p:grpSp>
            <p:nvGrpSpPr>
              <p:cNvPr id="28" name="Group 27"/>
              <p:cNvGrpSpPr/>
              <p:nvPr/>
            </p:nvGrpSpPr>
            <p:grpSpPr>
              <a:xfrm rot="16200000">
                <a:off x="7775591" y="2271451"/>
                <a:ext cx="3998094" cy="1995338"/>
                <a:chOff x="1722506" y="2129588"/>
                <a:chExt cx="6332341" cy="3160296"/>
              </a:xfrm>
            </p:grpSpPr>
            <p:grpSp>
              <p:nvGrpSpPr>
                <p:cNvPr id="8" name="Group 7"/>
                <p:cNvGrpSpPr/>
                <p:nvPr/>
              </p:nvGrpSpPr>
              <p:grpSpPr>
                <a:xfrm>
                  <a:off x="1722506" y="2129589"/>
                  <a:ext cx="2576623" cy="1179095"/>
                  <a:chOff x="3312867" y="1299411"/>
                  <a:chExt cx="3996394" cy="1828800"/>
                </a:xfrm>
              </p:grpSpPr>
              <p:sp>
                <p:nvSpPr>
                  <p:cNvPr id="9" name="Oval 8"/>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a:stCxn id="10" idx="6"/>
                    <a:endCxn id="20" idx="2"/>
                  </p:cNvCxnSpPr>
                  <p:nvPr/>
                </p:nvCxnSpPr>
                <p:spPr>
                  <a:xfrm flipV="1">
                    <a:off x="5141667" y="2213810"/>
                    <a:ext cx="2167594"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1743771" y="4110789"/>
                  <a:ext cx="2555358" cy="1179095"/>
                  <a:chOff x="3312867" y="1299411"/>
                  <a:chExt cx="3963412" cy="1828800"/>
                </a:xfrm>
              </p:grpSpPr>
              <p:sp>
                <p:nvSpPr>
                  <p:cNvPr id="12" name="Oval 11"/>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a:stCxn id="17" idx="6"/>
                  </p:cNvCxnSpPr>
                  <p:nvPr/>
                </p:nvCxnSpPr>
                <p:spPr>
                  <a:xfrm flipV="1">
                    <a:off x="5141667" y="2213810"/>
                    <a:ext cx="2134612" cy="2"/>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4299129" y="2129588"/>
                  <a:ext cx="2576623" cy="1458341"/>
                  <a:chOff x="3312867" y="1299411"/>
                  <a:chExt cx="3996394" cy="2261916"/>
                </a:xfrm>
              </p:grpSpPr>
              <p:sp>
                <p:nvSpPr>
                  <p:cNvPr id="15" name="Oval 14"/>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20" idx="6"/>
                  </p:cNvCxnSpPr>
                  <p:nvPr/>
                </p:nvCxnSpPr>
                <p:spPr>
                  <a:xfrm>
                    <a:off x="5141667" y="2213812"/>
                    <a:ext cx="2167594" cy="1347515"/>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17" name="Group 16"/>
                <p:cNvGrpSpPr/>
                <p:nvPr/>
              </p:nvGrpSpPr>
              <p:grpSpPr>
                <a:xfrm>
                  <a:off x="4299129" y="3587929"/>
                  <a:ext cx="2576623" cy="1701954"/>
                  <a:chOff x="3312867" y="488446"/>
                  <a:chExt cx="3996394" cy="2639765"/>
                </a:xfrm>
              </p:grpSpPr>
              <p:sp>
                <p:nvSpPr>
                  <p:cNvPr id="18" name="Oval 17"/>
                  <p:cNvSpPr>
                    <a:spLocks noChangeAspect="1"/>
                  </p:cNvSpPr>
                  <p:nvPr/>
                </p:nvSpPr>
                <p:spPr>
                  <a:xfrm>
                    <a:off x="3312867" y="1299411"/>
                    <a:ext cx="1828800" cy="1828800"/>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5141667" y="488446"/>
                    <a:ext cx="2167594" cy="1725366"/>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grpSp>
            <p:cxnSp>
              <p:nvCxnSpPr>
                <p:cNvPr id="20" name="Straight Arrow Connector 19"/>
                <p:cNvCxnSpPr>
                  <a:stCxn id="10" idx="6"/>
                </p:cNvCxnSpPr>
                <p:nvPr/>
              </p:nvCxnSpPr>
              <p:spPr>
                <a:xfrm>
                  <a:off x="2901601" y="2719137"/>
                  <a:ext cx="1397528" cy="1981199"/>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6"/>
                  <a:endCxn id="20" idx="2"/>
                </p:cNvCxnSpPr>
                <p:nvPr/>
              </p:nvCxnSpPr>
              <p:spPr>
                <a:xfrm flipV="1">
                  <a:off x="2922866" y="2719136"/>
                  <a:ext cx="1376263" cy="1981201"/>
                </a:xfrm>
                <a:prstGeom prst="straightConnector1">
                  <a:avLst/>
                </a:prstGeom>
                <a:ln>
                  <a:solidFill>
                    <a:schemeClr val="tx1">
                      <a:lumMod val="75000"/>
                      <a:lumOff val="25000"/>
                    </a:schemeClr>
                  </a:solidFill>
                  <a:headEnd w="lg" len="lg"/>
                  <a:tailEnd type="triangle" w="lg" len="med"/>
                </a:ln>
                <a:effectLst/>
              </p:spPr>
              <p:style>
                <a:lnRef idx="2">
                  <a:schemeClr val="accent1"/>
                </a:lnRef>
                <a:fillRef idx="0">
                  <a:schemeClr val="accent1"/>
                </a:fillRef>
                <a:effectRef idx="1">
                  <a:schemeClr val="accent1"/>
                </a:effectRef>
                <a:fontRef idx="minor">
                  <a:schemeClr val="tx1"/>
                </a:fontRef>
              </p:style>
            </p:cxnSp>
            <p:sp>
              <p:nvSpPr>
                <p:cNvPr id="22" name="Oval 21"/>
                <p:cNvSpPr>
                  <a:spLocks noChangeAspect="1"/>
                </p:cNvSpPr>
                <p:nvPr/>
              </p:nvSpPr>
              <p:spPr>
                <a:xfrm>
                  <a:off x="6875752" y="2998381"/>
                  <a:ext cx="1179095" cy="1179095"/>
                </a:xfrm>
                <a:prstGeom prst="ellipse">
                  <a:avLst/>
                </a:prstGeom>
                <a:noFill/>
                <a:ln w="254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p:cNvSpPr txBox="1"/>
                    <p:nvPr/>
                  </p:nvSpPr>
                  <p:spPr>
                    <a:xfrm rot="5400000">
                      <a:off x="1759316" y="4503640"/>
                      <a:ext cx="1134018"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2</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rot="5400000">
                      <a:off x="1759316" y="4503640"/>
                      <a:ext cx="1134018" cy="393390"/>
                    </a:xfrm>
                    <a:prstGeom prst="rect">
                      <a:avLst/>
                    </a:prstGeom>
                    <a:blipFill>
                      <a:blip r:embed="rId3"/>
                      <a:stretch>
                        <a:fillRect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rot="5249252">
                      <a:off x="7184091" y="3450861"/>
                      <a:ext cx="686092" cy="2847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𝑌</m:t>
                                </m:r>
                              </m:e>
                            </m:acc>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rot="5249252">
                      <a:off x="7184091" y="3450861"/>
                      <a:ext cx="686092" cy="284758"/>
                    </a:xfrm>
                    <a:prstGeom prst="rect">
                      <a:avLst/>
                    </a:prstGeom>
                    <a:blipFill>
                      <a:blip r:embed="rId4"/>
                      <a:stretch>
                        <a:fillRect t="-26471" r="-45205" b="-5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rot="5400000">
                      <a:off x="4543736" y="2522440"/>
                      <a:ext cx="695860"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3</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rot="5400000">
                      <a:off x="4543736" y="2522440"/>
                      <a:ext cx="695860" cy="393390"/>
                    </a:xfrm>
                    <a:prstGeom prst="rect">
                      <a:avLst/>
                    </a:prstGeom>
                    <a:blipFill>
                      <a:blip r:embed="rId5"/>
                      <a:stretch>
                        <a:fillRect l="-2778"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rot="5400000">
                      <a:off x="4542458" y="4543713"/>
                      <a:ext cx="695860" cy="39339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m:t>
                                </m:r>
                              </m:sub>
                            </m:sSub>
                          </m:oMath>
                        </m:oMathPara>
                      </a14:m>
                      <a:endParaRPr lang="en-US" dirty="0"/>
                    </a:p>
                  </p:txBody>
                </p:sp>
              </mc:Choice>
              <mc:Fallback xmlns="">
                <p:sp>
                  <p:nvSpPr>
                    <p:cNvPr id="27" name="TextBox 26"/>
                    <p:cNvSpPr txBox="1">
                      <a:spLocks noRot="1" noChangeAspect="1" noMove="1" noResize="1" noEditPoints="1" noAdjustHandles="1" noChangeArrowheads="1" noChangeShapeType="1" noTextEdit="1"/>
                    </p:cNvSpPr>
                    <p:nvPr/>
                  </p:nvSpPr>
                  <p:spPr>
                    <a:xfrm rot="5400000">
                      <a:off x="4542458" y="4543713"/>
                      <a:ext cx="695860" cy="393390"/>
                    </a:xfrm>
                    <a:prstGeom prst="rect">
                      <a:avLst/>
                    </a:prstGeom>
                    <a:blipFill>
                      <a:blip r:embed="rId6"/>
                      <a:stretch>
                        <a:fillRect b="-3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4" name="TextBox 63"/>
                  <p:cNvSpPr txBox="1"/>
                  <p:nvPr/>
                </p:nvSpPr>
                <p:spPr>
                  <a:xfrm>
                    <a:off x="8904205" y="4744013"/>
                    <a:ext cx="48997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8904205" y="4744013"/>
                    <a:ext cx="489979" cy="276999"/>
                  </a:xfrm>
                  <a:prstGeom prst="rect">
                    <a:avLst/>
                  </a:prstGeom>
                  <a:blipFill>
                    <a:blip r:embed="rId7"/>
                    <a:stretch>
                      <a:fillRect b="-15217"/>
                    </a:stretch>
                  </a:blipFill>
                </p:spPr>
                <p:txBody>
                  <a:bodyPr/>
                  <a:lstStyle/>
                  <a:p>
                    <a:r>
                      <a:rPr lang="en-US">
                        <a:noFill/>
                      </a:rPr>
                      <a:t> </a:t>
                    </a:r>
                  </a:p>
                </p:txBody>
              </p:sp>
            </mc:Fallback>
          </mc:AlternateContent>
          <p:cxnSp>
            <p:nvCxnSpPr>
              <p:cNvPr id="65" name="Straight Arrow Connector 64"/>
              <p:cNvCxnSpPr/>
              <p:nvPr/>
            </p:nvCxnSpPr>
            <p:spPr>
              <a:xfrm flipV="1">
                <a:off x="9155996" y="5313118"/>
                <a:ext cx="1" cy="491376"/>
              </a:xfrm>
              <a:prstGeom prst="straightConnector1">
                <a:avLst/>
              </a:prstGeom>
              <a:ln>
                <a:solidFill>
                  <a:schemeClr val="tx1">
                    <a:lumMod val="75000"/>
                    <a:lumOff val="25000"/>
                  </a:schemeClr>
                </a:solidFill>
                <a:prstDash val="sysDot"/>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10432598" y="5293551"/>
                <a:ext cx="1" cy="491376"/>
              </a:xfrm>
              <a:prstGeom prst="straightConnector1">
                <a:avLst/>
              </a:prstGeom>
              <a:ln>
                <a:solidFill>
                  <a:schemeClr val="tx1">
                    <a:lumMod val="75000"/>
                    <a:lumOff val="25000"/>
                  </a:schemeClr>
                </a:solidFill>
                <a:prstDash val="sysDot"/>
                <a:headEnd w="lg" len="lg"/>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9149194" y="6011056"/>
                <a:ext cx="1283404" cy="0"/>
              </a:xfrm>
              <a:prstGeom prst="straightConnector1">
                <a:avLst/>
              </a:prstGeom>
              <a:ln>
                <a:solidFill>
                  <a:schemeClr val="tx1">
                    <a:lumMod val="75000"/>
                    <a:lumOff val="2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8469922" y="3267232"/>
                <a:ext cx="1" cy="1987508"/>
              </a:xfrm>
              <a:prstGeom prst="straightConnector1">
                <a:avLst/>
              </a:prstGeom>
              <a:ln>
                <a:solidFill>
                  <a:schemeClr val="tx1">
                    <a:lumMod val="75000"/>
                    <a:lumOff val="2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74" name="TextBox 73"/>
            <p:cNvSpPr txBox="1"/>
            <p:nvPr/>
          </p:nvSpPr>
          <p:spPr>
            <a:xfrm rot="16200000">
              <a:off x="7624083" y="3915620"/>
              <a:ext cx="1010213" cy="461665"/>
            </a:xfrm>
            <a:prstGeom prst="rect">
              <a:avLst/>
            </a:prstGeom>
            <a:noFill/>
          </p:spPr>
          <p:txBody>
            <a:bodyPr wrap="none" rtlCol="0">
              <a:spAutoFit/>
            </a:bodyPr>
            <a:lstStyle/>
            <a:p>
              <a:r>
                <a:rPr lang="en-US" sz="2400" dirty="0">
                  <a:latin typeface="Karla" charset="0"/>
                  <a:ea typeface="Karla" charset="0"/>
                  <a:cs typeface="Karla" charset="0"/>
                </a:rPr>
                <a:t>depth</a:t>
              </a:r>
              <a:endParaRPr lang="en-US" dirty="0">
                <a:latin typeface="Karla" charset="0"/>
                <a:ea typeface="Karla" charset="0"/>
                <a:cs typeface="Karla" charset="0"/>
              </a:endParaRPr>
            </a:p>
          </p:txBody>
        </p:sp>
      </p:grpSp>
    </p:spTree>
    <p:extLst>
      <p:ext uri="{BB962C8B-B14F-4D97-AF65-F5344CB8AC3E}">
        <p14:creationId xmlns:p14="http://schemas.microsoft.com/office/powerpoint/2010/main" val="1453684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Generalization with Depth</a:t>
            </a:r>
          </a:p>
        </p:txBody>
      </p:sp>
      <p:pic>
        <p:nvPicPr>
          <p:cNvPr id="6" name="Picture 5"/>
          <p:cNvPicPr>
            <a:picLocks noChangeAspect="1"/>
          </p:cNvPicPr>
          <p:nvPr/>
        </p:nvPicPr>
        <p:blipFill>
          <a:blip r:embed="rId2"/>
          <a:stretch>
            <a:fillRect/>
          </a:stretch>
        </p:blipFill>
        <p:spPr>
          <a:xfrm>
            <a:off x="1391479" y="983807"/>
            <a:ext cx="9144000" cy="4976155"/>
          </a:xfrm>
          <a:prstGeom prst="rect">
            <a:avLst/>
          </a:prstGeom>
        </p:spPr>
      </p:pic>
      <p:sp>
        <p:nvSpPr>
          <p:cNvPr id="3" name="Rectangle 2"/>
          <p:cNvSpPr/>
          <p:nvPr/>
        </p:nvSpPr>
        <p:spPr>
          <a:xfrm>
            <a:off x="1666522" y="5495365"/>
            <a:ext cx="1933154" cy="369332"/>
          </a:xfrm>
          <a:prstGeom prst="rect">
            <a:avLst/>
          </a:prstGeom>
        </p:spPr>
        <p:txBody>
          <a:bodyPr wrap="none">
            <a:spAutoFit/>
          </a:bodyPr>
          <a:lstStyle/>
          <a:p>
            <a:r>
              <a:rPr lang="en-US" dirty="0">
                <a:solidFill>
                  <a:srgbClr val="7F7F7F"/>
                </a:solidFill>
              </a:rPr>
              <a:t>(</a:t>
            </a:r>
            <a:r>
              <a:rPr lang="en-US" dirty="0" err="1">
                <a:solidFill>
                  <a:srgbClr val="7F7F7F"/>
                </a:solidFill>
              </a:rPr>
              <a:t>Goodfellow</a:t>
            </a:r>
            <a:r>
              <a:rPr lang="en-US" dirty="0">
                <a:solidFill>
                  <a:srgbClr val="7F7F7F"/>
                </a:solidFill>
              </a:rPr>
              <a:t> 2017)</a:t>
            </a:r>
          </a:p>
        </p:txBody>
      </p:sp>
    </p:spTree>
    <p:extLst>
      <p:ext uri="{BB962C8B-B14F-4D97-AF65-F5344CB8AC3E}">
        <p14:creationId xmlns:p14="http://schemas.microsoft.com/office/powerpoint/2010/main" val="7897803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Nets Overfit More</a:t>
            </a:r>
          </a:p>
        </p:txBody>
      </p:sp>
      <p:pic>
        <p:nvPicPr>
          <p:cNvPr id="4" name="Picture 3"/>
          <p:cNvPicPr>
            <a:picLocks noChangeAspect="1"/>
          </p:cNvPicPr>
          <p:nvPr/>
        </p:nvPicPr>
        <p:blipFill>
          <a:blip r:embed="rId2"/>
          <a:stretch>
            <a:fillRect/>
          </a:stretch>
        </p:blipFill>
        <p:spPr>
          <a:xfrm>
            <a:off x="1524000" y="1377483"/>
            <a:ext cx="9144000" cy="4319558"/>
          </a:xfrm>
          <a:prstGeom prst="rect">
            <a:avLst/>
          </a:prstGeom>
        </p:spPr>
      </p:pic>
      <p:sp>
        <p:nvSpPr>
          <p:cNvPr id="5" name="Rectangle 4"/>
          <p:cNvSpPr/>
          <p:nvPr/>
        </p:nvSpPr>
        <p:spPr>
          <a:xfrm>
            <a:off x="1785791" y="5219447"/>
            <a:ext cx="1933154" cy="369332"/>
          </a:xfrm>
          <a:prstGeom prst="rect">
            <a:avLst/>
          </a:prstGeom>
        </p:spPr>
        <p:txBody>
          <a:bodyPr wrap="none">
            <a:spAutoFit/>
          </a:bodyPr>
          <a:lstStyle/>
          <a:p>
            <a:r>
              <a:rPr lang="en-US" dirty="0">
                <a:solidFill>
                  <a:srgbClr val="7F7F7F"/>
                </a:solidFill>
              </a:rPr>
              <a:t>(</a:t>
            </a:r>
            <a:r>
              <a:rPr lang="en-US" dirty="0" err="1">
                <a:solidFill>
                  <a:srgbClr val="7F7F7F"/>
                </a:solidFill>
              </a:rPr>
              <a:t>Goodfellow</a:t>
            </a:r>
            <a:r>
              <a:rPr lang="en-US" dirty="0">
                <a:solidFill>
                  <a:srgbClr val="7F7F7F"/>
                </a:solidFill>
              </a:rPr>
              <a:t> 2017)</a:t>
            </a:r>
          </a:p>
        </p:txBody>
      </p:sp>
      <p:cxnSp>
        <p:nvCxnSpPr>
          <p:cNvPr id="6" name="Straight Arrow Connector 5">
            <a:extLst>
              <a:ext uri="{FF2B5EF4-FFF2-40B4-BE49-F238E27FC236}">
                <a16:creationId xmlns:a16="http://schemas.microsoft.com/office/drawing/2014/main" id="{57EAF362-A158-3541-B8A7-1C1EB253B709}"/>
              </a:ext>
            </a:extLst>
          </p:cNvPr>
          <p:cNvCxnSpPr>
            <a:cxnSpLocks/>
            <a:stCxn id="9" idx="0"/>
          </p:cNvCxnSpPr>
          <p:nvPr/>
        </p:nvCxnSpPr>
        <p:spPr>
          <a:xfrm flipH="1" flipV="1">
            <a:off x="3935003" y="3863085"/>
            <a:ext cx="5606294" cy="19422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76DC4DCA-6274-3C47-94E1-225E3D0A1CBA}"/>
              </a:ext>
            </a:extLst>
          </p:cNvPr>
          <p:cNvCxnSpPr>
            <a:cxnSpLocks/>
            <a:stCxn id="9" idx="0"/>
          </p:cNvCxnSpPr>
          <p:nvPr/>
        </p:nvCxnSpPr>
        <p:spPr>
          <a:xfrm flipH="1" flipV="1">
            <a:off x="6791219" y="3904181"/>
            <a:ext cx="2750078" cy="1901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B22D30A7-6189-B540-B749-BD4AE5EC1F31}"/>
              </a:ext>
            </a:extLst>
          </p:cNvPr>
          <p:cNvSpPr txBox="1"/>
          <p:nvPr/>
        </p:nvSpPr>
        <p:spPr>
          <a:xfrm>
            <a:off x="7239886" y="5805303"/>
            <a:ext cx="4602822" cy="646331"/>
          </a:xfrm>
          <a:prstGeom prst="rect">
            <a:avLst/>
          </a:prstGeom>
          <a:noFill/>
        </p:spPr>
        <p:txBody>
          <a:bodyPr wrap="square" rtlCol="0">
            <a:spAutoFit/>
          </a:bodyPr>
          <a:lstStyle/>
          <a:p>
            <a:r>
              <a:rPr lang="en-US" dirty="0"/>
              <a:t>The 3-layer nets perform worse on the test set, even with similar number of total parameters.</a:t>
            </a:r>
          </a:p>
        </p:txBody>
      </p:sp>
      <p:cxnSp>
        <p:nvCxnSpPr>
          <p:cNvPr id="11" name="Straight Arrow Connector 10">
            <a:extLst>
              <a:ext uri="{FF2B5EF4-FFF2-40B4-BE49-F238E27FC236}">
                <a16:creationId xmlns:a16="http://schemas.microsoft.com/office/drawing/2014/main" id="{631FAFB2-9306-704D-9219-5C688B344FA8}"/>
              </a:ext>
            </a:extLst>
          </p:cNvPr>
          <p:cNvCxnSpPr>
            <a:cxnSpLocks/>
          </p:cNvCxnSpPr>
          <p:nvPr/>
        </p:nvCxnSpPr>
        <p:spPr>
          <a:xfrm flipV="1">
            <a:off x="2650703" y="3429001"/>
            <a:ext cx="267158" cy="24451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A4759A2F-D3F3-DD43-BFF9-24F34F693F41}"/>
              </a:ext>
            </a:extLst>
          </p:cNvPr>
          <p:cNvSpPr txBox="1"/>
          <p:nvPr/>
        </p:nvSpPr>
        <p:spPr>
          <a:xfrm>
            <a:off x="1135145" y="5805303"/>
            <a:ext cx="5280917" cy="646331"/>
          </a:xfrm>
          <a:prstGeom prst="rect">
            <a:avLst/>
          </a:prstGeom>
          <a:noFill/>
        </p:spPr>
        <p:txBody>
          <a:bodyPr wrap="square" rtlCol="0">
            <a:spAutoFit/>
          </a:bodyPr>
          <a:lstStyle/>
          <a:p>
            <a:r>
              <a:rPr lang="en-US" dirty="0"/>
              <a:t>The </a:t>
            </a:r>
            <a:r>
              <a:rPr lang="en-US" b="1" dirty="0"/>
              <a:t>11-layer net </a:t>
            </a:r>
            <a:r>
              <a:rPr lang="en-US" dirty="0"/>
              <a:t>generalizes better on the test set when controlling for number of parameters.</a:t>
            </a:r>
          </a:p>
        </p:txBody>
      </p:sp>
      <p:sp>
        <p:nvSpPr>
          <p:cNvPr id="29" name="TextBox 28">
            <a:extLst>
              <a:ext uri="{FF2B5EF4-FFF2-40B4-BE49-F238E27FC236}">
                <a16:creationId xmlns:a16="http://schemas.microsoft.com/office/drawing/2014/main" id="{93CCD08B-6314-554E-9926-F9F94DEAA48B}"/>
              </a:ext>
            </a:extLst>
          </p:cNvPr>
          <p:cNvSpPr txBox="1"/>
          <p:nvPr/>
        </p:nvSpPr>
        <p:spPr>
          <a:xfrm>
            <a:off x="3612915" y="898339"/>
            <a:ext cx="5606294" cy="369332"/>
          </a:xfrm>
          <a:prstGeom prst="rect">
            <a:avLst/>
          </a:prstGeom>
          <a:noFill/>
        </p:spPr>
        <p:txBody>
          <a:bodyPr wrap="square" rtlCol="0">
            <a:spAutoFit/>
          </a:bodyPr>
          <a:lstStyle/>
          <a:p>
            <a:r>
              <a:rPr lang="en-US" dirty="0"/>
              <a:t>Depth helps, and it’s not just because of more parameters</a:t>
            </a:r>
          </a:p>
        </p:txBody>
      </p:sp>
      <p:sp>
        <p:nvSpPr>
          <p:cNvPr id="30" name="TextBox 29">
            <a:extLst>
              <a:ext uri="{FF2B5EF4-FFF2-40B4-BE49-F238E27FC236}">
                <a16:creationId xmlns:a16="http://schemas.microsoft.com/office/drawing/2014/main" id="{CF3440EC-0F5B-4A46-9CC6-688FDE262C04}"/>
              </a:ext>
            </a:extLst>
          </p:cNvPr>
          <p:cNvSpPr txBox="1"/>
          <p:nvPr/>
        </p:nvSpPr>
        <p:spPr>
          <a:xfrm>
            <a:off x="10397448" y="1377483"/>
            <a:ext cx="1786110" cy="2031325"/>
          </a:xfrm>
          <a:prstGeom prst="rect">
            <a:avLst/>
          </a:prstGeom>
          <a:noFill/>
        </p:spPr>
        <p:txBody>
          <a:bodyPr wrap="square" rtlCol="0">
            <a:spAutoFit/>
          </a:bodyPr>
          <a:lstStyle/>
          <a:p>
            <a:r>
              <a:rPr lang="en-US" dirty="0"/>
              <a:t>Don’t worry about this word “convolutional”. It’s just a special type of neural network, often used for images.</a:t>
            </a:r>
          </a:p>
        </p:txBody>
      </p:sp>
    </p:spTree>
    <p:extLst>
      <p:ext uri="{BB962C8B-B14F-4D97-AF65-F5344CB8AC3E}">
        <p14:creationId xmlns:p14="http://schemas.microsoft.com/office/powerpoint/2010/main" val="24225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691fc9e8-1b34-4d29-90c7-1dbf05150efb"/>
  <p:tag name="SLIDO_EVENT_SECTION_UUID" val="b91bfe34-ee6c-4e91-8627-3aa3683a44e8"/>
</p:tagLst>
</file>

<file path=ppt/tags/tag10.xml><?xml version="1.0" encoding="utf-8"?>
<p:tagLst xmlns:a="http://schemas.openxmlformats.org/drawingml/2006/main" xmlns:r="http://schemas.openxmlformats.org/officeDocument/2006/relationships" xmlns:p="http://schemas.openxmlformats.org/presentationml/2006/main">
  <p:tag name="SLIDO_ELEMENT" val="logo"/>
</p:tagLst>
</file>

<file path=ppt/tags/tag1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2.xml><?xml version="1.0" encoding="utf-8"?>
<p:tagLst xmlns:a="http://schemas.openxmlformats.org/drawingml/2006/main" xmlns:r="http://schemas.openxmlformats.org/officeDocument/2006/relationships" xmlns:p="http://schemas.openxmlformats.org/presentationml/2006/main">
  <p:tag name="SLIDO_ELEMENT" val="title"/>
</p:tagLst>
</file>

<file path=ppt/tags/tag1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4.xml><?xml version="1.0" encoding="utf-8"?>
<p:tagLst xmlns:a="http://schemas.openxmlformats.org/drawingml/2006/main" xmlns:r="http://schemas.openxmlformats.org/officeDocument/2006/relationships" xmlns:p="http://schemas.openxmlformats.org/presentationml/2006/main">
  <p:tag name="SLIDO_ELEMENT" val="dotty"/>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16.xml><?xml version="1.0" encoding="utf-8"?>
<p:tagLst xmlns:a="http://schemas.openxmlformats.org/drawingml/2006/main" xmlns:r="http://schemas.openxmlformats.org/officeDocument/2006/relationships" xmlns:p="http://schemas.openxmlformats.org/presentationml/2006/main">
  <p:tag name="SLIDO_TYPE" val="SlidoQA"/>
</p:tagLst>
</file>

<file path=ppt/tags/tag17.xml><?xml version="1.0" encoding="utf-8"?>
<p:tagLst xmlns:a="http://schemas.openxmlformats.org/drawingml/2006/main" xmlns:r="http://schemas.openxmlformats.org/officeDocument/2006/relationships" xmlns:p="http://schemas.openxmlformats.org/presentationml/2006/main">
  <p:tag name="SLIDO_ELEMENT" val="logo"/>
</p:tagLst>
</file>

<file path=ppt/tags/tag1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9.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QA"/>
</p:tagLst>
</file>

<file path=ppt/tags/tag2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1.xml><?xml version="1.0" encoding="utf-8"?>
<p:tagLst xmlns:a="http://schemas.openxmlformats.org/drawingml/2006/main" xmlns:r="http://schemas.openxmlformats.org/officeDocument/2006/relationships" xmlns:p="http://schemas.openxmlformats.org/presentationml/2006/main">
  <p:tag name="SLIDO_ELEMENT" val="dotty"/>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23.xml><?xml version="1.0" encoding="utf-8"?>
<p:tagLst xmlns:a="http://schemas.openxmlformats.org/drawingml/2006/main" xmlns:r="http://schemas.openxmlformats.org/officeDocument/2006/relationships" xmlns:p="http://schemas.openxmlformats.org/presentationml/2006/main">
  <p:tag name="SLIDO_TYPE" val="SlidoQA"/>
</p:tagLst>
</file>

<file path=ppt/tags/tag24.xml><?xml version="1.0" encoding="utf-8"?>
<p:tagLst xmlns:a="http://schemas.openxmlformats.org/drawingml/2006/main" xmlns:r="http://schemas.openxmlformats.org/officeDocument/2006/relationships" xmlns:p="http://schemas.openxmlformats.org/presentationml/2006/main">
  <p:tag name="SLIDO_ELEMENT" val="logo"/>
</p:tagLst>
</file>

<file path=ppt/tags/tag2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26.xml><?xml version="1.0" encoding="utf-8"?>
<p:tagLst xmlns:a="http://schemas.openxmlformats.org/drawingml/2006/main" xmlns:r="http://schemas.openxmlformats.org/officeDocument/2006/relationships" xmlns:p="http://schemas.openxmlformats.org/presentationml/2006/main">
  <p:tag name="SLIDO_ELEMENT" val="title"/>
</p:tagLst>
</file>

<file path=ppt/tags/tag2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8.xml><?xml version="1.0" encoding="utf-8"?>
<p:tagLst xmlns:a="http://schemas.openxmlformats.org/drawingml/2006/main" xmlns:r="http://schemas.openxmlformats.org/officeDocument/2006/relationships" xmlns:p="http://schemas.openxmlformats.org/presentationml/2006/main">
  <p:tag name="SLIDO_ELEMENT" val="dotty"/>
</p:tagLst>
</file>

<file path=ppt/tags/tag29.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30.xml><?xml version="1.0" encoding="utf-8"?>
<p:tagLst xmlns:a="http://schemas.openxmlformats.org/drawingml/2006/main" xmlns:r="http://schemas.openxmlformats.org/officeDocument/2006/relationships" xmlns:p="http://schemas.openxmlformats.org/presentationml/2006/main">
  <p:tag name="SLIDO_TYPE" val="SlidoQA"/>
</p:tagLst>
</file>

<file path=ppt/tags/tag31.xml><?xml version="1.0" encoding="utf-8"?>
<p:tagLst xmlns:a="http://schemas.openxmlformats.org/drawingml/2006/main" xmlns:r="http://schemas.openxmlformats.org/officeDocument/2006/relationships" xmlns:p="http://schemas.openxmlformats.org/presentationml/2006/main">
  <p:tag name="SLIDO_ELEMENT" val="logo"/>
</p:tagLst>
</file>

<file path=ppt/tags/tag3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33.xml><?xml version="1.0" encoding="utf-8"?>
<p:tagLst xmlns:a="http://schemas.openxmlformats.org/drawingml/2006/main" xmlns:r="http://schemas.openxmlformats.org/officeDocument/2006/relationships" xmlns:p="http://schemas.openxmlformats.org/presentationml/2006/main">
  <p:tag name="SLIDO_ELEMENT" val="title"/>
</p:tagLst>
</file>

<file path=ppt/tags/tag34.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5.xml><?xml version="1.0" encoding="utf-8"?>
<p:tagLst xmlns:a="http://schemas.openxmlformats.org/drawingml/2006/main" xmlns:r="http://schemas.openxmlformats.org/officeDocument/2006/relationships" xmlns:p="http://schemas.openxmlformats.org/presentationml/2006/main">
  <p:tag name="SLIDO_ELEMENT" val="dotty"/>
</p:tagLst>
</file>

<file path=ppt/tags/tag36.xml><?xml version="1.0" encoding="utf-8"?>
<p:tagLst xmlns:a="http://schemas.openxmlformats.org/drawingml/2006/main" xmlns:r="http://schemas.openxmlformats.org/officeDocument/2006/relationships" xmlns:p="http://schemas.openxmlformats.org/presentationml/2006/main">
  <p:tag name="SLIDO_ELEMENT" val="footer"/>
</p:tagLst>
</file>

<file path=ppt/tags/tag37.xml><?xml version="1.0" encoding="utf-8"?>
<p:tagLst xmlns:a="http://schemas.openxmlformats.org/drawingml/2006/main" xmlns:r="http://schemas.openxmlformats.org/officeDocument/2006/relationships" xmlns:p="http://schemas.openxmlformats.org/presentationml/2006/main">
  <p:tag name="SLIDO_TYPE" val="SlidoQA"/>
</p:tagLst>
</file>

<file path=ppt/tags/tag38.xml><?xml version="1.0" encoding="utf-8"?>
<p:tagLst xmlns:a="http://schemas.openxmlformats.org/drawingml/2006/main" xmlns:r="http://schemas.openxmlformats.org/officeDocument/2006/relationships" xmlns:p="http://schemas.openxmlformats.org/presentationml/2006/main">
  <p:tag name="SLIDO_ELEMENT" val="logo"/>
</p:tagLst>
</file>

<file path=ppt/tags/tag3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40.xml><?xml version="1.0" encoding="utf-8"?>
<p:tagLst xmlns:a="http://schemas.openxmlformats.org/drawingml/2006/main" xmlns:r="http://schemas.openxmlformats.org/officeDocument/2006/relationships" xmlns:p="http://schemas.openxmlformats.org/presentationml/2006/main">
  <p:tag name="SLIDO_ELEMENT" val="title"/>
</p:tagLst>
</file>

<file path=ppt/tags/tag41.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2.xml><?xml version="1.0" encoding="utf-8"?>
<p:tagLst xmlns:a="http://schemas.openxmlformats.org/drawingml/2006/main" xmlns:r="http://schemas.openxmlformats.org/officeDocument/2006/relationships" xmlns:p="http://schemas.openxmlformats.org/presentationml/2006/main">
  <p:tag name="SLIDO_ELEMENT" val="dotty"/>
</p:tagLst>
</file>

<file path=ppt/tags/tag43.xml><?xml version="1.0" encoding="utf-8"?>
<p:tagLst xmlns:a="http://schemas.openxmlformats.org/drawingml/2006/main" xmlns:r="http://schemas.openxmlformats.org/officeDocument/2006/relationships" xmlns:p="http://schemas.openxmlformats.org/presentationml/2006/main">
  <p:tag name="SLIDO_ELEMENT" val="footer"/>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7.xml><?xml version="1.0" encoding="utf-8"?>
<p:tagLst xmlns:a="http://schemas.openxmlformats.org/drawingml/2006/main" xmlns:r="http://schemas.openxmlformats.org/officeDocument/2006/relationships" xmlns:p="http://schemas.openxmlformats.org/presentationml/2006/main">
  <p:tag name="SLIDO_ELEMENT" val="dotty"/>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TYPE" val="SlidoQA"/>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CS97-01-Introduction" id="{210B9B29-AB9E-924E-AA9B-7F128FAF3927}" vid="{09E1065D-8B0A-544C-A88A-6469C31CE4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97-01-Introduction" id="{210B9B29-AB9E-924E-AA9B-7F128FAF3927}" vid="{FC1876A6-0D24-3A4C-B189-6F22255D0B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Yizhou_template</Template>
  <TotalTime>442</TotalTime>
  <Words>4797</Words>
  <Application>Microsoft Macintosh PowerPoint</Application>
  <PresentationFormat>Widescreen</PresentationFormat>
  <Paragraphs>1055</Paragraphs>
  <Slides>140</Slides>
  <Notes>26</Notes>
  <HiddenSlides>11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140</vt:i4>
      </vt:variant>
    </vt:vector>
  </HeadingPairs>
  <TitlesOfParts>
    <vt:vector size="151" baseType="lpstr">
      <vt:lpstr>Aptos</vt:lpstr>
      <vt:lpstr>Arial</vt:lpstr>
      <vt:lpstr>Calibri</vt:lpstr>
      <vt:lpstr>Calibri Light</vt:lpstr>
      <vt:lpstr>Cambria Math</vt:lpstr>
      <vt:lpstr>Karla</vt:lpstr>
      <vt:lpstr>Symbol</vt:lpstr>
      <vt:lpstr>Tahoma</vt:lpstr>
      <vt:lpstr>Times New Roman</vt:lpstr>
      <vt:lpstr>Clarity</vt:lpstr>
      <vt:lpstr>Office Theme</vt:lpstr>
      <vt:lpstr>CS97: Introduction to Data Science</vt:lpstr>
      <vt:lpstr>So far …</vt:lpstr>
      <vt:lpstr>Next</vt:lpstr>
      <vt:lpstr>Neural Network</vt:lpstr>
      <vt:lpstr>PowerPoint Presentation</vt:lpstr>
      <vt:lpstr>AlphaGo (2015)</vt:lpstr>
      <vt:lpstr>AlphaZero (2017)</vt:lpstr>
      <vt:lpstr>Alpha Fold (2020)</vt:lpstr>
      <vt:lpstr>iOS Speech Synthesis (2016-)</vt:lpstr>
      <vt:lpstr>GPT4 (Generative Pretrained Transformer 4 )</vt:lpstr>
      <vt:lpstr>DALLE-2</vt:lpstr>
      <vt:lpstr>Historical Trends</vt:lpstr>
      <vt:lpstr>Historical Trends</vt:lpstr>
      <vt:lpstr>Even for babies …</vt:lpstr>
      <vt:lpstr>Artificial Neural Networks</vt:lpstr>
      <vt:lpstr>Artificial Neural Networks</vt:lpstr>
      <vt:lpstr>Single Unit: Perceptron </vt:lpstr>
      <vt:lpstr>Single Unit: Perceptron </vt:lpstr>
      <vt:lpstr>General Neural Networks</vt:lpstr>
      <vt:lpstr>General Neural Networks</vt:lpstr>
      <vt:lpstr>General Neural Networks</vt:lpstr>
      <vt:lpstr>General Neural Networks</vt:lpstr>
      <vt:lpstr>General Neural Networks</vt:lpstr>
      <vt:lpstr>General Neural Networks</vt:lpstr>
      <vt:lpstr>General Neural Networks</vt:lpstr>
      <vt:lpstr>General Neural Networks</vt:lpstr>
      <vt:lpstr>Summary: counting parameters</vt:lpstr>
      <vt:lpstr>PowerPoint Presentation</vt:lpstr>
      <vt:lpstr>Important Concepts in NN</vt:lpstr>
      <vt:lpstr>Architecture</vt:lpstr>
      <vt:lpstr>Activation function</vt:lpstr>
      <vt:lpstr>Examples of Activation Functions</vt:lpstr>
      <vt:lpstr>Take a closer look</vt:lpstr>
      <vt:lpstr>Loss Functions</vt:lpstr>
      <vt:lpstr>Example of Loss Functions</vt:lpstr>
      <vt:lpstr>Optimization</vt:lpstr>
      <vt:lpstr>Regularization</vt:lpstr>
      <vt:lpstr>PowerPoint Presentation</vt:lpstr>
      <vt:lpstr>Neural Network</vt:lpstr>
      <vt:lpstr>Logistic Regression</vt:lpstr>
      <vt:lpstr>Perceptron</vt:lpstr>
      <vt:lpstr>Linear SVM</vt:lpstr>
      <vt:lpstr>Perceptron V.S. Linear SVM</vt:lpstr>
      <vt:lpstr>Neural Network</vt:lpstr>
      <vt:lpstr>A Multi-Layer Feed-Forward Neural Network </vt:lpstr>
      <vt:lpstr>Example</vt:lpstr>
      <vt:lpstr>Example Using Heart Data</vt:lpstr>
      <vt:lpstr>Effect of a single neuron</vt:lpstr>
      <vt:lpstr>Effect of another single neuron</vt:lpstr>
      <vt:lpstr>Example</vt:lpstr>
      <vt:lpstr>Building upon on the two neurons</vt:lpstr>
      <vt:lpstr>Building upon on the two neurons</vt:lpstr>
      <vt:lpstr>Building upon on the two neurons</vt:lpstr>
      <vt:lpstr>PowerPoint Presentation</vt:lpstr>
      <vt:lpstr>PowerPoint Presentation</vt:lpstr>
      <vt:lpstr>PowerPoint Presentation</vt:lpstr>
      <vt:lpstr>PowerPoint Presentation</vt:lpstr>
      <vt:lpstr>Summary</vt:lpstr>
      <vt:lpstr>PowerPoint Presentation</vt:lpstr>
      <vt:lpstr>Neural Network</vt:lpstr>
      <vt:lpstr>Anatomy of artificial neural network (ANN)</vt:lpstr>
      <vt:lpstr>Why layers? Representation</vt:lpstr>
      <vt:lpstr>Digits Recognition Example</vt:lpstr>
      <vt:lpstr>Digits Recognition Example</vt:lpstr>
      <vt:lpstr>Learning Multiple Components</vt:lpstr>
      <vt:lpstr>Outline  </vt:lpstr>
      <vt:lpstr>Outline  </vt:lpstr>
      <vt:lpstr>Sigmoid (aka Logistic)</vt:lpstr>
      <vt:lpstr>Hyperbolic Tangent (Tanh)</vt:lpstr>
      <vt:lpstr>Rectified Linear Unit (ReLU)</vt:lpstr>
      <vt:lpstr>Leaky ReLU</vt:lpstr>
      <vt:lpstr>Generalized ReLU</vt:lpstr>
      <vt:lpstr>softplus</vt:lpstr>
      <vt:lpstr>Maxout </vt:lpstr>
      <vt:lpstr>Swish: A Self-Gated Activation Function  </vt:lpstr>
      <vt:lpstr>Outline  </vt:lpstr>
      <vt:lpstr>Loss Functions</vt:lpstr>
      <vt:lpstr>Example of Loss Functions</vt:lpstr>
      <vt:lpstr>Outline  </vt:lpstr>
      <vt:lpstr>Output unit for binary classification  </vt:lpstr>
      <vt:lpstr>Output unit for multi-class classification  </vt:lpstr>
      <vt:lpstr>SoftMax</vt:lpstr>
      <vt:lpstr>SoftMax</vt:lpstr>
      <vt:lpstr>SoftMax</vt:lpstr>
      <vt:lpstr>Output unit for regression</vt:lpstr>
      <vt:lpstr>Loss Function</vt:lpstr>
      <vt:lpstr>Cost Function</vt:lpstr>
      <vt:lpstr>Outline  </vt:lpstr>
      <vt:lpstr>NN in action </vt:lpstr>
      <vt:lpstr>NN in action </vt:lpstr>
      <vt:lpstr>NN in action </vt:lpstr>
      <vt:lpstr>NN in action </vt:lpstr>
      <vt:lpstr>NN in action </vt:lpstr>
      <vt:lpstr>NN in action</vt:lpstr>
      <vt:lpstr>NN in action </vt:lpstr>
      <vt:lpstr>Universal Approximation Theorem</vt:lpstr>
      <vt:lpstr>Universal Approximation Theorem</vt:lpstr>
      <vt:lpstr>Better Generalization with Depth</vt:lpstr>
      <vt:lpstr>Shallow Nets Overfit More</vt:lpstr>
      <vt:lpstr>PowerPoint Presentation</vt:lpstr>
      <vt:lpstr>Neural Network</vt:lpstr>
      <vt:lpstr>Learning the coefficients</vt:lpstr>
      <vt:lpstr>But what is the idea? </vt:lpstr>
      <vt:lpstr>But what is the idea? </vt:lpstr>
      <vt:lpstr>But what is the idea? </vt:lpstr>
      <vt:lpstr>Minimizing the Loss function</vt:lpstr>
      <vt:lpstr>Estimate of the regression coefficients:  gradient descent </vt:lpstr>
      <vt:lpstr>Gradient Descent </vt:lpstr>
      <vt:lpstr>Gradient Descent </vt:lpstr>
      <vt:lpstr>Mini-Batch Stochastic Gradient Decent</vt:lpstr>
      <vt:lpstr>Gradient Descent with Dynamic Learning Rate</vt:lpstr>
      <vt:lpstr>Backpropagation = Gradient + Chain Rule</vt:lpstr>
      <vt:lpstr>*Backpropagation Calculation</vt:lpstr>
      <vt:lpstr>PowerPoint Presentation</vt:lpstr>
      <vt:lpstr>Neural Network</vt:lpstr>
      <vt:lpstr>Universal Approximation</vt:lpstr>
      <vt:lpstr>Universal Approximation</vt:lpstr>
      <vt:lpstr>Overfitting</vt:lpstr>
      <vt:lpstr>Norm Penalties</vt:lpstr>
      <vt:lpstr>Norm Penalties</vt:lpstr>
      <vt:lpstr>Other Tricks</vt:lpstr>
      <vt:lpstr>Neural Network</vt:lpstr>
      <vt:lpstr>Towards Deep Learning</vt:lpstr>
      <vt:lpstr>Popular Deep NNs</vt:lpstr>
      <vt:lpstr>Convolutional Neural Network</vt:lpstr>
      <vt:lpstr>Convolution</vt:lpstr>
      <vt:lpstr>Effects of Different Filters</vt:lpstr>
      <vt:lpstr>Pooling</vt:lpstr>
      <vt:lpstr>Recurrent Neural Network</vt:lpstr>
      <vt:lpstr>Application of Machine Translation</vt:lpstr>
      <vt:lpstr>Implementation</vt:lpstr>
      <vt:lpstr>Build an MLP with PyTorch</vt:lpstr>
      <vt:lpstr>Build a CNN with PyTorch</vt:lpstr>
      <vt:lpstr>Build a CNN with Pytorch</vt:lpstr>
      <vt:lpstr>Train the Neural Network</vt:lpstr>
      <vt:lpstr>Test the Neural Network</vt:lpstr>
      <vt:lpstr>Neural Network</vt:lpstr>
      <vt:lpstr>Summary</vt:lpstr>
      <vt:lpstr>PowerPoint Presentation</vt:lpstr>
      <vt:lpstr>Further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Shichang Zhang</dc:creator>
  <cp:lastModifiedBy>Shichang Zhang</cp:lastModifiedBy>
  <cp:revision>7</cp:revision>
  <dcterms:created xsi:type="dcterms:W3CDTF">2024-06-20T06:10:55Z</dcterms:created>
  <dcterms:modified xsi:type="dcterms:W3CDTF">2024-07-02T16:00:59Z</dcterms:modified>
</cp:coreProperties>
</file>